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3"/>
  </p:notesMasterIdLst>
  <p:sldIdLst>
    <p:sldId id="396" r:id="rId3"/>
    <p:sldId id="445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272" r:id="rId15"/>
    <p:sldId id="273" r:id="rId16"/>
    <p:sldId id="444" r:id="rId17"/>
    <p:sldId id="401" r:id="rId18"/>
    <p:sldId id="276" r:id="rId19"/>
    <p:sldId id="388" r:id="rId20"/>
    <p:sldId id="422" r:id="rId21"/>
    <p:sldId id="359" r:id="rId22"/>
    <p:sldId id="280" r:id="rId23"/>
    <p:sldId id="281" r:id="rId24"/>
    <p:sldId id="282" r:id="rId25"/>
    <p:sldId id="39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343" r:id="rId34"/>
    <p:sldId id="292" r:id="rId35"/>
    <p:sldId id="432" r:id="rId36"/>
    <p:sldId id="294" r:id="rId37"/>
    <p:sldId id="295" r:id="rId38"/>
    <p:sldId id="296" r:id="rId39"/>
    <p:sldId id="297" r:id="rId40"/>
    <p:sldId id="298" r:id="rId41"/>
    <p:sldId id="299" r:id="rId42"/>
    <p:sldId id="330" r:id="rId43"/>
    <p:sldId id="301" r:id="rId44"/>
    <p:sldId id="302" r:id="rId45"/>
    <p:sldId id="303" r:id="rId46"/>
    <p:sldId id="304" r:id="rId47"/>
    <p:sldId id="433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431" r:id="rId56"/>
    <p:sldId id="314" r:id="rId57"/>
    <p:sldId id="315" r:id="rId58"/>
    <p:sldId id="316" r:id="rId59"/>
    <p:sldId id="317" r:id="rId60"/>
    <p:sldId id="318" r:id="rId61"/>
    <p:sldId id="322" r:id="rId6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00" y="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18.08.2024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18.08.2024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18.08.2024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18.08.2024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18.08.2024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18.08.2024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18.08.2024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das Praxissemester 09/2024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Stand: 21.08.2024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de-DE" sz="1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Münster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GyGe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 Info-PDF PS 09/2024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2400" b="1" i="0" u="sng" strike="noStrike" kern="1200" cap="none" spc="5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2400" b="1" i="0" u="sng" strike="noStrike" kern="1200" cap="none" spc="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453220" lvl="0" indent="0" algn="r" defTabSz="914400" rtl="0" eaLnBrk="1" fontAlgn="auto" latinLnBrk="0" hangingPunct="1">
              <a:lnSpc>
                <a:spcPct val="101725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</a:t>
            </a:r>
            <a:r>
              <a:rPr lang="de-DE" sz="3200" b="1" dirty="0" err="1">
                <a:solidFill>
                  <a:srgbClr val="0070C0"/>
                </a:solidFill>
              </a:rPr>
              <a:t>Obligatorik</a:t>
            </a:r>
            <a:r>
              <a:rPr lang="de-DE" sz="3200" b="1" dirty="0">
                <a:solidFill>
                  <a:srgbClr val="0070C0"/>
                </a:solidFill>
              </a:rPr>
              <a:t>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/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</a:t>
                      </a:r>
                      <a:r>
                        <a:rPr lang="de-DE" sz="2400" b="0" dirty="0" err="1"/>
                        <a:t>ZfsL</a:t>
                      </a:r>
                      <a:r>
                        <a:rPr lang="de-DE" sz="2400" b="0" dirty="0"/>
                        <a:t>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/>
                        <a:t>ZfsL</a:t>
                      </a:r>
                      <a:r>
                        <a:rPr lang="de-DE" sz="2800" b="1" dirty="0"/>
                        <a:t>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274906-9870-4629-8A1C-A895D1B3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1557527"/>
          </a:xfrm>
          <a:custGeom>
            <a:avLst/>
            <a:gdLst/>
            <a:ahLst/>
            <a:cxnLst/>
            <a:rect l="l" t="t" r="r" b="b"/>
            <a:pathLst>
              <a:path w="9144000" h="1557527">
                <a:moveTo>
                  <a:pt x="0" y="1557527"/>
                </a:moveTo>
                <a:lnTo>
                  <a:pt x="9144000" y="1557527"/>
                </a:lnTo>
                <a:lnTo>
                  <a:pt x="9144000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13804"/>
            <a:ext cx="9144000" cy="44194"/>
          </a:xfrm>
          <a:custGeom>
            <a:avLst/>
            <a:gdLst/>
            <a:ahLst/>
            <a:cxnLst/>
            <a:rect l="l" t="t" r="r" b="b"/>
            <a:pathLst>
              <a:path w="9144000" h="44194">
                <a:moveTo>
                  <a:pt x="9144000" y="0"/>
                </a:moveTo>
                <a:lnTo>
                  <a:pt x="0" y="0"/>
                </a:lnTo>
                <a:lnTo>
                  <a:pt x="0" y="44194"/>
                </a:lnTo>
                <a:lnTo>
                  <a:pt x="9144000" y="44194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1700"/>
            <a:ext cx="9144000" cy="6802104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0" y="1621806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37157"/>
            <a:ext cx="8513739" cy="889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Um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die Obli</a:t>
            </a:r>
            <a:r>
              <a:rPr sz="3000" b="1" spc="-34" baseline="2730" dirty="0">
                <a:latin typeface="Calibri"/>
                <a:cs typeface="Calibri"/>
              </a:rPr>
              <a:t>g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orik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on </a:t>
            </a:r>
            <a:r>
              <a:rPr sz="3000" b="1" spc="-14" baseline="2730" dirty="0">
                <a:latin typeface="Calibri"/>
                <a:cs typeface="Calibri"/>
              </a:rPr>
              <a:t>c</a:t>
            </a:r>
            <a:r>
              <a:rPr sz="3000" b="1" spc="0" baseline="2730" dirty="0">
                <a:latin typeface="Calibri"/>
                <a:cs typeface="Calibri"/>
              </a:rPr>
              <a:t>a.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2</a:t>
            </a:r>
            <a:r>
              <a:rPr sz="3000" b="1" spc="4" baseline="2730" dirty="0">
                <a:latin typeface="Calibri"/>
                <a:cs typeface="Calibri"/>
              </a:rPr>
              <a:t>2</a:t>
            </a:r>
            <a:r>
              <a:rPr sz="3000" b="1" spc="0" baseline="2730" dirty="0">
                <a:latin typeface="Calibri"/>
                <a:cs typeface="Calibri"/>
              </a:rPr>
              <a:t>0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34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eit</a:t>
            </a:r>
            <a:r>
              <a:rPr sz="3000" b="1" spc="-19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den</a:t>
            </a:r>
            <a:r>
              <a:rPr sz="3000" b="1" spc="-3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9" baseline="2730" dirty="0">
                <a:latin typeface="Calibri"/>
                <a:cs typeface="Calibri"/>
              </a:rPr>
              <a:t>n</a:t>
            </a:r>
            <a:r>
              <a:rPr sz="3000" b="1" spc="-14" baseline="2730" dirty="0">
                <a:latin typeface="Calibri"/>
                <a:cs typeface="Calibri"/>
              </a:rPr>
              <a:t>w</a:t>
            </a:r>
            <a:r>
              <a:rPr sz="3000" b="1" spc="0" baseline="2730" dirty="0">
                <a:latin typeface="Calibri"/>
                <a:cs typeface="Calibri"/>
              </a:rPr>
              <a:t>ese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heit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der 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erfüllen, e</a:t>
            </a:r>
            <a:r>
              <a:rPr sz="3000" b="1" spc="-3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gi</a:t>
            </a:r>
            <a:r>
              <a:rPr sz="3000" b="1" spc="-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sich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</a:t>
            </a:r>
            <a:r>
              <a:rPr sz="3000" b="1" spc="-9" baseline="1365" dirty="0">
                <a:latin typeface="Calibri"/>
                <a:cs typeface="Calibri"/>
              </a:rPr>
              <a:t>c</a:t>
            </a:r>
            <a:r>
              <a:rPr sz="3000" b="1" spc="0" baseline="1365" dirty="0">
                <a:latin typeface="Calibri"/>
                <a:cs typeface="Calibri"/>
              </a:rPr>
              <a:t>a. </a:t>
            </a:r>
            <a:r>
              <a:rPr sz="3000" b="1" spc="4" baseline="1365" dirty="0">
                <a:latin typeface="Calibri"/>
                <a:cs typeface="Calibri"/>
              </a:rPr>
              <a:t>6</a:t>
            </a:r>
            <a:r>
              <a:rPr lang="de-DE" sz="3000" b="1" baseline="1365" dirty="0">
                <a:latin typeface="Calibri"/>
                <a:cs typeface="Calibri"/>
              </a:rPr>
              <a:t>8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50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9" baseline="1365" dirty="0">
                <a:latin typeface="Calibri"/>
                <a:cs typeface="Calibri"/>
              </a:rPr>
              <a:t>n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ese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heit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der P</a:t>
            </a:r>
            <a:r>
              <a:rPr sz="3000" b="1" spc="25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-Stu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Aus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ildu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gssch</a:t>
            </a:r>
            <a:r>
              <a:rPr sz="3000" b="1" spc="-4" baseline="1365" dirty="0">
                <a:latin typeface="Calibri"/>
                <a:cs typeface="Calibri"/>
              </a:rPr>
              <a:t>u</a:t>
            </a:r>
            <a:r>
              <a:rPr sz="3000" b="1" spc="0" baseline="1365" dirty="0">
                <a:latin typeface="Calibri"/>
                <a:cs typeface="Calibri"/>
              </a:rPr>
              <a:t>len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im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PS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lang="de-DE" sz="3000" b="1" spc="4" baseline="1365" dirty="0">
                <a:latin typeface="Calibri"/>
                <a:cs typeface="Calibri"/>
              </a:rPr>
              <a:t>9</a:t>
            </a:r>
            <a:r>
              <a:rPr sz="3000" b="1" spc="0" baseline="1365" dirty="0">
                <a:latin typeface="Calibri"/>
                <a:cs typeface="Calibri"/>
              </a:rPr>
              <a:t>/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4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eine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u="heavy" spc="-29" baseline="1365" dirty="0">
                <a:latin typeface="Calibri"/>
                <a:cs typeface="Calibri"/>
              </a:rPr>
              <a:t>r</a:t>
            </a:r>
            <a:r>
              <a:rPr sz="3000" b="1" u="heavy" spc="0" baseline="1365" dirty="0">
                <a:latin typeface="Calibri"/>
                <a:cs typeface="Calibri"/>
              </a:rPr>
              <a:t>ec</a:t>
            </a:r>
            <a:r>
              <a:rPr sz="3000" b="1" u="heavy" spc="4" baseline="1365" dirty="0">
                <a:latin typeface="Calibri"/>
                <a:cs typeface="Calibri"/>
              </a:rPr>
              <a:t>h</a:t>
            </a:r>
            <a:r>
              <a:rPr sz="3000" b="1" u="heavy" spc="0" baseline="1365" dirty="0">
                <a:latin typeface="Calibri"/>
                <a:cs typeface="Calibri"/>
              </a:rPr>
              <a:t>neris</a:t>
            </a:r>
            <a:r>
              <a:rPr sz="3000" b="1" u="heavy" spc="4" baseline="1365" dirty="0">
                <a:latin typeface="Calibri"/>
                <a:cs typeface="Calibri"/>
              </a:rPr>
              <a:t>c</a:t>
            </a:r>
            <a:r>
              <a:rPr sz="3000" b="1" u="heavy" spc="0" baseline="1365" dirty="0">
                <a:latin typeface="Calibri"/>
                <a:cs typeface="Calibri"/>
              </a:rPr>
              <a:t>he </a:t>
            </a:r>
            <a:r>
              <a:rPr sz="3000" b="1" spc="-446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sa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ese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heit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551328"/>
            <a:ext cx="8649764" cy="375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on 3</a:t>
            </a:r>
            <a:r>
              <a:rPr lang="de-DE" sz="3000" b="1" baseline="2730" dirty="0">
                <a:solidFill>
                  <a:srgbClr val="006FC0"/>
                </a:solidFill>
                <a:latin typeface="Calibri"/>
                <a:cs typeface="Calibri"/>
              </a:rPr>
              <a:t>,25</a:t>
            </a:r>
            <a:r>
              <a:rPr sz="3000" b="1" spc="-1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3000" b="1" spc="9" baseline="273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4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15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g.  </a:t>
            </a:r>
            <a:r>
              <a:rPr sz="3000" b="1" spc="0" baseline="2730" dirty="0">
                <a:latin typeface="Calibri"/>
                <a:cs typeface="Calibri"/>
              </a:rPr>
              <a:t>D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rin e</a:t>
            </a:r>
            <a:r>
              <a:rPr sz="3000" b="1" spc="-25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tha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sind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9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- und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ch</a:t>
            </a:r>
            <a:r>
              <a:rPr sz="3000" b="1" spc="4" baseline="2730" dirty="0">
                <a:latin typeface="Calibri"/>
                <a:cs typeface="Calibri"/>
              </a:rPr>
              <a:t>b</a:t>
            </a:r>
            <a:r>
              <a:rPr sz="3000" b="1" spc="0" baseline="2730" dirty="0">
                <a:latin typeface="Calibri"/>
                <a:cs typeface="Calibri"/>
              </a:rPr>
              <a:t>esp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echu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on U</a:t>
            </a:r>
            <a:r>
              <a:rPr sz="3000" b="1" spc="-25" baseline="1365" dirty="0">
                <a:latin typeface="Calibri"/>
                <a:cs typeface="Calibri"/>
              </a:rPr>
              <a:t>nt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-164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eilnahme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 </a:t>
            </a:r>
            <a:r>
              <a:rPr sz="3000" b="1" spc="-39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-4" baseline="1365" dirty="0">
                <a:latin typeface="Calibri"/>
                <a:cs typeface="Calibri"/>
              </a:rPr>
              <a:t>n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3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gsanl</a:t>
            </a:r>
            <a:r>
              <a:rPr sz="3000" b="1" spc="-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04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5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des 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ullebe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-14" baseline="1365" dirty="0">
                <a:latin typeface="Calibri"/>
                <a:cs typeface="Calibri"/>
              </a:rPr>
              <a:t> 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c.</a:t>
            </a:r>
            <a:endParaRPr sz="2000" dirty="0">
              <a:latin typeface="Calibri"/>
              <a:cs typeface="Calibri"/>
            </a:endParaRPr>
          </a:p>
          <a:p>
            <a:pPr marL="12700" marR="181640">
              <a:lnSpc>
                <a:spcPct val="99995"/>
              </a:lnSpc>
              <a:spcBef>
                <a:spcPts val="350"/>
              </a:spcBef>
            </a:pP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nerhalb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es R</a:t>
            </a:r>
            <a:r>
              <a:rPr sz="2000" b="1" spc="-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ens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lie</a:t>
            </a:r>
            <a:r>
              <a:rPr sz="2000" b="1" spc="-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 Stu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de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a</a:t>
            </a:r>
            <a:r>
              <a:rPr sz="2000" b="1" spc="-4" dirty="0">
                <a:latin typeface="Calibri"/>
                <a:cs typeface="Calibri"/>
              </a:rPr>
              <a:t>l</a:t>
            </a:r>
            <a:r>
              <a:rPr sz="2000" b="1" spc="-9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im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me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sen der Sc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ule (z.B. gleich</a:t>
            </a:r>
            <a:r>
              <a:rPr sz="2000" b="1" spc="4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leiben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-75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tunden</a:t>
            </a:r>
            <a:r>
              <a:rPr sz="2000" b="1" spc="-19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ahl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f</a:t>
            </a:r>
            <a:r>
              <a:rPr sz="2000" b="1" spc="4" dirty="0">
                <a:latin typeface="Calibri"/>
                <a:cs typeface="Calibri"/>
              </a:rPr>
              <a:t>ü</a:t>
            </a:r>
            <a:r>
              <a:rPr sz="2000" b="1" spc="0" dirty="0">
                <a:latin typeface="Calibri"/>
                <a:cs typeface="Calibri"/>
              </a:rPr>
              <a:t>r die PSS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on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-19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ebruar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bis Juli </a:t>
            </a:r>
            <a:r>
              <a:rPr sz="2000" b="1" u="heavy" spc="0" dirty="0">
                <a:latin typeface="Calibri"/>
                <a:cs typeface="Calibri"/>
              </a:rPr>
              <a:t>oder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dic</a:t>
            </a:r>
            <a:r>
              <a:rPr sz="2000" b="1" spc="-19" dirty="0">
                <a:latin typeface="Calibri"/>
                <a:cs typeface="Calibri"/>
              </a:rPr>
              <a:t>h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-9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in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tie</a:t>
            </a:r>
            <a:r>
              <a:rPr sz="2000" b="1" spc="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,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dann 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eduzie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ung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79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ochen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29" dirty="0">
                <a:latin typeface="Calibri"/>
                <a:cs typeface="Calibri"/>
              </a:rPr>
              <a:t>z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hl</a:t>
            </a:r>
            <a:r>
              <a:rPr sz="2000" b="1" spc="-39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or dem Hi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grund </a:t>
            </a:r>
            <a:r>
              <a:rPr sz="2000" b="1" spc="-14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eh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ts</a:t>
            </a:r>
            <a:r>
              <a:rPr sz="2000" b="1" spc="9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l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n</a:t>
            </a:r>
            <a:r>
              <a:rPr sz="2000" b="1" spc="9" dirty="0">
                <a:latin typeface="Calibri"/>
                <a:cs typeface="Calibri"/>
              </a:rPr>
              <a:t>u</a:t>
            </a:r>
            <a:r>
              <a:rPr sz="2000" b="1" spc="-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–Du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chführu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 Stu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ie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en)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445"/>
              </a:spcBef>
            </a:pPr>
            <a:r>
              <a:rPr sz="2000" b="1" u="heavy" spc="0" dirty="0">
                <a:latin typeface="Calibri"/>
                <a:cs typeface="Calibri"/>
              </a:rPr>
              <a:t>Wic</a:t>
            </a:r>
            <a:r>
              <a:rPr sz="2000" b="1" u="heavy" spc="-19" dirty="0">
                <a:latin typeface="Calibri"/>
                <a:cs typeface="Calibri"/>
              </a:rPr>
              <a:t>h</a:t>
            </a:r>
            <a:r>
              <a:rPr sz="2000" b="1" u="heavy" spc="0" dirty="0">
                <a:latin typeface="Calibri"/>
                <a:cs typeface="Calibri"/>
              </a:rPr>
              <a:t>tig: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ierl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Hinei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achsen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der PSS in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einer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ehrk</a:t>
            </a:r>
            <a:r>
              <a:rPr sz="3000" b="1" spc="-5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ft.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Übern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hme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nu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eilen</a:t>
            </a:r>
            <a:r>
              <a:rPr sz="3000" b="1" spc="-4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und 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(u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tung)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Ziel,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1820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097034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60603"/>
            <a:ext cx="82296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5"/>
              </a:spcBef>
            </a:pPr>
            <a:endParaRPr sz="500" dirty="0"/>
          </a:p>
          <a:p>
            <a:pPr marL="561746">
              <a:lnSpc>
                <a:spcPct val="101725"/>
              </a:lnSpc>
              <a:spcBef>
                <a:spcPts val="2000"/>
              </a:spcBef>
            </a:pP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Die 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32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2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obli</a:t>
            </a:r>
            <a:r>
              <a:rPr sz="3200" b="1" spc="-6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b="1" spc="-3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200" b="1" spc="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2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in d</a:t>
            </a:r>
            <a:r>
              <a:rPr sz="32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r Schule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2629" y="2310638"/>
            <a:ext cx="566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</a:t>
            </a:r>
            <a:r>
              <a:rPr lang="de-DE" sz="2800" b="1" dirty="0" err="1">
                <a:solidFill>
                  <a:srgbClr val="0070C0"/>
                </a:solidFill>
              </a:rPr>
              <a:t>Prabas</a:t>
            </a:r>
            <a:r>
              <a:rPr lang="de-DE" sz="2800" b="1" dirty="0">
                <a:solidFill>
                  <a:srgbClr val="0070C0"/>
                </a:solidFill>
              </a:rPr>
              <a:t>) </a:t>
            </a:r>
            <a:r>
              <a:rPr lang="de-DE" sz="2800" b="1" dirty="0"/>
              <a:t>sind Ihre übergeordneten Ansprechpersonen in allen Belangen, die das ZfsL betreffen. Auch bei allgemeinorganisatorischen Fragen/ Problemen sind die </a:t>
            </a:r>
            <a:r>
              <a:rPr lang="de-DE" sz="2800" b="1" dirty="0" err="1"/>
              <a:t>Prabas</a:t>
            </a:r>
            <a:r>
              <a:rPr lang="de-DE" sz="2800" b="1" dirty="0"/>
              <a:t>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92E77B-B50D-4EDF-A41A-A8A5949D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bis spätestens 22.08.2024 erhalten.</a:t>
            </a:r>
          </a:p>
          <a:p>
            <a:r>
              <a:rPr lang="de-DE" sz="2400" b="1" dirty="0"/>
              <a:t>Zeitgleich erhalten Sie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</a:t>
            </a:r>
            <a:r>
              <a:rPr lang="de-DE" sz="2400" b="1" dirty="0"/>
              <a:t>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08F09C-D6F7-44A1-A75E-F8335D7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34867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 err="1">
                <a:latin typeface="Calibri"/>
                <a:cs typeface="Calibri"/>
              </a:rPr>
              <a:t>P</a:t>
            </a:r>
            <a:r>
              <a:rPr sz="4200" b="1" spc="0" baseline="2925" dirty="0" err="1">
                <a:latin typeface="Calibri"/>
                <a:cs typeface="Calibri"/>
              </a:rPr>
              <a:t>as</a:t>
            </a:r>
            <a:r>
              <a:rPr sz="4200" b="1" spc="-9" baseline="2925" dirty="0" err="1">
                <a:latin typeface="Calibri"/>
                <a:cs typeface="Calibri"/>
              </a:rPr>
              <a:t>s</a:t>
            </a:r>
            <a:r>
              <a:rPr sz="4200" b="1" spc="-19" baseline="2925" dirty="0" err="1">
                <a:latin typeface="Calibri"/>
                <a:cs typeface="Calibri"/>
              </a:rPr>
              <a:t>w</a:t>
            </a:r>
            <a:r>
              <a:rPr sz="4200" b="1" spc="0" baseline="2925" dirty="0" err="1">
                <a:latin typeface="Calibri"/>
                <a:cs typeface="Calibri"/>
              </a:rPr>
              <a:t>ort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Calibri"/>
              </a:rPr>
              <a:t>Qut653whb6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13.09., 20.09., 11.10., 08.11., 15.11. und 22.11.2024.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-4" baseline="3413" dirty="0">
                <a:latin typeface="Calibri"/>
                <a:cs typeface="Calibri"/>
              </a:rPr>
              <a:t>un</a:t>
            </a:r>
            <a:r>
              <a:rPr lang="de-DE" sz="11200" b="1" spc="0" baseline="3413" dirty="0">
                <a:latin typeface="Calibri"/>
                <a:cs typeface="Calibri"/>
              </a:rPr>
              <a:t>d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13.12. und </a:t>
            </a:r>
            <a:r>
              <a:rPr lang="de-DE" sz="11200" b="1" baseline="3413" dirty="0">
                <a:solidFill>
                  <a:srgbClr val="006FC0"/>
                </a:solidFill>
                <a:latin typeface="Calibri"/>
                <a:cs typeface="Calibri"/>
              </a:rPr>
              <a:t>20.12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 err="1">
                <a:latin typeface="Calibri"/>
                <a:cs typeface="Calibri"/>
              </a:rPr>
              <a:t>Z</a:t>
            </a:r>
            <a:r>
              <a:rPr lang="de-DE" sz="11200" b="1" spc="-25" baseline="3413" dirty="0" err="1">
                <a:latin typeface="Calibri"/>
                <a:cs typeface="Calibri"/>
              </a:rPr>
              <a:t>f</a:t>
            </a:r>
            <a:r>
              <a:rPr lang="de-DE" sz="11200" b="1" spc="0" baseline="3413" dirty="0" err="1">
                <a:latin typeface="Calibri"/>
                <a:cs typeface="Calibri"/>
              </a:rPr>
              <a:t>s</a:t>
            </a:r>
            <a:r>
              <a:rPr lang="de-DE" sz="11200" b="1" spc="19" baseline="3413" dirty="0" err="1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</a:t>
            </a:r>
            <a:r>
              <a:rPr lang="de-DE" sz="11200" b="1" dirty="0" err="1"/>
              <a:t>Moodle</a:t>
            </a:r>
            <a:r>
              <a:rPr lang="de-DE" sz="11200" b="1" dirty="0"/>
              <a:t>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</a:t>
            </a:r>
            <a:r>
              <a:rPr lang="de-DE" sz="11200" b="1" dirty="0" err="1"/>
              <a:t>Prabas</a:t>
            </a:r>
            <a:r>
              <a:rPr lang="de-DE" sz="11200" b="1" dirty="0"/>
              <a:t>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Wie erreiche ich die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Praxissemesterbeauftragten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Welche Zielsetzungen verfolgt das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Wie differenziert sich die schulseitige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Obligatorik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12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Was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muss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ich wissen zum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14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welchen Begleitformaten wirken die Lernorte ZfsL und Schule zusammen?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25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 Was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muss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ich wissen zum Le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rnort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                                                                                              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 Was ist „Unterricht unter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Begleitung“?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47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ein „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Unterrichtsvorhaben“?_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51	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 kann ich im Praxissemester meine im Studium begonnene Portfolio-Arbeit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weiterführen?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FB2904-417B-4581-8227-9B142CB2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B18DE82-40CF-4BD9-AE01-6FF6B821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03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/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</a:rPr>
              <a:t>dem PRABA-Team </a:t>
            </a:r>
            <a:r>
              <a:rPr lang="de-DE" sz="5500" b="1" dirty="0"/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65809-F006-4463-BCA4-758EEFBD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5986265" cy="3766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R="420414" algn="r">
              <a:lnSpc>
                <a:spcPct val="101725"/>
              </a:lnSpc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8D473CF-11CF-4DFD-B2FB-312D9CAB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</a:t>
            </a:r>
            <a:r>
              <a:rPr lang="de-DE" sz="9600" b="1" dirty="0" err="1"/>
              <a:t>ZfL</a:t>
            </a:r>
            <a:r>
              <a:rPr lang="de-DE" sz="9600" b="1" dirty="0"/>
              <a:t>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3324" y="2200275"/>
            <a:ext cx="80772" cy="434339"/>
          </a:xfrm>
          <a:custGeom>
            <a:avLst/>
            <a:gdLst/>
            <a:ahLst/>
            <a:cxnLst/>
            <a:rect l="l" t="t" r="r" b="b"/>
            <a:pathLst>
              <a:path w="80772" h="434339">
                <a:moveTo>
                  <a:pt x="0" y="434339"/>
                </a:moveTo>
                <a:lnTo>
                  <a:pt x="80772" y="434339"/>
                </a:lnTo>
                <a:lnTo>
                  <a:pt x="8077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4096" y="2200275"/>
            <a:ext cx="1630679" cy="434339"/>
          </a:xfrm>
          <a:custGeom>
            <a:avLst/>
            <a:gdLst/>
            <a:ahLst/>
            <a:cxnLst/>
            <a:rect l="l" t="t" r="r" b="b"/>
            <a:pathLst>
              <a:path w="1630679" h="434339">
                <a:moveTo>
                  <a:pt x="0" y="434339"/>
                </a:moveTo>
                <a:lnTo>
                  <a:pt x="1630679" y="434339"/>
                </a:lnTo>
                <a:lnTo>
                  <a:pt x="163067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</a:t>
            </a:r>
            <a:r>
              <a:rPr sz="2800" b="1" spc="0" dirty="0" err="1">
                <a:latin typeface="Calibri"/>
                <a:cs typeface="Calibri"/>
              </a:rPr>
              <a:t>sp</a:t>
            </a:r>
            <a:r>
              <a:rPr sz="2800" b="1" spc="-25" dirty="0" err="1">
                <a:latin typeface="Calibri"/>
                <a:cs typeface="Calibri"/>
              </a:rPr>
              <a:t>ä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39" dirty="0" err="1">
                <a:latin typeface="Calibri"/>
                <a:cs typeface="Calibri"/>
              </a:rPr>
              <a:t>s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06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.0</a:t>
            </a:r>
            <a:r>
              <a:rPr lang="de-DE" sz="2800" b="1" spc="-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.2</a:t>
            </a:r>
            <a:r>
              <a:rPr sz="2800" b="1" spc="1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24</a:t>
            </a:r>
            <a:r>
              <a:rPr sz="28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 zum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usend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n).</a:t>
            </a:r>
            <a:endParaRPr sz="2800">
              <a:latin typeface="Calibri"/>
              <a:cs typeface="Calibri"/>
            </a:endParaRPr>
          </a:p>
          <a:p>
            <a:pPr marR="12700" algn="r">
              <a:lnSpc>
                <a:spcPct val="101725"/>
              </a:lnSpc>
              <a:spcBef>
                <a:spcPts val="1287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3324" y="2200275"/>
            <a:ext cx="1778155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30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.0</a:t>
            </a: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.2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 err="1"/>
              <a:t>ie</a:t>
            </a:r>
            <a:r>
              <a:rPr lang="de-DE" sz="2600" b="1" dirty="0"/>
              <a:t>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 …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55F093-E3B9-4FFC-B59F-28D6B30D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987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4" y="2060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1111123"/>
            <a:ext cx="16011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60176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1623185"/>
            <a:ext cx="6303549" cy="484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 err="1">
                <a:latin typeface="Calibri"/>
                <a:cs typeface="Calibri"/>
              </a:rPr>
              <a:t>Z</a:t>
            </a:r>
            <a:r>
              <a:rPr sz="4200" b="1" spc="-25" baseline="1950" dirty="0" err="1">
                <a:latin typeface="Calibri"/>
                <a:cs typeface="Calibri"/>
              </a:rPr>
              <a:t>f</a:t>
            </a:r>
            <a:r>
              <a:rPr sz="4200" b="1" spc="0" baseline="1950" dirty="0" err="1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4200" b="1" spc="-60" baseline="195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4200" b="1" spc="0" baseline="1950" dirty="0" err="1">
                <a:latin typeface="Calibri"/>
                <a:cs typeface="Calibri"/>
              </a:rPr>
              <a:t>mitzu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ei</a:t>
            </a:r>
            <a:r>
              <a:rPr sz="4200" b="1" spc="-9" baseline="1950" dirty="0" err="1">
                <a:latin typeface="Calibri"/>
                <a:cs typeface="Calibri"/>
              </a:rPr>
              <a:t>l</a:t>
            </a:r>
            <a:r>
              <a:rPr sz="4200" b="1" spc="0" baseline="1950" dirty="0" err="1">
                <a:latin typeface="Calibri"/>
                <a:cs typeface="Calibri"/>
              </a:rPr>
              <a:t>en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2800" b="1" spc="-8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2800" b="1" spc="0" dirty="0" err="1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orzu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bei</a:t>
            </a:r>
            <a:r>
              <a:rPr sz="2800" b="1" spc="0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lang="de-DE" sz="2800" b="1" spc="-12" dirty="0">
                <a:latin typeface="Calibri"/>
                <a:cs typeface="Calibri"/>
              </a:rPr>
              <a:t>und </a:t>
            </a:r>
            <a:r>
              <a:rPr lang="de-DE" sz="2800" b="1" spc="-12" dirty="0" err="1">
                <a:latin typeface="Calibri"/>
                <a:cs typeface="Calibri"/>
              </a:rPr>
              <a:t>ZfL</a:t>
            </a:r>
            <a:r>
              <a:rPr lang="de-DE" sz="2800" b="1" spc="-12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enü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dig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ale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tlung (Scan</a:t>
            </a:r>
            <a:r>
              <a:rPr sz="2800" b="1" spc="14" dirty="0">
                <a:latin typeface="Calibri"/>
                <a:cs typeface="Calibri"/>
              </a:rPr>
              <a:t>)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6" y="3788664"/>
            <a:ext cx="8223504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9"/>
            <a:ext cx="8121495" cy="2436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 err="1">
                <a:latin typeface="Calibri"/>
                <a:cs typeface="Calibri"/>
              </a:rPr>
              <a:t>P</a:t>
            </a:r>
            <a:r>
              <a:rPr sz="2400" b="1" spc="-59" dirty="0" err="1">
                <a:latin typeface="Calibri"/>
                <a:cs typeface="Calibri"/>
              </a:rPr>
              <a:t>r</a:t>
            </a:r>
            <a:r>
              <a:rPr sz="2400" b="1" spc="-25" dirty="0" err="1">
                <a:latin typeface="Calibri"/>
                <a:cs typeface="Calibri"/>
              </a:rPr>
              <a:t>a</a:t>
            </a:r>
            <a:r>
              <a:rPr sz="2400" b="1" spc="0" dirty="0" err="1">
                <a:latin typeface="Calibri"/>
                <a:cs typeface="Calibri"/>
              </a:rPr>
              <a:t>xisseme</a:t>
            </a:r>
            <a:r>
              <a:rPr sz="2400" b="1" spc="-39" dirty="0" err="1">
                <a:latin typeface="Calibri"/>
                <a:cs typeface="Calibri"/>
              </a:rPr>
              <a:t>s</a:t>
            </a:r>
            <a:r>
              <a:rPr sz="2400" b="1" spc="-34" dirty="0" err="1">
                <a:latin typeface="Calibri"/>
                <a:cs typeface="Calibri"/>
              </a:rPr>
              <a:t>t</a:t>
            </a:r>
            <a:r>
              <a:rPr sz="2400" b="1" spc="0" dirty="0" err="1">
                <a:latin typeface="Calibri"/>
                <a:cs typeface="Calibri"/>
              </a:rPr>
              <a:t>e</a:t>
            </a:r>
            <a:r>
              <a:rPr sz="2400" b="1" spc="-39" dirty="0" err="1">
                <a:latin typeface="Calibri"/>
                <a:cs typeface="Calibri"/>
              </a:rPr>
              <a:t>r</a:t>
            </a:r>
            <a:r>
              <a:rPr sz="2400" b="1" spc="0" dirty="0" err="1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</a:t>
            </a:r>
            <a:r>
              <a:rPr lang="de-DE" sz="2400" b="1" dirty="0" err="1">
                <a:latin typeface="Calibri"/>
                <a:cs typeface="Calibri"/>
              </a:rPr>
              <a:t>Prabas</a:t>
            </a:r>
            <a:r>
              <a:rPr lang="de-DE" sz="2400" b="1" dirty="0">
                <a:latin typeface="Calibri"/>
                <a:cs typeface="Calibri"/>
              </a:rPr>
              <a:t>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abas.</a:t>
            </a:r>
            <a:endParaRPr sz="3600" dirty="0">
              <a:latin typeface="Calibri"/>
              <a:cs typeface="Calibri"/>
            </a:endParaRPr>
          </a:p>
          <a:p>
            <a:pPr marR="152765" algn="r">
              <a:lnSpc>
                <a:spcPct val="101725"/>
              </a:lnSpc>
              <a:spcBef>
                <a:spcPts val="258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438231" cy="1427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hend umz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379" baseline="1137" dirty="0">
                <a:latin typeface="Calibri"/>
                <a:cs typeface="Calibri"/>
              </a:rPr>
              <a:t>n</a:t>
            </a:r>
            <a:r>
              <a:rPr sz="1200" spc="-229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sz="3600" b="1" spc="-409" baseline="1137" dirty="0">
                <a:latin typeface="Calibri"/>
                <a:cs typeface="Calibri"/>
              </a:rPr>
              <a:t>.</a:t>
            </a: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sollen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  <a:p>
            <a:pPr marR="425406" algn="r">
              <a:lnSpc>
                <a:spcPts val="1415"/>
              </a:lnSpc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elp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</a:t>
            </a:r>
            <a:r>
              <a:rPr lang="de-DE" sz="11200" b="1" dirty="0" err="1">
                <a:solidFill>
                  <a:srgbClr val="0070C0"/>
                </a:solidFill>
              </a:rPr>
              <a:t>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E32597-2871-4903-81BF-193B7030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640" y="321970"/>
            <a:ext cx="8502992" cy="5986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4838</Words>
  <Application>Microsoft Office PowerPoint</Application>
  <PresentationFormat>Bildschirmpräsentation (4:3)</PresentationFormat>
  <Paragraphs>1007</Paragraphs>
  <Slides>60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60</vt:i4>
      </vt:variant>
    </vt:vector>
  </HeadingPairs>
  <TitlesOfParts>
    <vt:vector size="67" baseType="lpstr">
      <vt:lpstr>-apple-system</vt:lpstr>
      <vt:lpstr>Arial</vt:lpstr>
      <vt:lpstr>Calibri</vt:lpstr>
      <vt:lpstr>Cambria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PowerPoint-Präsentation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32_nesudo</cp:lastModifiedBy>
  <cp:revision>21</cp:revision>
  <dcterms:modified xsi:type="dcterms:W3CDTF">2024-08-18T20:15:37Z</dcterms:modified>
</cp:coreProperties>
</file>