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9"/>
  </p:notesMasterIdLst>
  <p:sldIdLst>
    <p:sldId id="396" r:id="rId2"/>
    <p:sldId id="678" r:id="rId3"/>
    <p:sldId id="418" r:id="rId4"/>
    <p:sldId id="677" r:id="rId5"/>
    <p:sldId id="304" r:id="rId6"/>
    <p:sldId id="459" r:id="rId7"/>
    <p:sldId id="384" r:id="rId8"/>
    <p:sldId id="639" r:id="rId9"/>
    <p:sldId id="445" r:id="rId10"/>
    <p:sldId id="420" r:id="rId11"/>
    <p:sldId id="317" r:id="rId12"/>
    <p:sldId id="409" r:id="rId13"/>
    <p:sldId id="407" r:id="rId14"/>
    <p:sldId id="356" r:id="rId15"/>
    <p:sldId id="361" r:id="rId16"/>
    <p:sldId id="410" r:id="rId17"/>
    <p:sldId id="993" r:id="rId18"/>
    <p:sldId id="363" r:id="rId19"/>
    <p:sldId id="442" r:id="rId20"/>
    <p:sldId id="401" r:id="rId21"/>
    <p:sldId id="679" r:id="rId22"/>
    <p:sldId id="388" r:id="rId23"/>
    <p:sldId id="422" r:id="rId24"/>
    <p:sldId id="359" r:id="rId25"/>
    <p:sldId id="360" r:id="rId26"/>
    <p:sldId id="434" r:id="rId27"/>
    <p:sldId id="433" r:id="rId28"/>
    <p:sldId id="688" r:id="rId29"/>
    <p:sldId id="438" r:id="rId30"/>
    <p:sldId id="411" r:id="rId31"/>
    <p:sldId id="439" r:id="rId32"/>
    <p:sldId id="394" r:id="rId33"/>
    <p:sldId id="340" r:id="rId34"/>
    <p:sldId id="681" r:id="rId35"/>
    <p:sldId id="370" r:id="rId36"/>
    <p:sldId id="343" r:id="rId37"/>
    <p:sldId id="342" r:id="rId38"/>
    <p:sldId id="432" r:id="rId39"/>
    <p:sldId id="329" r:id="rId40"/>
    <p:sldId id="443" r:id="rId41"/>
    <p:sldId id="403" r:id="rId42"/>
    <p:sldId id="368" r:id="rId43"/>
    <p:sldId id="425" r:id="rId44"/>
    <p:sldId id="458" r:id="rId45"/>
    <p:sldId id="330" r:id="rId46"/>
    <p:sldId id="331" r:id="rId47"/>
    <p:sldId id="395" r:id="rId48"/>
    <p:sldId id="460" r:id="rId49"/>
    <p:sldId id="974" r:id="rId50"/>
    <p:sldId id="686" r:id="rId51"/>
    <p:sldId id="365" r:id="rId52"/>
    <p:sldId id="426" r:id="rId53"/>
    <p:sldId id="428" r:id="rId54"/>
    <p:sldId id="427" r:id="rId55"/>
    <p:sldId id="366" r:id="rId56"/>
    <p:sldId id="429" r:id="rId57"/>
    <p:sldId id="430" r:id="rId58"/>
    <p:sldId id="431" r:id="rId59"/>
    <p:sldId id="436" r:id="rId60"/>
    <p:sldId id="437" r:id="rId61"/>
    <p:sldId id="440" r:id="rId62"/>
    <p:sldId id="446" r:id="rId63"/>
    <p:sldId id="444" r:id="rId64"/>
    <p:sldId id="622" r:id="rId65"/>
    <p:sldId id="664" r:id="rId66"/>
    <p:sldId id="456" r:id="rId67"/>
    <p:sldId id="457" r:id="rId6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4C4FD9E-AFA9-1B4D-8D8D-9B0A007A5EC4}" name="32_nesudo" initials="3" userId="32_nesudo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sse11" initials="N" lastIdx="22" clrIdx="0">
    <p:extLst>
      <p:ext uri="{19B8F6BF-5375-455C-9EA6-DF929625EA0E}">
        <p15:presenceInfo xmlns:p15="http://schemas.microsoft.com/office/powerpoint/2012/main" userId="Nesse1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1D3E9"/>
    <a:srgbClr val="F0F0F0"/>
    <a:srgbClr val="E3F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8" autoAdjust="0"/>
    <p:restoredTop sz="74026" autoAdjust="0"/>
  </p:normalViewPr>
  <p:slideViewPr>
    <p:cSldViewPr>
      <p:cViewPr varScale="1">
        <p:scale>
          <a:sx n="83" d="100"/>
          <a:sy n="83" d="100"/>
        </p:scale>
        <p:origin x="220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75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CF8DC0-553C-48DD-8307-0DB79F550838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FA605DF-4DDA-40C4-8D15-CEB88A740704}">
      <dgm:prSet phldrT="[Text]" custT="1"/>
      <dgm:spPr/>
      <dgm:t>
        <a:bodyPr/>
        <a:lstStyle/>
        <a:p>
          <a:r>
            <a:rPr lang="de-DE" sz="1800" b="1" dirty="0"/>
            <a:t>Koopera-tion</a:t>
          </a:r>
        </a:p>
      </dgm:t>
    </dgm:pt>
    <dgm:pt modelId="{9088C291-5396-4A74-B94B-16E1F40D1E7A}" type="parTrans" cxnId="{804AFFEA-0447-4CBB-97DC-7304DB41DC62}">
      <dgm:prSet/>
      <dgm:spPr/>
      <dgm:t>
        <a:bodyPr/>
        <a:lstStyle/>
        <a:p>
          <a:endParaRPr lang="de-DE"/>
        </a:p>
      </dgm:t>
    </dgm:pt>
    <dgm:pt modelId="{49780A9F-0183-46B5-98D8-6B2B366EF33D}" type="sibTrans" cxnId="{804AFFEA-0447-4CBB-97DC-7304DB41DC62}">
      <dgm:prSet/>
      <dgm:spPr/>
      <dgm:t>
        <a:bodyPr/>
        <a:lstStyle/>
        <a:p>
          <a:endParaRPr lang="de-DE"/>
        </a:p>
      </dgm:t>
    </dgm:pt>
    <dgm:pt modelId="{EA28192D-79AB-42D4-93FE-DFBBC97970AE}">
      <dgm:prSet phldrT="[Text]" custT="1"/>
      <dgm:spPr/>
      <dgm:t>
        <a:bodyPr/>
        <a:lstStyle/>
        <a:p>
          <a:r>
            <a:rPr lang="de-DE" sz="1800" b="1" dirty="0"/>
            <a:t>62 PS-Studierende</a:t>
          </a:r>
        </a:p>
      </dgm:t>
    </dgm:pt>
    <dgm:pt modelId="{B7436CE6-431C-4B7E-8935-22E3AD2E9BF2}" type="parTrans" cxnId="{6DA7EFDC-4503-4BA1-95F3-F29A821D1016}">
      <dgm:prSet/>
      <dgm:spPr/>
      <dgm:t>
        <a:bodyPr/>
        <a:lstStyle/>
        <a:p>
          <a:endParaRPr lang="de-DE"/>
        </a:p>
      </dgm:t>
    </dgm:pt>
    <dgm:pt modelId="{CDA2F092-64D9-4A0E-9BB7-45F728D3EC69}" type="sibTrans" cxnId="{6DA7EFDC-4503-4BA1-95F3-F29A821D1016}">
      <dgm:prSet/>
      <dgm:spPr/>
      <dgm:t>
        <a:bodyPr/>
        <a:lstStyle/>
        <a:p>
          <a:endParaRPr lang="de-DE"/>
        </a:p>
      </dgm:t>
    </dgm:pt>
    <dgm:pt modelId="{FA7E426E-04DE-4CE1-A55D-7B1E823B2760}">
      <dgm:prSet phldrT="[Text]" custT="1"/>
      <dgm:spPr/>
      <dgm:t>
        <a:bodyPr/>
        <a:lstStyle/>
        <a:p>
          <a:r>
            <a:rPr lang="de-DE" sz="1800" b="1" dirty="0"/>
            <a:t>Kommuni-kation</a:t>
          </a:r>
        </a:p>
      </dgm:t>
    </dgm:pt>
    <dgm:pt modelId="{1B563279-BC27-46A0-827D-78DC541A7540}" type="parTrans" cxnId="{5BC258C0-1C5E-456F-939B-354EB1FB6AF0}">
      <dgm:prSet/>
      <dgm:spPr/>
      <dgm:t>
        <a:bodyPr/>
        <a:lstStyle/>
        <a:p>
          <a:endParaRPr lang="de-DE"/>
        </a:p>
      </dgm:t>
    </dgm:pt>
    <dgm:pt modelId="{7DE2DA3D-DB94-4163-A70F-7319E8CBB44F}" type="sibTrans" cxnId="{5BC258C0-1C5E-456F-939B-354EB1FB6AF0}">
      <dgm:prSet/>
      <dgm:spPr/>
      <dgm:t>
        <a:bodyPr/>
        <a:lstStyle/>
        <a:p>
          <a:endParaRPr lang="de-DE"/>
        </a:p>
      </dgm:t>
    </dgm:pt>
    <dgm:pt modelId="{D8B45408-6E42-4482-8543-BEB9BB32BBE3}">
      <dgm:prSet phldrT="[Text]" custT="1"/>
      <dgm:spPr/>
      <dgm:t>
        <a:bodyPr/>
        <a:lstStyle/>
        <a:p>
          <a:r>
            <a:rPr lang="de-DE" sz="1800" b="1" dirty="0"/>
            <a:t>24 Ausbildungs-schulen im Einsatz (von 34)</a:t>
          </a:r>
        </a:p>
      </dgm:t>
    </dgm:pt>
    <dgm:pt modelId="{DADDDD2B-3D4C-400C-9A74-7E7B5D9E1ECC}" type="parTrans" cxnId="{A4BE8AC9-F431-4F57-A939-DAA6BE356B89}">
      <dgm:prSet/>
      <dgm:spPr/>
      <dgm:t>
        <a:bodyPr/>
        <a:lstStyle/>
        <a:p>
          <a:endParaRPr lang="de-DE"/>
        </a:p>
      </dgm:t>
    </dgm:pt>
    <dgm:pt modelId="{A33AB839-D697-4A07-9F1A-883B952979BA}" type="sibTrans" cxnId="{A4BE8AC9-F431-4F57-A939-DAA6BE356B89}">
      <dgm:prSet/>
      <dgm:spPr/>
      <dgm:t>
        <a:bodyPr/>
        <a:lstStyle/>
        <a:p>
          <a:endParaRPr lang="de-DE"/>
        </a:p>
      </dgm:t>
    </dgm:pt>
    <dgm:pt modelId="{9917E007-47F2-499F-9715-A5E3AF6BDEB9}">
      <dgm:prSet phldrT="[Text]" custT="1"/>
      <dgm:spPr/>
      <dgm:t>
        <a:bodyPr/>
        <a:lstStyle/>
        <a:p>
          <a:r>
            <a:rPr lang="de-DE" sz="1800" b="1" dirty="0"/>
            <a:t>Qualitäts-sicherung</a:t>
          </a:r>
        </a:p>
      </dgm:t>
    </dgm:pt>
    <dgm:pt modelId="{ACC96EB4-FD79-4649-A221-EE11A2D988C7}" type="parTrans" cxnId="{B5C872DC-9C47-4A47-ABFA-31A4099CD94A}">
      <dgm:prSet/>
      <dgm:spPr/>
      <dgm:t>
        <a:bodyPr/>
        <a:lstStyle/>
        <a:p>
          <a:endParaRPr lang="de-DE"/>
        </a:p>
      </dgm:t>
    </dgm:pt>
    <dgm:pt modelId="{A1A32153-922D-4F3A-BF03-DD8B79610794}" type="sibTrans" cxnId="{B5C872DC-9C47-4A47-ABFA-31A4099CD94A}">
      <dgm:prSet/>
      <dgm:spPr/>
      <dgm:t>
        <a:bodyPr/>
        <a:lstStyle/>
        <a:p>
          <a:endParaRPr lang="de-DE"/>
        </a:p>
      </dgm:t>
    </dgm:pt>
    <dgm:pt modelId="{B6CD6A22-D4CF-43EE-8F02-FD8CDA48D5B7}">
      <dgm:prSet phldrT="[Text]" custT="1"/>
      <dgm:spPr/>
      <dgm:t>
        <a:bodyPr/>
        <a:lstStyle/>
        <a:p>
          <a:r>
            <a:rPr lang="de-DE" sz="1800" b="1" dirty="0"/>
            <a:t> Zentrum für Lehrerbildung</a:t>
          </a:r>
        </a:p>
      </dgm:t>
    </dgm:pt>
    <dgm:pt modelId="{08CF514F-C484-4C75-AE08-7701F4021E21}" type="parTrans" cxnId="{2C39BE9E-E668-4636-A370-F85A41AD9E31}">
      <dgm:prSet/>
      <dgm:spPr/>
      <dgm:t>
        <a:bodyPr/>
        <a:lstStyle/>
        <a:p>
          <a:endParaRPr lang="de-DE"/>
        </a:p>
      </dgm:t>
    </dgm:pt>
    <dgm:pt modelId="{E16A5E3D-77E7-4223-BE63-CE18A69AC732}" type="sibTrans" cxnId="{2C39BE9E-E668-4636-A370-F85A41AD9E31}">
      <dgm:prSet/>
      <dgm:spPr/>
      <dgm:t>
        <a:bodyPr/>
        <a:lstStyle/>
        <a:p>
          <a:endParaRPr lang="de-DE"/>
        </a:p>
      </dgm:t>
    </dgm:pt>
    <dgm:pt modelId="{56E7374F-3DD1-4D40-98CB-2F40853CEF8D}">
      <dgm:prSet phldrT="[Text]" custT="1"/>
      <dgm:spPr/>
      <dgm:t>
        <a:bodyPr/>
        <a:lstStyle/>
        <a:p>
          <a:r>
            <a:rPr lang="de-DE" sz="1800" b="1" dirty="0"/>
            <a:t>Organisa-tion</a:t>
          </a:r>
        </a:p>
      </dgm:t>
    </dgm:pt>
    <dgm:pt modelId="{D9415E48-F96A-4448-8796-0015339412CB}" type="parTrans" cxnId="{3CA88100-2485-458D-9308-BCF1DB99F7CF}">
      <dgm:prSet/>
      <dgm:spPr/>
      <dgm:t>
        <a:bodyPr/>
        <a:lstStyle/>
        <a:p>
          <a:endParaRPr lang="de-DE"/>
        </a:p>
      </dgm:t>
    </dgm:pt>
    <dgm:pt modelId="{9AE458C5-D11B-4CA0-BBC9-4F6E4603BE67}" type="sibTrans" cxnId="{3CA88100-2485-458D-9308-BCF1DB99F7CF}">
      <dgm:prSet/>
      <dgm:spPr/>
      <dgm:t>
        <a:bodyPr/>
        <a:lstStyle/>
        <a:p>
          <a:endParaRPr lang="de-DE"/>
        </a:p>
      </dgm:t>
    </dgm:pt>
    <dgm:pt modelId="{1CE9BC8D-04A3-4DE0-9AD4-9ED0E6A76047}">
      <dgm:prSet phldrT="[Text]" custT="1"/>
      <dgm:spPr/>
      <dgm:t>
        <a:bodyPr/>
        <a:lstStyle/>
        <a:p>
          <a:r>
            <a:rPr lang="de-DE" sz="1800" b="1" dirty="0"/>
            <a:t>BR Münster</a:t>
          </a:r>
          <a:endParaRPr lang="de-DE" sz="4200" b="1" dirty="0"/>
        </a:p>
      </dgm:t>
    </dgm:pt>
    <dgm:pt modelId="{F01961AC-485F-40E0-BAD6-EE8A7ED97A67}" type="parTrans" cxnId="{C6609647-1F34-4008-B635-2CF12101EB43}">
      <dgm:prSet/>
      <dgm:spPr/>
      <dgm:t>
        <a:bodyPr/>
        <a:lstStyle/>
        <a:p>
          <a:endParaRPr lang="de-DE"/>
        </a:p>
      </dgm:t>
    </dgm:pt>
    <dgm:pt modelId="{7E7F43F5-07E6-4003-AA2A-88E550EFAB73}" type="sibTrans" cxnId="{C6609647-1F34-4008-B635-2CF12101EB43}">
      <dgm:prSet/>
      <dgm:spPr/>
      <dgm:t>
        <a:bodyPr/>
        <a:lstStyle/>
        <a:p>
          <a:endParaRPr lang="de-DE"/>
        </a:p>
      </dgm:t>
    </dgm:pt>
    <dgm:pt modelId="{BF0581FA-5682-407A-AAFB-915D7A47AA75}">
      <dgm:prSet phldrT="[Text]" custT="1"/>
      <dgm:spPr/>
      <dgm:t>
        <a:bodyPr/>
        <a:lstStyle/>
        <a:p>
          <a:r>
            <a:rPr lang="de-DE" sz="1800" b="1" dirty="0"/>
            <a:t>19 fachliche und 7 überfachliche                    Begleitkräfte</a:t>
          </a:r>
        </a:p>
      </dgm:t>
    </dgm:pt>
    <dgm:pt modelId="{91B29C45-6D9A-4517-89D4-B060BC3DF0BB}" type="parTrans" cxnId="{51F04177-FD7F-497E-B207-87CF0596D7FD}">
      <dgm:prSet/>
      <dgm:spPr/>
      <dgm:t>
        <a:bodyPr/>
        <a:lstStyle/>
        <a:p>
          <a:endParaRPr lang="de-DE"/>
        </a:p>
      </dgm:t>
    </dgm:pt>
    <dgm:pt modelId="{AE9767F1-D42B-405E-B9AA-B1E17E9FB3D9}" type="sibTrans" cxnId="{51F04177-FD7F-497E-B207-87CF0596D7FD}">
      <dgm:prSet/>
      <dgm:spPr/>
      <dgm:t>
        <a:bodyPr/>
        <a:lstStyle/>
        <a:p>
          <a:endParaRPr lang="de-DE"/>
        </a:p>
      </dgm:t>
    </dgm:pt>
    <dgm:pt modelId="{F0B65E8A-7F42-42FC-83B0-852DC81149C2}">
      <dgm:prSet phldrT="[Text]" custT="1"/>
      <dgm:spPr/>
      <dgm:t>
        <a:bodyPr/>
        <a:lstStyle/>
        <a:p>
          <a:r>
            <a:rPr lang="de-DE" sz="1800" b="1" dirty="0"/>
            <a:t>5 ZfsL </a:t>
          </a:r>
        </a:p>
      </dgm:t>
    </dgm:pt>
    <dgm:pt modelId="{A39A4D70-DD55-40ED-82B0-13BBD6B3FD1F}" type="parTrans" cxnId="{541EB803-E8F5-44CF-ADFE-9B5889A50584}">
      <dgm:prSet/>
      <dgm:spPr/>
      <dgm:t>
        <a:bodyPr/>
        <a:lstStyle/>
        <a:p>
          <a:endParaRPr lang="de-DE"/>
        </a:p>
      </dgm:t>
    </dgm:pt>
    <dgm:pt modelId="{B73C75C1-018B-4ED5-9675-2003610179EF}" type="sibTrans" cxnId="{541EB803-E8F5-44CF-ADFE-9B5889A50584}">
      <dgm:prSet/>
      <dgm:spPr/>
      <dgm:t>
        <a:bodyPr/>
        <a:lstStyle/>
        <a:p>
          <a:endParaRPr lang="de-DE"/>
        </a:p>
      </dgm:t>
    </dgm:pt>
    <dgm:pt modelId="{06498972-5A7A-4414-A03B-22A46C2A754C}">
      <dgm:prSet phldrT="[Text]" custT="1"/>
      <dgm:spPr/>
      <dgm:t>
        <a:bodyPr/>
        <a:lstStyle/>
        <a:p>
          <a:r>
            <a:rPr lang="de-DE" sz="1800" b="1" dirty="0"/>
            <a:t>4 Lehrämter</a:t>
          </a:r>
        </a:p>
      </dgm:t>
    </dgm:pt>
    <dgm:pt modelId="{180C2FC2-ADF5-4C89-B843-B878C998E886}" type="parTrans" cxnId="{3C73BFFB-5B7A-47AE-B2F6-FDB51776D57B}">
      <dgm:prSet/>
      <dgm:spPr/>
      <dgm:t>
        <a:bodyPr/>
        <a:lstStyle/>
        <a:p>
          <a:endParaRPr lang="de-DE"/>
        </a:p>
      </dgm:t>
    </dgm:pt>
    <dgm:pt modelId="{808A974C-42AB-467D-BFD1-232ACCDC4A8C}" type="sibTrans" cxnId="{3C73BFFB-5B7A-47AE-B2F6-FDB51776D57B}">
      <dgm:prSet/>
      <dgm:spPr/>
      <dgm:t>
        <a:bodyPr/>
        <a:lstStyle/>
        <a:p>
          <a:endParaRPr lang="de-DE"/>
        </a:p>
      </dgm:t>
    </dgm:pt>
    <dgm:pt modelId="{57ABF983-6CD3-4AF9-A695-B2108C971C37}" type="pres">
      <dgm:prSet presAssocID="{59CF8DC0-553C-48DD-8307-0DB79F55083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7CC82C7E-134D-413E-85A5-02DABD84B3C7}" type="pres">
      <dgm:prSet presAssocID="{59CF8DC0-553C-48DD-8307-0DB79F550838}" presName="children" presStyleCnt="0"/>
      <dgm:spPr/>
    </dgm:pt>
    <dgm:pt modelId="{1A540A8D-1064-4CA5-B50F-FC93C81E01D5}" type="pres">
      <dgm:prSet presAssocID="{59CF8DC0-553C-48DD-8307-0DB79F550838}" presName="child1group" presStyleCnt="0"/>
      <dgm:spPr/>
    </dgm:pt>
    <dgm:pt modelId="{3CD62119-86B3-4F17-9617-412B532051ED}" type="pres">
      <dgm:prSet presAssocID="{59CF8DC0-553C-48DD-8307-0DB79F550838}" presName="child1" presStyleLbl="bgAcc1" presStyleIdx="0" presStyleCnt="4" custScaleX="132910" custLinFactNeighborX="-1805" custLinFactNeighborY="11"/>
      <dgm:spPr/>
    </dgm:pt>
    <dgm:pt modelId="{0FE4F41D-6965-4B26-8641-77AE4E0CE88E}" type="pres">
      <dgm:prSet presAssocID="{59CF8DC0-553C-48DD-8307-0DB79F550838}" presName="child1Text" presStyleLbl="bgAcc1" presStyleIdx="0" presStyleCnt="4">
        <dgm:presLayoutVars>
          <dgm:bulletEnabled val="1"/>
        </dgm:presLayoutVars>
      </dgm:prSet>
      <dgm:spPr/>
    </dgm:pt>
    <dgm:pt modelId="{67FB903A-E073-4147-932E-7E4C69BCE923}" type="pres">
      <dgm:prSet presAssocID="{59CF8DC0-553C-48DD-8307-0DB79F550838}" presName="child2group" presStyleCnt="0"/>
      <dgm:spPr/>
    </dgm:pt>
    <dgm:pt modelId="{F3528650-F90E-4303-8175-4708D4D10BDE}" type="pres">
      <dgm:prSet presAssocID="{59CF8DC0-553C-48DD-8307-0DB79F550838}" presName="child2" presStyleLbl="bgAcc1" presStyleIdx="1" presStyleCnt="4" custScaleX="130374" custLinFactNeighborX="1236" custLinFactNeighborY="11"/>
      <dgm:spPr/>
    </dgm:pt>
    <dgm:pt modelId="{B29CA546-754D-4543-99B1-E4C7F4A53450}" type="pres">
      <dgm:prSet presAssocID="{59CF8DC0-553C-48DD-8307-0DB79F550838}" presName="child2Text" presStyleLbl="bgAcc1" presStyleIdx="1" presStyleCnt="4">
        <dgm:presLayoutVars>
          <dgm:bulletEnabled val="1"/>
        </dgm:presLayoutVars>
      </dgm:prSet>
      <dgm:spPr/>
    </dgm:pt>
    <dgm:pt modelId="{4AAF659D-690D-4C75-814C-F7CAE3540E61}" type="pres">
      <dgm:prSet presAssocID="{59CF8DC0-553C-48DD-8307-0DB79F550838}" presName="child3group" presStyleCnt="0"/>
      <dgm:spPr/>
    </dgm:pt>
    <dgm:pt modelId="{1EF2E9E9-BF56-4724-9B89-884F268F95E3}" type="pres">
      <dgm:prSet presAssocID="{59CF8DC0-553C-48DD-8307-0DB79F550838}" presName="child3" presStyleLbl="bgAcc1" presStyleIdx="2" presStyleCnt="4" custScaleX="132397" custLinFactNeighborX="1236" custLinFactNeighborY="5975"/>
      <dgm:spPr/>
    </dgm:pt>
    <dgm:pt modelId="{315CFA32-B945-4BB0-82FA-55A91890EDA3}" type="pres">
      <dgm:prSet presAssocID="{59CF8DC0-553C-48DD-8307-0DB79F550838}" presName="child3Text" presStyleLbl="bgAcc1" presStyleIdx="2" presStyleCnt="4">
        <dgm:presLayoutVars>
          <dgm:bulletEnabled val="1"/>
        </dgm:presLayoutVars>
      </dgm:prSet>
      <dgm:spPr/>
    </dgm:pt>
    <dgm:pt modelId="{22FDC6B3-9F16-45E9-982B-F59AE5BE326F}" type="pres">
      <dgm:prSet presAssocID="{59CF8DC0-553C-48DD-8307-0DB79F550838}" presName="child4group" presStyleCnt="0"/>
      <dgm:spPr/>
    </dgm:pt>
    <dgm:pt modelId="{088186FC-5E14-4194-A70C-DFEE121B0F27}" type="pres">
      <dgm:prSet presAssocID="{59CF8DC0-553C-48DD-8307-0DB79F550838}" presName="child4" presStyleLbl="bgAcc1" presStyleIdx="3" presStyleCnt="4" custScaleX="126647"/>
      <dgm:spPr/>
    </dgm:pt>
    <dgm:pt modelId="{0F2C32B9-F2EB-41D6-BD0F-3CA145248815}" type="pres">
      <dgm:prSet presAssocID="{59CF8DC0-553C-48DD-8307-0DB79F550838}" presName="child4Text" presStyleLbl="bgAcc1" presStyleIdx="3" presStyleCnt="4">
        <dgm:presLayoutVars>
          <dgm:bulletEnabled val="1"/>
        </dgm:presLayoutVars>
      </dgm:prSet>
      <dgm:spPr/>
    </dgm:pt>
    <dgm:pt modelId="{F07B4CA9-8619-4AF6-B4B9-C19D7E488161}" type="pres">
      <dgm:prSet presAssocID="{59CF8DC0-553C-48DD-8307-0DB79F550838}" presName="childPlaceholder" presStyleCnt="0"/>
      <dgm:spPr/>
    </dgm:pt>
    <dgm:pt modelId="{75A3B342-77B2-45D2-B044-A669536F28E1}" type="pres">
      <dgm:prSet presAssocID="{59CF8DC0-553C-48DD-8307-0DB79F550838}" presName="circle" presStyleCnt="0"/>
      <dgm:spPr/>
    </dgm:pt>
    <dgm:pt modelId="{71BC0B70-D3A3-412F-B55D-2E87D4D533A1}" type="pres">
      <dgm:prSet presAssocID="{59CF8DC0-553C-48DD-8307-0DB79F550838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B112D6F7-6CB4-48C8-8B6D-1546D487554E}" type="pres">
      <dgm:prSet presAssocID="{59CF8DC0-553C-48DD-8307-0DB79F550838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4ADFFE0F-AA92-4C54-A231-F7C9E0F5D4BA}" type="pres">
      <dgm:prSet presAssocID="{59CF8DC0-553C-48DD-8307-0DB79F550838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E7BCEEA9-D811-414D-B984-0B96034EDDAA}" type="pres">
      <dgm:prSet presAssocID="{59CF8DC0-553C-48DD-8307-0DB79F550838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1C531ABA-A66B-4D44-9575-F17A72D56E0F}" type="pres">
      <dgm:prSet presAssocID="{59CF8DC0-553C-48DD-8307-0DB79F550838}" presName="quadrantPlaceholder" presStyleCnt="0"/>
      <dgm:spPr/>
    </dgm:pt>
    <dgm:pt modelId="{F6D9F000-B2BC-49F8-9051-B434633F85DD}" type="pres">
      <dgm:prSet presAssocID="{59CF8DC0-553C-48DD-8307-0DB79F550838}" presName="center1" presStyleLbl="fgShp" presStyleIdx="0" presStyleCnt="2"/>
      <dgm:spPr/>
    </dgm:pt>
    <dgm:pt modelId="{19EC09F2-3BD5-4444-AA6A-E21B7D2B926A}" type="pres">
      <dgm:prSet presAssocID="{59CF8DC0-553C-48DD-8307-0DB79F550838}" presName="center2" presStyleLbl="fgShp" presStyleIdx="1" presStyleCnt="2"/>
      <dgm:spPr/>
    </dgm:pt>
  </dgm:ptLst>
  <dgm:cxnLst>
    <dgm:cxn modelId="{3CA88100-2485-458D-9308-BCF1DB99F7CF}" srcId="{59CF8DC0-553C-48DD-8307-0DB79F550838}" destId="{56E7374F-3DD1-4D40-98CB-2F40853CEF8D}" srcOrd="3" destOrd="0" parTransId="{D9415E48-F96A-4448-8796-0015339412CB}" sibTransId="{9AE458C5-D11B-4CA0-BBC9-4F6E4603BE67}"/>
    <dgm:cxn modelId="{541EB803-E8F5-44CF-ADFE-9B5889A50584}" srcId="{56E7374F-3DD1-4D40-98CB-2F40853CEF8D}" destId="{F0B65E8A-7F42-42FC-83B0-852DC81149C2}" srcOrd="1" destOrd="0" parTransId="{A39A4D70-DD55-40ED-82B0-13BBD6B3FD1F}" sibTransId="{B73C75C1-018B-4ED5-9675-2003610179EF}"/>
    <dgm:cxn modelId="{95F45E07-FE03-41E2-8893-846E1B0401F6}" type="presOf" srcId="{4FA605DF-4DDA-40C4-8D15-CEB88A740704}" destId="{71BC0B70-D3A3-412F-B55D-2E87D4D533A1}" srcOrd="0" destOrd="0" presId="urn:microsoft.com/office/officeart/2005/8/layout/cycle4"/>
    <dgm:cxn modelId="{CA7B3608-C390-4A9B-99B3-B4160AB6259F}" type="presOf" srcId="{BF0581FA-5682-407A-AAFB-915D7A47AA75}" destId="{3CD62119-86B3-4F17-9617-412B532051ED}" srcOrd="0" destOrd="1" presId="urn:microsoft.com/office/officeart/2005/8/layout/cycle4"/>
    <dgm:cxn modelId="{224B1C0F-96A6-4F34-817E-62AF8489433B}" type="presOf" srcId="{D8B45408-6E42-4482-8543-BEB9BB32BBE3}" destId="{F3528650-F90E-4303-8175-4708D4D10BDE}" srcOrd="0" destOrd="0" presId="urn:microsoft.com/office/officeart/2005/8/layout/cycle4"/>
    <dgm:cxn modelId="{F566D11B-980D-4EDE-9438-9287C162B4C0}" type="presOf" srcId="{BF0581FA-5682-407A-AAFB-915D7A47AA75}" destId="{0FE4F41D-6965-4B26-8641-77AE4E0CE88E}" srcOrd="1" destOrd="1" presId="urn:microsoft.com/office/officeart/2005/8/layout/cycle4"/>
    <dgm:cxn modelId="{2F09F01E-D77F-4393-91AA-531CB28AE624}" type="presOf" srcId="{EA28192D-79AB-42D4-93FE-DFBBC97970AE}" destId="{0FE4F41D-6965-4B26-8641-77AE4E0CE88E}" srcOrd="1" destOrd="0" presId="urn:microsoft.com/office/officeart/2005/8/layout/cycle4"/>
    <dgm:cxn modelId="{EFEB8220-9FDD-4302-AADC-F54BFB14C1D3}" type="presOf" srcId="{EA28192D-79AB-42D4-93FE-DFBBC97970AE}" destId="{3CD62119-86B3-4F17-9617-412B532051ED}" srcOrd="0" destOrd="0" presId="urn:microsoft.com/office/officeart/2005/8/layout/cycle4"/>
    <dgm:cxn modelId="{63B95E2C-3E64-4AB4-BD15-86A7759E7432}" type="presOf" srcId="{FA7E426E-04DE-4CE1-A55D-7B1E823B2760}" destId="{B112D6F7-6CB4-48C8-8B6D-1546D487554E}" srcOrd="0" destOrd="0" presId="urn:microsoft.com/office/officeart/2005/8/layout/cycle4"/>
    <dgm:cxn modelId="{6EF91330-2889-476E-91CF-A992BF772515}" type="presOf" srcId="{B6CD6A22-D4CF-43EE-8F02-FD8CDA48D5B7}" destId="{1EF2E9E9-BF56-4724-9B89-884F268F95E3}" srcOrd="0" destOrd="0" presId="urn:microsoft.com/office/officeart/2005/8/layout/cycle4"/>
    <dgm:cxn modelId="{F98B5530-ED7E-455B-BC37-7DB8EC72BF69}" type="presOf" srcId="{F0B65E8A-7F42-42FC-83B0-852DC81149C2}" destId="{0F2C32B9-F2EB-41D6-BD0F-3CA145248815}" srcOrd="1" destOrd="1" presId="urn:microsoft.com/office/officeart/2005/8/layout/cycle4"/>
    <dgm:cxn modelId="{AE45D263-7B23-4962-950D-64AC00C0886A}" type="presOf" srcId="{B6CD6A22-D4CF-43EE-8F02-FD8CDA48D5B7}" destId="{315CFA32-B945-4BB0-82FA-55A91890EDA3}" srcOrd="1" destOrd="0" presId="urn:microsoft.com/office/officeart/2005/8/layout/cycle4"/>
    <dgm:cxn modelId="{C6609647-1F34-4008-B635-2CF12101EB43}" srcId="{56E7374F-3DD1-4D40-98CB-2F40853CEF8D}" destId="{1CE9BC8D-04A3-4DE0-9AD4-9ED0E6A76047}" srcOrd="0" destOrd="0" parTransId="{F01961AC-485F-40E0-BAD6-EE8A7ED97A67}" sibTransId="{7E7F43F5-07E6-4003-AA2A-88E550EFAB73}"/>
    <dgm:cxn modelId="{51F04177-FD7F-497E-B207-87CF0596D7FD}" srcId="{4FA605DF-4DDA-40C4-8D15-CEB88A740704}" destId="{BF0581FA-5682-407A-AAFB-915D7A47AA75}" srcOrd="1" destOrd="0" parTransId="{91B29C45-6D9A-4517-89D4-B060BC3DF0BB}" sibTransId="{AE9767F1-D42B-405E-B9AA-B1E17E9FB3D9}"/>
    <dgm:cxn modelId="{178FA87B-9733-4EE1-B1A5-942B62E622F1}" type="presOf" srcId="{06498972-5A7A-4414-A03B-22A46C2A754C}" destId="{0F2C32B9-F2EB-41D6-BD0F-3CA145248815}" srcOrd="1" destOrd="2" presId="urn:microsoft.com/office/officeart/2005/8/layout/cycle4"/>
    <dgm:cxn modelId="{90E9527D-719D-4069-B62A-20AD7D116ECE}" type="presOf" srcId="{9917E007-47F2-499F-9715-A5E3AF6BDEB9}" destId="{4ADFFE0F-AA92-4C54-A231-F7C9E0F5D4BA}" srcOrd="0" destOrd="0" presId="urn:microsoft.com/office/officeart/2005/8/layout/cycle4"/>
    <dgm:cxn modelId="{8CB6A07E-C4F9-4F80-ACCC-997BF71BECE7}" type="presOf" srcId="{D8B45408-6E42-4482-8543-BEB9BB32BBE3}" destId="{B29CA546-754D-4543-99B1-E4C7F4A53450}" srcOrd="1" destOrd="0" presId="urn:microsoft.com/office/officeart/2005/8/layout/cycle4"/>
    <dgm:cxn modelId="{09D49B8F-64F7-4522-9E61-C1415CCAB7A6}" type="presOf" srcId="{F0B65E8A-7F42-42FC-83B0-852DC81149C2}" destId="{088186FC-5E14-4194-A70C-DFEE121B0F27}" srcOrd="0" destOrd="1" presId="urn:microsoft.com/office/officeart/2005/8/layout/cycle4"/>
    <dgm:cxn modelId="{2A7FBE98-42B1-44BC-BA5E-82C1F2FAE8E7}" type="presOf" srcId="{56E7374F-3DD1-4D40-98CB-2F40853CEF8D}" destId="{E7BCEEA9-D811-414D-B984-0B96034EDDAA}" srcOrd="0" destOrd="0" presId="urn:microsoft.com/office/officeart/2005/8/layout/cycle4"/>
    <dgm:cxn modelId="{2C39BE9E-E668-4636-A370-F85A41AD9E31}" srcId="{9917E007-47F2-499F-9715-A5E3AF6BDEB9}" destId="{B6CD6A22-D4CF-43EE-8F02-FD8CDA48D5B7}" srcOrd="0" destOrd="0" parTransId="{08CF514F-C484-4C75-AE08-7701F4021E21}" sibTransId="{E16A5E3D-77E7-4223-BE63-CE18A69AC732}"/>
    <dgm:cxn modelId="{92563FBF-E345-48D0-BFB3-CBA4762B6099}" type="presOf" srcId="{59CF8DC0-553C-48DD-8307-0DB79F550838}" destId="{57ABF983-6CD3-4AF9-A695-B2108C971C37}" srcOrd="0" destOrd="0" presId="urn:microsoft.com/office/officeart/2005/8/layout/cycle4"/>
    <dgm:cxn modelId="{5BC258C0-1C5E-456F-939B-354EB1FB6AF0}" srcId="{59CF8DC0-553C-48DD-8307-0DB79F550838}" destId="{FA7E426E-04DE-4CE1-A55D-7B1E823B2760}" srcOrd="1" destOrd="0" parTransId="{1B563279-BC27-46A0-827D-78DC541A7540}" sibTransId="{7DE2DA3D-DB94-4163-A70F-7319E8CBB44F}"/>
    <dgm:cxn modelId="{A4BE8AC9-F431-4F57-A939-DAA6BE356B89}" srcId="{FA7E426E-04DE-4CE1-A55D-7B1E823B2760}" destId="{D8B45408-6E42-4482-8543-BEB9BB32BBE3}" srcOrd="0" destOrd="0" parTransId="{DADDDD2B-3D4C-400C-9A74-7E7B5D9E1ECC}" sibTransId="{A33AB839-D697-4A07-9F1A-883B952979BA}"/>
    <dgm:cxn modelId="{B5C872DC-9C47-4A47-ABFA-31A4099CD94A}" srcId="{59CF8DC0-553C-48DD-8307-0DB79F550838}" destId="{9917E007-47F2-499F-9715-A5E3AF6BDEB9}" srcOrd="2" destOrd="0" parTransId="{ACC96EB4-FD79-4649-A221-EE11A2D988C7}" sibTransId="{A1A32153-922D-4F3A-BF03-DD8B79610794}"/>
    <dgm:cxn modelId="{6DA7EFDC-4503-4BA1-95F3-F29A821D1016}" srcId="{4FA605DF-4DDA-40C4-8D15-CEB88A740704}" destId="{EA28192D-79AB-42D4-93FE-DFBBC97970AE}" srcOrd="0" destOrd="0" parTransId="{B7436CE6-431C-4B7E-8935-22E3AD2E9BF2}" sibTransId="{CDA2F092-64D9-4A0E-9BB7-45F728D3EC69}"/>
    <dgm:cxn modelId="{90920CE5-7919-4FB2-AE70-E49489528B9F}" type="presOf" srcId="{06498972-5A7A-4414-A03B-22A46C2A754C}" destId="{088186FC-5E14-4194-A70C-DFEE121B0F27}" srcOrd="0" destOrd="2" presId="urn:microsoft.com/office/officeart/2005/8/layout/cycle4"/>
    <dgm:cxn modelId="{804AFFEA-0447-4CBB-97DC-7304DB41DC62}" srcId="{59CF8DC0-553C-48DD-8307-0DB79F550838}" destId="{4FA605DF-4DDA-40C4-8D15-CEB88A740704}" srcOrd="0" destOrd="0" parTransId="{9088C291-5396-4A74-B94B-16E1F40D1E7A}" sibTransId="{49780A9F-0183-46B5-98D8-6B2B366EF33D}"/>
    <dgm:cxn modelId="{88C938F1-E3D8-4577-89E0-A3AEE2373AB3}" type="presOf" srcId="{1CE9BC8D-04A3-4DE0-9AD4-9ED0E6A76047}" destId="{0F2C32B9-F2EB-41D6-BD0F-3CA145248815}" srcOrd="1" destOrd="0" presId="urn:microsoft.com/office/officeart/2005/8/layout/cycle4"/>
    <dgm:cxn modelId="{3C73BFFB-5B7A-47AE-B2F6-FDB51776D57B}" srcId="{56E7374F-3DD1-4D40-98CB-2F40853CEF8D}" destId="{06498972-5A7A-4414-A03B-22A46C2A754C}" srcOrd="2" destOrd="0" parTransId="{180C2FC2-ADF5-4C89-B843-B878C998E886}" sibTransId="{808A974C-42AB-467D-BFD1-232ACCDC4A8C}"/>
    <dgm:cxn modelId="{FD1647FE-F370-40E3-A03C-6C7E9FD29470}" type="presOf" srcId="{1CE9BC8D-04A3-4DE0-9AD4-9ED0E6A76047}" destId="{088186FC-5E14-4194-A70C-DFEE121B0F27}" srcOrd="0" destOrd="0" presId="urn:microsoft.com/office/officeart/2005/8/layout/cycle4"/>
    <dgm:cxn modelId="{4D9A0303-77E2-4342-B949-661B7C97AA12}" type="presParOf" srcId="{57ABF983-6CD3-4AF9-A695-B2108C971C37}" destId="{7CC82C7E-134D-413E-85A5-02DABD84B3C7}" srcOrd="0" destOrd="0" presId="urn:microsoft.com/office/officeart/2005/8/layout/cycle4"/>
    <dgm:cxn modelId="{724FFBE9-760C-4B0F-8BE5-C08570A6E210}" type="presParOf" srcId="{7CC82C7E-134D-413E-85A5-02DABD84B3C7}" destId="{1A540A8D-1064-4CA5-B50F-FC93C81E01D5}" srcOrd="0" destOrd="0" presId="urn:microsoft.com/office/officeart/2005/8/layout/cycle4"/>
    <dgm:cxn modelId="{10CC477D-7CFC-4243-A875-491AB5762A99}" type="presParOf" srcId="{1A540A8D-1064-4CA5-B50F-FC93C81E01D5}" destId="{3CD62119-86B3-4F17-9617-412B532051ED}" srcOrd="0" destOrd="0" presId="urn:microsoft.com/office/officeart/2005/8/layout/cycle4"/>
    <dgm:cxn modelId="{19317871-60C2-49A8-8D1B-FAA605A8536E}" type="presParOf" srcId="{1A540A8D-1064-4CA5-B50F-FC93C81E01D5}" destId="{0FE4F41D-6965-4B26-8641-77AE4E0CE88E}" srcOrd="1" destOrd="0" presId="urn:microsoft.com/office/officeart/2005/8/layout/cycle4"/>
    <dgm:cxn modelId="{7A5E1285-E11D-443A-BB51-0691160DDBCF}" type="presParOf" srcId="{7CC82C7E-134D-413E-85A5-02DABD84B3C7}" destId="{67FB903A-E073-4147-932E-7E4C69BCE923}" srcOrd="1" destOrd="0" presId="urn:microsoft.com/office/officeart/2005/8/layout/cycle4"/>
    <dgm:cxn modelId="{9E45D00C-C81A-46CB-BAEC-8E994427AF2F}" type="presParOf" srcId="{67FB903A-E073-4147-932E-7E4C69BCE923}" destId="{F3528650-F90E-4303-8175-4708D4D10BDE}" srcOrd="0" destOrd="0" presId="urn:microsoft.com/office/officeart/2005/8/layout/cycle4"/>
    <dgm:cxn modelId="{4DF8F347-E613-4E43-A136-21FCEAB04AAE}" type="presParOf" srcId="{67FB903A-E073-4147-932E-7E4C69BCE923}" destId="{B29CA546-754D-4543-99B1-E4C7F4A53450}" srcOrd="1" destOrd="0" presId="urn:microsoft.com/office/officeart/2005/8/layout/cycle4"/>
    <dgm:cxn modelId="{386B316A-58BF-4926-9C80-8E21AB208B1E}" type="presParOf" srcId="{7CC82C7E-134D-413E-85A5-02DABD84B3C7}" destId="{4AAF659D-690D-4C75-814C-F7CAE3540E61}" srcOrd="2" destOrd="0" presId="urn:microsoft.com/office/officeart/2005/8/layout/cycle4"/>
    <dgm:cxn modelId="{53F540F6-4604-498A-809A-FD7DEACB8C78}" type="presParOf" srcId="{4AAF659D-690D-4C75-814C-F7CAE3540E61}" destId="{1EF2E9E9-BF56-4724-9B89-884F268F95E3}" srcOrd="0" destOrd="0" presId="urn:microsoft.com/office/officeart/2005/8/layout/cycle4"/>
    <dgm:cxn modelId="{FCCF8707-1878-4633-B58E-C9CDBFBB3106}" type="presParOf" srcId="{4AAF659D-690D-4C75-814C-F7CAE3540E61}" destId="{315CFA32-B945-4BB0-82FA-55A91890EDA3}" srcOrd="1" destOrd="0" presId="urn:microsoft.com/office/officeart/2005/8/layout/cycle4"/>
    <dgm:cxn modelId="{37C8530B-4523-4198-8B9F-3886E0D87979}" type="presParOf" srcId="{7CC82C7E-134D-413E-85A5-02DABD84B3C7}" destId="{22FDC6B3-9F16-45E9-982B-F59AE5BE326F}" srcOrd="3" destOrd="0" presId="urn:microsoft.com/office/officeart/2005/8/layout/cycle4"/>
    <dgm:cxn modelId="{2DC8FC36-9247-42E1-944F-B24618B53604}" type="presParOf" srcId="{22FDC6B3-9F16-45E9-982B-F59AE5BE326F}" destId="{088186FC-5E14-4194-A70C-DFEE121B0F27}" srcOrd="0" destOrd="0" presId="urn:microsoft.com/office/officeart/2005/8/layout/cycle4"/>
    <dgm:cxn modelId="{060578F6-BEB8-4B73-9A74-9D3DC7002BF5}" type="presParOf" srcId="{22FDC6B3-9F16-45E9-982B-F59AE5BE326F}" destId="{0F2C32B9-F2EB-41D6-BD0F-3CA145248815}" srcOrd="1" destOrd="0" presId="urn:microsoft.com/office/officeart/2005/8/layout/cycle4"/>
    <dgm:cxn modelId="{C7E4BFDB-E7DC-4CB1-9E9F-5872F7BF0840}" type="presParOf" srcId="{7CC82C7E-134D-413E-85A5-02DABD84B3C7}" destId="{F07B4CA9-8619-4AF6-B4B9-C19D7E488161}" srcOrd="4" destOrd="0" presId="urn:microsoft.com/office/officeart/2005/8/layout/cycle4"/>
    <dgm:cxn modelId="{9C262618-4802-458A-8DD7-6FA8E21A3759}" type="presParOf" srcId="{57ABF983-6CD3-4AF9-A695-B2108C971C37}" destId="{75A3B342-77B2-45D2-B044-A669536F28E1}" srcOrd="1" destOrd="0" presId="urn:microsoft.com/office/officeart/2005/8/layout/cycle4"/>
    <dgm:cxn modelId="{FCDC6661-6FA3-4510-865A-CD5F4964D362}" type="presParOf" srcId="{75A3B342-77B2-45D2-B044-A669536F28E1}" destId="{71BC0B70-D3A3-412F-B55D-2E87D4D533A1}" srcOrd="0" destOrd="0" presId="urn:microsoft.com/office/officeart/2005/8/layout/cycle4"/>
    <dgm:cxn modelId="{A77AAD32-8CB8-46A7-B185-813F16513EB8}" type="presParOf" srcId="{75A3B342-77B2-45D2-B044-A669536F28E1}" destId="{B112D6F7-6CB4-48C8-8B6D-1546D487554E}" srcOrd="1" destOrd="0" presId="urn:microsoft.com/office/officeart/2005/8/layout/cycle4"/>
    <dgm:cxn modelId="{6A0DF026-5DB7-41AD-8CFB-22669F73462D}" type="presParOf" srcId="{75A3B342-77B2-45D2-B044-A669536F28E1}" destId="{4ADFFE0F-AA92-4C54-A231-F7C9E0F5D4BA}" srcOrd="2" destOrd="0" presId="urn:microsoft.com/office/officeart/2005/8/layout/cycle4"/>
    <dgm:cxn modelId="{4A737936-FBBA-4CCF-9E57-9984855B2837}" type="presParOf" srcId="{75A3B342-77B2-45D2-B044-A669536F28E1}" destId="{E7BCEEA9-D811-414D-B984-0B96034EDDAA}" srcOrd="3" destOrd="0" presId="urn:microsoft.com/office/officeart/2005/8/layout/cycle4"/>
    <dgm:cxn modelId="{4D347501-B273-47D1-B0CF-26F6283175C6}" type="presParOf" srcId="{75A3B342-77B2-45D2-B044-A669536F28E1}" destId="{1C531ABA-A66B-4D44-9575-F17A72D56E0F}" srcOrd="4" destOrd="0" presId="urn:microsoft.com/office/officeart/2005/8/layout/cycle4"/>
    <dgm:cxn modelId="{D33BFB49-25A9-4208-96A2-78044AC13FD8}" type="presParOf" srcId="{57ABF983-6CD3-4AF9-A695-B2108C971C37}" destId="{F6D9F000-B2BC-49F8-9051-B434633F85DD}" srcOrd="2" destOrd="0" presId="urn:microsoft.com/office/officeart/2005/8/layout/cycle4"/>
    <dgm:cxn modelId="{2D200423-FA9A-4093-B73C-EAFFABEDC570}" type="presParOf" srcId="{57ABF983-6CD3-4AF9-A695-B2108C971C37}" destId="{19EC09F2-3BD5-4444-AA6A-E21B7D2B926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2E2822-A2B1-44D9-9F05-6213C905A410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60A46F4D-D527-4C0F-A876-A7DAE66C9ED2}">
      <dgm:prSet phldrT="[Text]" custT="1"/>
      <dgm:spPr/>
      <dgm:t>
        <a:bodyPr/>
        <a:lstStyle/>
        <a:p>
          <a:r>
            <a:rPr lang="de-DE" sz="2400" dirty="0"/>
            <a:t>Ausbil-dungs-schule</a:t>
          </a:r>
        </a:p>
      </dgm:t>
    </dgm:pt>
    <dgm:pt modelId="{D611F150-FFDF-464C-86A5-E938D16D77EA}" type="parTrans" cxnId="{8CDBE467-E309-4118-9390-4AE98B0DC65C}">
      <dgm:prSet/>
      <dgm:spPr/>
      <dgm:t>
        <a:bodyPr/>
        <a:lstStyle/>
        <a:p>
          <a:endParaRPr lang="de-DE"/>
        </a:p>
      </dgm:t>
    </dgm:pt>
    <dgm:pt modelId="{821CB380-BED2-43F0-B5F8-EAFF2E84EAEF}" type="sibTrans" cxnId="{8CDBE467-E309-4118-9390-4AE98B0DC65C}">
      <dgm:prSet/>
      <dgm:spPr/>
      <dgm:t>
        <a:bodyPr/>
        <a:lstStyle/>
        <a:p>
          <a:endParaRPr lang="de-DE" dirty="0"/>
        </a:p>
      </dgm:t>
    </dgm:pt>
    <dgm:pt modelId="{ABF12985-E756-45FD-BE73-D801FD2B4CB6}">
      <dgm:prSet phldrT="[Text]" custT="1"/>
      <dgm:spPr/>
      <dgm:t>
        <a:bodyPr/>
        <a:lstStyle/>
        <a:p>
          <a:r>
            <a:rPr lang="de-DE" sz="2400" dirty="0"/>
            <a:t>ZfsL</a:t>
          </a:r>
        </a:p>
        <a:p>
          <a:r>
            <a:rPr lang="de-DE" sz="2400" dirty="0"/>
            <a:t>Münster</a:t>
          </a:r>
        </a:p>
        <a:p>
          <a:r>
            <a:rPr lang="de-DE" sz="2400" dirty="0"/>
            <a:t>Lehramt GyGe</a:t>
          </a:r>
        </a:p>
      </dgm:t>
    </dgm:pt>
    <dgm:pt modelId="{C9B033AB-A445-474D-A65B-A423A590D7B6}" type="parTrans" cxnId="{64052349-AAD1-4CEB-8E9E-C17BAA285D76}">
      <dgm:prSet/>
      <dgm:spPr/>
      <dgm:t>
        <a:bodyPr/>
        <a:lstStyle/>
        <a:p>
          <a:endParaRPr lang="de-DE"/>
        </a:p>
      </dgm:t>
    </dgm:pt>
    <dgm:pt modelId="{C76B2DE1-6718-4B3D-B77E-E05C2BF0AA60}" type="sibTrans" cxnId="{64052349-AAD1-4CEB-8E9E-C17BAA285D76}">
      <dgm:prSet/>
      <dgm:spPr/>
      <dgm:t>
        <a:bodyPr/>
        <a:lstStyle/>
        <a:p>
          <a:endParaRPr lang="de-DE" dirty="0"/>
        </a:p>
      </dgm:t>
    </dgm:pt>
    <dgm:pt modelId="{EC7F742D-6949-4857-BDBA-4929E5332B65}">
      <dgm:prSet phldrT="[Text]" custT="1"/>
      <dgm:spPr/>
      <dgm:t>
        <a:bodyPr/>
        <a:lstStyle/>
        <a:p>
          <a:r>
            <a:rPr lang="de-DE" sz="2400" dirty="0"/>
            <a:t>Schulsei-tiger Teil des PS</a:t>
          </a:r>
        </a:p>
      </dgm:t>
    </dgm:pt>
    <dgm:pt modelId="{C5226C8C-8CF6-4FF6-813D-48B157206CC3}" type="parTrans" cxnId="{55A09C2F-C37F-46C3-AA14-2AC6E0D4A966}">
      <dgm:prSet/>
      <dgm:spPr/>
      <dgm:t>
        <a:bodyPr/>
        <a:lstStyle/>
        <a:p>
          <a:endParaRPr lang="de-DE"/>
        </a:p>
      </dgm:t>
    </dgm:pt>
    <dgm:pt modelId="{56F448F4-D6F7-4B9A-95F9-D4E884C5D247}" type="sibTrans" cxnId="{55A09C2F-C37F-46C3-AA14-2AC6E0D4A966}">
      <dgm:prSet/>
      <dgm:spPr/>
      <dgm:t>
        <a:bodyPr/>
        <a:lstStyle/>
        <a:p>
          <a:endParaRPr lang="de-DE"/>
        </a:p>
      </dgm:t>
    </dgm:pt>
    <dgm:pt modelId="{22A5E780-D209-49DC-9908-92F41A2F8EC2}" type="pres">
      <dgm:prSet presAssocID="{D52E2822-A2B1-44D9-9F05-6213C905A410}" presName="linearFlow" presStyleCnt="0">
        <dgm:presLayoutVars>
          <dgm:dir/>
          <dgm:resizeHandles val="exact"/>
        </dgm:presLayoutVars>
      </dgm:prSet>
      <dgm:spPr/>
    </dgm:pt>
    <dgm:pt modelId="{056ED93C-E9A4-47AF-8305-B5454FEC8FB7}" type="pres">
      <dgm:prSet presAssocID="{60A46F4D-D527-4C0F-A876-A7DAE66C9ED2}" presName="node" presStyleLbl="node1" presStyleIdx="0" presStyleCnt="3">
        <dgm:presLayoutVars>
          <dgm:bulletEnabled val="1"/>
        </dgm:presLayoutVars>
      </dgm:prSet>
      <dgm:spPr/>
    </dgm:pt>
    <dgm:pt modelId="{1B2DCFB7-9D52-441F-94E2-DD3D0F40E565}" type="pres">
      <dgm:prSet presAssocID="{821CB380-BED2-43F0-B5F8-EAFF2E84EAEF}" presName="spacerL" presStyleCnt="0"/>
      <dgm:spPr/>
    </dgm:pt>
    <dgm:pt modelId="{6A440EE2-497A-415D-AD31-9272958B046A}" type="pres">
      <dgm:prSet presAssocID="{821CB380-BED2-43F0-B5F8-EAFF2E84EAEF}" presName="sibTrans" presStyleLbl="sibTrans2D1" presStyleIdx="0" presStyleCnt="2"/>
      <dgm:spPr/>
    </dgm:pt>
    <dgm:pt modelId="{C68C8797-EFAD-48D9-B16B-51FCF7C9A239}" type="pres">
      <dgm:prSet presAssocID="{821CB380-BED2-43F0-B5F8-EAFF2E84EAEF}" presName="spacerR" presStyleCnt="0"/>
      <dgm:spPr/>
    </dgm:pt>
    <dgm:pt modelId="{B8459E1C-F692-4772-9C0A-0760E32DD467}" type="pres">
      <dgm:prSet presAssocID="{ABF12985-E756-45FD-BE73-D801FD2B4CB6}" presName="node" presStyleLbl="node1" presStyleIdx="1" presStyleCnt="3">
        <dgm:presLayoutVars>
          <dgm:bulletEnabled val="1"/>
        </dgm:presLayoutVars>
      </dgm:prSet>
      <dgm:spPr/>
    </dgm:pt>
    <dgm:pt modelId="{D8586708-3A91-44A2-83E5-F47E8C2FE4E6}" type="pres">
      <dgm:prSet presAssocID="{C76B2DE1-6718-4B3D-B77E-E05C2BF0AA60}" presName="spacerL" presStyleCnt="0"/>
      <dgm:spPr/>
    </dgm:pt>
    <dgm:pt modelId="{9CF8167E-728C-4BE1-926F-45F8B988882B}" type="pres">
      <dgm:prSet presAssocID="{C76B2DE1-6718-4B3D-B77E-E05C2BF0AA60}" presName="sibTrans" presStyleLbl="sibTrans2D1" presStyleIdx="1" presStyleCnt="2"/>
      <dgm:spPr/>
    </dgm:pt>
    <dgm:pt modelId="{1273D7FF-17AF-45DB-B486-FDCEACD3B31E}" type="pres">
      <dgm:prSet presAssocID="{C76B2DE1-6718-4B3D-B77E-E05C2BF0AA60}" presName="spacerR" presStyleCnt="0"/>
      <dgm:spPr/>
    </dgm:pt>
    <dgm:pt modelId="{771F7A83-0B09-4B29-8D3A-AC190F524C8C}" type="pres">
      <dgm:prSet presAssocID="{EC7F742D-6949-4857-BDBA-4929E5332B65}" presName="node" presStyleLbl="node1" presStyleIdx="2" presStyleCnt="3" custLinFactNeighborY="-1147">
        <dgm:presLayoutVars>
          <dgm:bulletEnabled val="1"/>
        </dgm:presLayoutVars>
      </dgm:prSet>
      <dgm:spPr/>
    </dgm:pt>
  </dgm:ptLst>
  <dgm:cxnLst>
    <dgm:cxn modelId="{90960918-0F41-44C3-9804-DEC596A0BF1B}" type="presOf" srcId="{D52E2822-A2B1-44D9-9F05-6213C905A410}" destId="{22A5E780-D209-49DC-9908-92F41A2F8EC2}" srcOrd="0" destOrd="0" presId="urn:microsoft.com/office/officeart/2005/8/layout/equation1"/>
    <dgm:cxn modelId="{55A09C2F-C37F-46C3-AA14-2AC6E0D4A966}" srcId="{D52E2822-A2B1-44D9-9F05-6213C905A410}" destId="{EC7F742D-6949-4857-BDBA-4929E5332B65}" srcOrd="2" destOrd="0" parTransId="{C5226C8C-8CF6-4FF6-813D-48B157206CC3}" sibTransId="{56F448F4-D6F7-4B9A-95F9-D4E884C5D247}"/>
    <dgm:cxn modelId="{AF67E447-F9FB-4E3D-9A77-E6A0795AE1D7}" type="presOf" srcId="{ABF12985-E756-45FD-BE73-D801FD2B4CB6}" destId="{B8459E1C-F692-4772-9C0A-0760E32DD467}" srcOrd="0" destOrd="0" presId="urn:microsoft.com/office/officeart/2005/8/layout/equation1"/>
    <dgm:cxn modelId="{8CDBE467-E309-4118-9390-4AE98B0DC65C}" srcId="{D52E2822-A2B1-44D9-9F05-6213C905A410}" destId="{60A46F4D-D527-4C0F-A876-A7DAE66C9ED2}" srcOrd="0" destOrd="0" parTransId="{D611F150-FFDF-464C-86A5-E938D16D77EA}" sibTransId="{821CB380-BED2-43F0-B5F8-EAFF2E84EAEF}"/>
    <dgm:cxn modelId="{64052349-AAD1-4CEB-8E9E-C17BAA285D76}" srcId="{D52E2822-A2B1-44D9-9F05-6213C905A410}" destId="{ABF12985-E756-45FD-BE73-D801FD2B4CB6}" srcOrd="1" destOrd="0" parTransId="{C9B033AB-A445-474D-A65B-A423A590D7B6}" sibTransId="{C76B2DE1-6718-4B3D-B77E-E05C2BF0AA60}"/>
    <dgm:cxn modelId="{C6727D54-B2F1-4E5E-97AA-6E1C63CFE69D}" type="presOf" srcId="{C76B2DE1-6718-4B3D-B77E-E05C2BF0AA60}" destId="{9CF8167E-728C-4BE1-926F-45F8B988882B}" srcOrd="0" destOrd="0" presId="urn:microsoft.com/office/officeart/2005/8/layout/equation1"/>
    <dgm:cxn modelId="{EDED0E89-2812-4369-AB61-4AF44A725A58}" type="presOf" srcId="{60A46F4D-D527-4C0F-A876-A7DAE66C9ED2}" destId="{056ED93C-E9A4-47AF-8305-B5454FEC8FB7}" srcOrd="0" destOrd="0" presId="urn:microsoft.com/office/officeart/2005/8/layout/equation1"/>
    <dgm:cxn modelId="{D6351FC5-9973-4471-99FB-DED7D7450871}" type="presOf" srcId="{821CB380-BED2-43F0-B5F8-EAFF2E84EAEF}" destId="{6A440EE2-497A-415D-AD31-9272958B046A}" srcOrd="0" destOrd="0" presId="urn:microsoft.com/office/officeart/2005/8/layout/equation1"/>
    <dgm:cxn modelId="{C3421DE7-DAD5-4A9A-903B-2A6C409FA4A1}" type="presOf" srcId="{EC7F742D-6949-4857-BDBA-4929E5332B65}" destId="{771F7A83-0B09-4B29-8D3A-AC190F524C8C}" srcOrd="0" destOrd="0" presId="urn:microsoft.com/office/officeart/2005/8/layout/equation1"/>
    <dgm:cxn modelId="{B5F4C3AA-D325-42AD-94EB-E1AC184085AE}" type="presParOf" srcId="{22A5E780-D209-49DC-9908-92F41A2F8EC2}" destId="{056ED93C-E9A4-47AF-8305-B5454FEC8FB7}" srcOrd="0" destOrd="0" presId="urn:microsoft.com/office/officeart/2005/8/layout/equation1"/>
    <dgm:cxn modelId="{3D7E83EA-51AC-4CC3-9C0B-B6BBCE7A577B}" type="presParOf" srcId="{22A5E780-D209-49DC-9908-92F41A2F8EC2}" destId="{1B2DCFB7-9D52-441F-94E2-DD3D0F40E565}" srcOrd="1" destOrd="0" presId="urn:microsoft.com/office/officeart/2005/8/layout/equation1"/>
    <dgm:cxn modelId="{491B9F3B-614C-4955-B102-CFD00CEFEC4C}" type="presParOf" srcId="{22A5E780-D209-49DC-9908-92F41A2F8EC2}" destId="{6A440EE2-497A-415D-AD31-9272958B046A}" srcOrd="2" destOrd="0" presId="urn:microsoft.com/office/officeart/2005/8/layout/equation1"/>
    <dgm:cxn modelId="{99A45AAF-C0B6-4077-BA84-85DD61FA5C4E}" type="presParOf" srcId="{22A5E780-D209-49DC-9908-92F41A2F8EC2}" destId="{C68C8797-EFAD-48D9-B16B-51FCF7C9A239}" srcOrd="3" destOrd="0" presId="urn:microsoft.com/office/officeart/2005/8/layout/equation1"/>
    <dgm:cxn modelId="{2BD67116-7FE4-4B3D-B774-22B5BF8209E6}" type="presParOf" srcId="{22A5E780-D209-49DC-9908-92F41A2F8EC2}" destId="{B8459E1C-F692-4772-9C0A-0760E32DD467}" srcOrd="4" destOrd="0" presId="urn:microsoft.com/office/officeart/2005/8/layout/equation1"/>
    <dgm:cxn modelId="{DB0F75C3-B53B-4948-A04D-BD56553F23EF}" type="presParOf" srcId="{22A5E780-D209-49DC-9908-92F41A2F8EC2}" destId="{D8586708-3A91-44A2-83E5-F47E8C2FE4E6}" srcOrd="5" destOrd="0" presId="urn:microsoft.com/office/officeart/2005/8/layout/equation1"/>
    <dgm:cxn modelId="{909B2A26-43F5-4618-9BC3-FEAD0FF36117}" type="presParOf" srcId="{22A5E780-D209-49DC-9908-92F41A2F8EC2}" destId="{9CF8167E-728C-4BE1-926F-45F8B988882B}" srcOrd="6" destOrd="0" presId="urn:microsoft.com/office/officeart/2005/8/layout/equation1"/>
    <dgm:cxn modelId="{1DA9453B-F482-42F0-B5A6-3F741E6AC9D2}" type="presParOf" srcId="{22A5E780-D209-49DC-9908-92F41A2F8EC2}" destId="{1273D7FF-17AF-45DB-B486-FDCEACD3B31E}" srcOrd="7" destOrd="0" presId="urn:microsoft.com/office/officeart/2005/8/layout/equation1"/>
    <dgm:cxn modelId="{9FA3310C-EF0D-4CC3-9867-15971AAC2BD2}" type="presParOf" srcId="{22A5E780-D209-49DC-9908-92F41A2F8EC2}" destId="{771F7A83-0B09-4B29-8D3A-AC190F524C8C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919F0D-E1DC-4A36-96F7-199441B6C9D1}" type="doc">
      <dgm:prSet loTypeId="urn:microsoft.com/office/officeart/2005/8/layout/radial2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de-DE"/>
        </a:p>
      </dgm:t>
    </dgm:pt>
    <dgm:pt modelId="{B54E8770-E2D6-42F8-9023-C94093AC167E}">
      <dgm:prSet phldrT="[Text]" custT="1"/>
      <dgm:spPr/>
      <dgm:t>
        <a:bodyPr/>
        <a:lstStyle/>
        <a:p>
          <a:r>
            <a:rPr lang="de-DE" sz="2000" b="1" dirty="0"/>
            <a:t>PS-Verordnung NRW gibt die Obligatorik vor</a:t>
          </a:r>
        </a:p>
      </dgm:t>
    </dgm:pt>
    <dgm:pt modelId="{D5E4A824-6888-489C-B849-CB62C1C71C27}" type="parTrans" cxnId="{D6FC7974-E108-4CAB-ACCF-E645680053E5}">
      <dgm:prSet/>
      <dgm:spPr/>
      <dgm:t>
        <a:bodyPr/>
        <a:lstStyle/>
        <a:p>
          <a:endParaRPr lang="de-DE"/>
        </a:p>
      </dgm:t>
    </dgm:pt>
    <dgm:pt modelId="{02E55ABA-665C-40C8-8D02-8173C0547108}" type="sibTrans" cxnId="{D6FC7974-E108-4CAB-ACCF-E645680053E5}">
      <dgm:prSet/>
      <dgm:spPr/>
      <dgm:t>
        <a:bodyPr/>
        <a:lstStyle/>
        <a:p>
          <a:endParaRPr lang="de-DE"/>
        </a:p>
      </dgm:t>
    </dgm:pt>
    <dgm:pt modelId="{63EC42E3-1D7F-40B7-B223-E32B8F339884}">
      <dgm:prSet phldrT="[Text]" custT="1"/>
      <dgm:spPr/>
      <dgm:t>
        <a:bodyPr/>
        <a:lstStyle/>
        <a:p>
          <a:r>
            <a:rPr lang="de-DE" sz="2000" b="1" dirty="0"/>
            <a:t>An Schüler*innen orientiertes Leitbild der Unterrichtsvorhaben</a:t>
          </a:r>
        </a:p>
      </dgm:t>
    </dgm:pt>
    <dgm:pt modelId="{685167E9-46AA-413F-B9B2-BDB102AB8E47}" type="parTrans" cxnId="{CC7F1669-2196-4CFD-8016-F8CF851A1829}">
      <dgm:prSet/>
      <dgm:spPr/>
      <dgm:t>
        <a:bodyPr/>
        <a:lstStyle/>
        <a:p>
          <a:endParaRPr lang="de-DE"/>
        </a:p>
      </dgm:t>
    </dgm:pt>
    <dgm:pt modelId="{A75AB669-8BFA-4D87-AC0E-C60F17A264C7}" type="sibTrans" cxnId="{CC7F1669-2196-4CFD-8016-F8CF851A1829}">
      <dgm:prSet/>
      <dgm:spPr/>
      <dgm:t>
        <a:bodyPr/>
        <a:lstStyle/>
        <a:p>
          <a:endParaRPr lang="de-DE"/>
        </a:p>
      </dgm:t>
    </dgm:pt>
    <dgm:pt modelId="{F1AF6FC6-3656-462A-A2CF-B07D9575929A}">
      <dgm:prSet phldrT="[Text]" custT="1"/>
      <dgm:spPr/>
      <dgm:t>
        <a:bodyPr/>
        <a:lstStyle/>
        <a:p>
          <a:r>
            <a:rPr lang="de-DE" sz="2000" b="1" dirty="0"/>
            <a:t>Beratungsfunktion bei Unterrichtsvorhaben</a:t>
          </a:r>
        </a:p>
      </dgm:t>
    </dgm:pt>
    <dgm:pt modelId="{D3BA2D2E-1341-4A74-8BAA-C7B60BD9C99C}" type="parTrans" cxnId="{FA089841-1F12-4B61-8131-B076B9536C82}">
      <dgm:prSet/>
      <dgm:spPr/>
      <dgm:t>
        <a:bodyPr/>
        <a:lstStyle/>
        <a:p>
          <a:endParaRPr lang="de-DE"/>
        </a:p>
      </dgm:t>
    </dgm:pt>
    <dgm:pt modelId="{B092D09A-BE75-4E56-A15E-B9717A414DB4}" type="sibTrans" cxnId="{FA089841-1F12-4B61-8131-B076B9536C82}">
      <dgm:prSet/>
      <dgm:spPr/>
      <dgm:t>
        <a:bodyPr/>
        <a:lstStyle/>
        <a:p>
          <a:endParaRPr lang="de-DE"/>
        </a:p>
      </dgm:t>
    </dgm:pt>
    <dgm:pt modelId="{1D15076A-04BE-402D-A490-01235F35F498}">
      <dgm:prSet phldrT="[Text]" custT="1"/>
      <dgm:spPr/>
      <dgm:t>
        <a:bodyPr/>
        <a:lstStyle/>
        <a:p>
          <a:pPr algn="ctr"/>
          <a:r>
            <a:rPr lang="de-DE" sz="2000" b="1" dirty="0"/>
            <a:t>Strukturelle Ähnlichkeit:</a:t>
          </a:r>
        </a:p>
        <a:p>
          <a:pPr algn="ctr"/>
          <a:r>
            <a:rPr lang="de-DE" sz="2000" b="1" dirty="0"/>
            <a:t>fachliche Praxisbegleitung (PB) bei einem Unterrichtsvorhaben im Praxis-semester und Unterrichtsbesuch (UB) im                                      Vorbereitungsdienst</a:t>
          </a:r>
        </a:p>
      </dgm:t>
    </dgm:pt>
    <dgm:pt modelId="{45743CA0-8380-4A7B-8839-F3BC6F245B3D}" type="parTrans" cxnId="{273CC8AD-44DC-42DB-A52C-FAB918FFA509}">
      <dgm:prSet/>
      <dgm:spPr/>
      <dgm:t>
        <a:bodyPr/>
        <a:lstStyle/>
        <a:p>
          <a:endParaRPr lang="de-DE"/>
        </a:p>
      </dgm:t>
    </dgm:pt>
    <dgm:pt modelId="{966E2336-1ABA-49B8-A6A6-B6AE6199E8F8}" type="sibTrans" cxnId="{273CC8AD-44DC-42DB-A52C-FAB918FFA509}">
      <dgm:prSet/>
      <dgm:spPr/>
      <dgm:t>
        <a:bodyPr/>
        <a:lstStyle/>
        <a:p>
          <a:endParaRPr lang="de-DE"/>
        </a:p>
      </dgm:t>
    </dgm:pt>
    <dgm:pt modelId="{E6435310-87C3-487C-9790-D84BDB80AFD6}">
      <dgm:prSet phldrT="[Text]" custT="1"/>
      <dgm:spPr/>
      <dgm:t>
        <a:bodyPr/>
        <a:lstStyle/>
        <a:p>
          <a:r>
            <a:rPr lang="de-DE" sz="2000" b="1" dirty="0"/>
            <a:t>Betonung von Unterrichtselementen in den  ZfsL-Begleitveranstaltungen</a:t>
          </a:r>
        </a:p>
      </dgm:t>
    </dgm:pt>
    <dgm:pt modelId="{D5811C6E-69F1-4FB0-B36D-6CD289C7D6D4}" type="parTrans" cxnId="{8AB82F7E-E8BA-4AD9-A7E4-017AEC57AEF3}">
      <dgm:prSet/>
      <dgm:spPr/>
      <dgm:t>
        <a:bodyPr/>
        <a:lstStyle/>
        <a:p>
          <a:endParaRPr lang="de-DE"/>
        </a:p>
      </dgm:t>
    </dgm:pt>
    <dgm:pt modelId="{DB6C5FC9-B775-4BC7-8175-E1E920D3C1F4}" type="sibTrans" cxnId="{8AB82F7E-E8BA-4AD9-A7E4-017AEC57AEF3}">
      <dgm:prSet/>
      <dgm:spPr/>
      <dgm:t>
        <a:bodyPr/>
        <a:lstStyle/>
        <a:p>
          <a:endParaRPr lang="de-DE"/>
        </a:p>
      </dgm:t>
    </dgm:pt>
    <dgm:pt modelId="{7FBEA6DE-562B-4E77-8592-39286A9ADAE1}" type="pres">
      <dgm:prSet presAssocID="{74919F0D-E1DC-4A36-96F7-199441B6C9D1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CFDC6946-971F-407A-BF4A-F9392AA55DE9}" type="pres">
      <dgm:prSet presAssocID="{74919F0D-E1DC-4A36-96F7-199441B6C9D1}" presName="cycle" presStyleCnt="0"/>
      <dgm:spPr/>
    </dgm:pt>
    <dgm:pt modelId="{90A2942E-344C-4061-AD0C-8A8E523E94BF}" type="pres">
      <dgm:prSet presAssocID="{74919F0D-E1DC-4A36-96F7-199441B6C9D1}" presName="centerShape" presStyleCnt="0"/>
      <dgm:spPr/>
    </dgm:pt>
    <dgm:pt modelId="{9C732437-CD09-4C50-A052-EE0BFD2DC7C7}" type="pres">
      <dgm:prSet presAssocID="{74919F0D-E1DC-4A36-96F7-199441B6C9D1}" presName="connSite" presStyleLbl="node1" presStyleIdx="0" presStyleCnt="6"/>
      <dgm:spPr/>
    </dgm:pt>
    <dgm:pt modelId="{D59F0D65-FF00-47AF-8BA4-FD2166AD352A}" type="pres">
      <dgm:prSet presAssocID="{74919F0D-E1DC-4A36-96F7-199441B6C9D1}" presName="visible" presStyleLbl="node1" presStyleIdx="0" presStyleCnt="6" custScaleX="188040" custScaleY="167094" custLinFactNeighborX="-37443" custLinFactNeighborY="-1166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7000" r="-77000"/>
          </a:stretch>
        </a:blipFill>
      </dgm:spPr>
    </dgm:pt>
    <dgm:pt modelId="{2EE6D0F2-1634-44AD-84F0-10C27C4CD8DD}" type="pres">
      <dgm:prSet presAssocID="{D5811C6E-69F1-4FB0-B36D-6CD289C7D6D4}" presName="Name25" presStyleLbl="parChTrans1D1" presStyleIdx="0" presStyleCnt="5"/>
      <dgm:spPr/>
    </dgm:pt>
    <dgm:pt modelId="{ECBBAB41-AA66-413D-988C-69F26CD28FCD}" type="pres">
      <dgm:prSet presAssocID="{E6435310-87C3-487C-9790-D84BDB80AFD6}" presName="node" presStyleCnt="0"/>
      <dgm:spPr/>
    </dgm:pt>
    <dgm:pt modelId="{797A1D69-AF96-4C35-9B09-815241FFA527}" type="pres">
      <dgm:prSet presAssocID="{E6435310-87C3-487C-9790-D84BDB80AFD6}" presName="parentNode" presStyleLbl="node1" presStyleIdx="1" presStyleCnt="6" custScaleX="777430" custScaleY="149306" custLinFactNeighborX="-63556" custLinFactNeighborY="42558">
        <dgm:presLayoutVars>
          <dgm:chMax val="1"/>
          <dgm:bulletEnabled val="1"/>
        </dgm:presLayoutVars>
      </dgm:prSet>
      <dgm:spPr/>
    </dgm:pt>
    <dgm:pt modelId="{D88EFEF7-D8F7-446B-A340-77A1F2B1633B}" type="pres">
      <dgm:prSet presAssocID="{E6435310-87C3-487C-9790-D84BDB80AFD6}" presName="childNode" presStyleLbl="revTx" presStyleIdx="0" presStyleCnt="0">
        <dgm:presLayoutVars>
          <dgm:bulletEnabled val="1"/>
        </dgm:presLayoutVars>
      </dgm:prSet>
      <dgm:spPr/>
    </dgm:pt>
    <dgm:pt modelId="{7CCB4AB3-FD01-49ED-BF4C-A505527B5098}" type="pres">
      <dgm:prSet presAssocID="{D5E4A824-6888-489C-B849-CB62C1C71C27}" presName="Name25" presStyleLbl="parChTrans1D1" presStyleIdx="1" presStyleCnt="5"/>
      <dgm:spPr/>
    </dgm:pt>
    <dgm:pt modelId="{BEB0615D-7424-4CB2-9CFE-9C722C5A53E3}" type="pres">
      <dgm:prSet presAssocID="{B54E8770-E2D6-42F8-9023-C94093AC167E}" presName="node" presStyleCnt="0"/>
      <dgm:spPr/>
    </dgm:pt>
    <dgm:pt modelId="{F56971B1-29ED-42F3-8B0E-345A5308CE6B}" type="pres">
      <dgm:prSet presAssocID="{B54E8770-E2D6-42F8-9023-C94093AC167E}" presName="parentNode" presStyleLbl="node1" presStyleIdx="2" presStyleCnt="6" custScaleX="628172" custScaleY="147521" custLinFactX="122699" custLinFactNeighborX="200000" custLinFactNeighborY="-3040">
        <dgm:presLayoutVars>
          <dgm:chMax val="1"/>
          <dgm:bulletEnabled val="1"/>
        </dgm:presLayoutVars>
      </dgm:prSet>
      <dgm:spPr/>
    </dgm:pt>
    <dgm:pt modelId="{20511A88-2995-4E1C-9BA1-9E3634824932}" type="pres">
      <dgm:prSet presAssocID="{B54E8770-E2D6-42F8-9023-C94093AC167E}" presName="childNode" presStyleLbl="revTx" presStyleIdx="0" presStyleCnt="0">
        <dgm:presLayoutVars>
          <dgm:bulletEnabled val="1"/>
        </dgm:presLayoutVars>
      </dgm:prSet>
      <dgm:spPr/>
    </dgm:pt>
    <dgm:pt modelId="{FEFCFFA3-D774-48AE-9AD8-B9EF3523F4AD}" type="pres">
      <dgm:prSet presAssocID="{685167E9-46AA-413F-B9B2-BDB102AB8E47}" presName="Name25" presStyleLbl="parChTrans1D1" presStyleIdx="2" presStyleCnt="5"/>
      <dgm:spPr/>
    </dgm:pt>
    <dgm:pt modelId="{69822014-05F7-44C9-860F-B2342E5FE6D2}" type="pres">
      <dgm:prSet presAssocID="{63EC42E3-1D7F-40B7-B223-E32B8F339884}" presName="node" presStyleCnt="0"/>
      <dgm:spPr/>
    </dgm:pt>
    <dgm:pt modelId="{4468ECD5-F5D6-4995-B644-AF558A542242}" type="pres">
      <dgm:prSet presAssocID="{63EC42E3-1D7F-40B7-B223-E32B8F339884}" presName="parentNode" presStyleLbl="node1" presStyleIdx="3" presStyleCnt="6" custAng="0" custScaleX="511644" custScaleY="243363" custLinFactX="111163" custLinFactNeighborX="200000" custLinFactNeighborY="9285">
        <dgm:presLayoutVars>
          <dgm:chMax val="1"/>
          <dgm:bulletEnabled val="1"/>
        </dgm:presLayoutVars>
      </dgm:prSet>
      <dgm:spPr/>
    </dgm:pt>
    <dgm:pt modelId="{7AC14C49-90B3-4535-8128-B3B980EBACC1}" type="pres">
      <dgm:prSet presAssocID="{63EC42E3-1D7F-40B7-B223-E32B8F339884}" presName="childNode" presStyleLbl="revTx" presStyleIdx="0" presStyleCnt="0">
        <dgm:presLayoutVars>
          <dgm:bulletEnabled val="1"/>
        </dgm:presLayoutVars>
      </dgm:prSet>
      <dgm:spPr/>
    </dgm:pt>
    <dgm:pt modelId="{715001E7-66CC-44A0-A628-9003CEEFB76F}" type="pres">
      <dgm:prSet presAssocID="{D3BA2D2E-1341-4A74-8BAA-C7B60BD9C99C}" presName="Name25" presStyleLbl="parChTrans1D1" presStyleIdx="3" presStyleCnt="5"/>
      <dgm:spPr/>
    </dgm:pt>
    <dgm:pt modelId="{B96ED60C-55C7-424D-9474-63A6F01BB05A}" type="pres">
      <dgm:prSet presAssocID="{F1AF6FC6-3656-462A-A2CF-B07D9575929A}" presName="node" presStyleCnt="0"/>
      <dgm:spPr/>
    </dgm:pt>
    <dgm:pt modelId="{E12C28A2-8964-4F0F-9955-82D8AEF088DE}" type="pres">
      <dgm:prSet presAssocID="{F1AF6FC6-3656-462A-A2CF-B07D9575929A}" presName="parentNode" presStyleLbl="node1" presStyleIdx="4" presStyleCnt="6" custScaleX="549965" custScaleY="172466" custLinFactX="200000" custLinFactNeighborX="297340" custLinFactNeighborY="-15519">
        <dgm:presLayoutVars>
          <dgm:chMax val="1"/>
          <dgm:bulletEnabled val="1"/>
        </dgm:presLayoutVars>
      </dgm:prSet>
      <dgm:spPr/>
    </dgm:pt>
    <dgm:pt modelId="{650AD448-6056-49FD-982D-A20786FBFF00}" type="pres">
      <dgm:prSet presAssocID="{F1AF6FC6-3656-462A-A2CF-B07D9575929A}" presName="childNode" presStyleLbl="revTx" presStyleIdx="0" presStyleCnt="0">
        <dgm:presLayoutVars>
          <dgm:bulletEnabled val="1"/>
        </dgm:presLayoutVars>
      </dgm:prSet>
      <dgm:spPr/>
    </dgm:pt>
    <dgm:pt modelId="{AF6B6BAC-79F1-498F-A0F5-6497DC3B405B}" type="pres">
      <dgm:prSet presAssocID="{45743CA0-8380-4A7B-8839-F3BC6F245B3D}" presName="Name25" presStyleLbl="parChTrans1D1" presStyleIdx="4" presStyleCnt="5"/>
      <dgm:spPr/>
    </dgm:pt>
    <dgm:pt modelId="{A513671A-836A-4087-AED5-6BA859D1FB59}" type="pres">
      <dgm:prSet presAssocID="{1D15076A-04BE-402D-A490-01235F35F498}" presName="node" presStyleCnt="0"/>
      <dgm:spPr/>
    </dgm:pt>
    <dgm:pt modelId="{B4069BB9-4AD8-4CEA-8AE4-303591C7A9B0}" type="pres">
      <dgm:prSet presAssocID="{1D15076A-04BE-402D-A490-01235F35F498}" presName="parentNode" presStyleLbl="node1" presStyleIdx="5" presStyleCnt="6" custScaleX="966601" custScaleY="261734" custLinFactNeighborX="-78610" custLinFactNeighborY="-76781">
        <dgm:presLayoutVars>
          <dgm:chMax val="1"/>
          <dgm:bulletEnabled val="1"/>
        </dgm:presLayoutVars>
      </dgm:prSet>
      <dgm:spPr/>
    </dgm:pt>
    <dgm:pt modelId="{2BE68D13-611E-47BB-BD1B-ACF1CF1DE932}" type="pres">
      <dgm:prSet presAssocID="{1D15076A-04BE-402D-A490-01235F35F498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42702F03-7199-41D2-A924-1E99E9CA3D1A}" type="presOf" srcId="{45743CA0-8380-4A7B-8839-F3BC6F245B3D}" destId="{AF6B6BAC-79F1-498F-A0F5-6497DC3B405B}" srcOrd="0" destOrd="0" presId="urn:microsoft.com/office/officeart/2005/8/layout/radial2"/>
    <dgm:cxn modelId="{673AC93B-6A21-4A75-A181-47E0407AB633}" type="presOf" srcId="{D5E4A824-6888-489C-B849-CB62C1C71C27}" destId="{7CCB4AB3-FD01-49ED-BF4C-A505527B5098}" srcOrd="0" destOrd="0" presId="urn:microsoft.com/office/officeart/2005/8/layout/radial2"/>
    <dgm:cxn modelId="{F316A25E-0C56-4CD2-95D1-C95ACBA14E3F}" type="presOf" srcId="{E6435310-87C3-487C-9790-D84BDB80AFD6}" destId="{797A1D69-AF96-4C35-9B09-815241FFA527}" srcOrd="0" destOrd="0" presId="urn:microsoft.com/office/officeart/2005/8/layout/radial2"/>
    <dgm:cxn modelId="{FA089841-1F12-4B61-8131-B076B9536C82}" srcId="{74919F0D-E1DC-4A36-96F7-199441B6C9D1}" destId="{F1AF6FC6-3656-462A-A2CF-B07D9575929A}" srcOrd="3" destOrd="0" parTransId="{D3BA2D2E-1341-4A74-8BAA-C7B60BD9C99C}" sibTransId="{B092D09A-BE75-4E56-A15E-B9717A414DB4}"/>
    <dgm:cxn modelId="{5B245863-5836-420A-97BD-2CCECAF258B6}" type="presOf" srcId="{B54E8770-E2D6-42F8-9023-C94093AC167E}" destId="{F56971B1-29ED-42F3-8B0E-345A5308CE6B}" srcOrd="0" destOrd="0" presId="urn:microsoft.com/office/officeart/2005/8/layout/radial2"/>
    <dgm:cxn modelId="{CC7F1669-2196-4CFD-8016-F8CF851A1829}" srcId="{74919F0D-E1DC-4A36-96F7-199441B6C9D1}" destId="{63EC42E3-1D7F-40B7-B223-E32B8F339884}" srcOrd="2" destOrd="0" parTransId="{685167E9-46AA-413F-B9B2-BDB102AB8E47}" sibTransId="{A75AB669-8BFA-4D87-AC0E-C60F17A264C7}"/>
    <dgm:cxn modelId="{D6FC7974-E108-4CAB-ACCF-E645680053E5}" srcId="{74919F0D-E1DC-4A36-96F7-199441B6C9D1}" destId="{B54E8770-E2D6-42F8-9023-C94093AC167E}" srcOrd="1" destOrd="0" parTransId="{D5E4A824-6888-489C-B849-CB62C1C71C27}" sibTransId="{02E55ABA-665C-40C8-8D02-8173C0547108}"/>
    <dgm:cxn modelId="{8AB82F7E-E8BA-4AD9-A7E4-017AEC57AEF3}" srcId="{74919F0D-E1DC-4A36-96F7-199441B6C9D1}" destId="{E6435310-87C3-487C-9790-D84BDB80AFD6}" srcOrd="0" destOrd="0" parTransId="{D5811C6E-69F1-4FB0-B36D-6CD289C7D6D4}" sibTransId="{DB6C5FC9-B775-4BC7-8175-E1E920D3C1F4}"/>
    <dgm:cxn modelId="{6FA6188B-237A-4F23-AD3A-309AA039A423}" type="presOf" srcId="{685167E9-46AA-413F-B9B2-BDB102AB8E47}" destId="{FEFCFFA3-D774-48AE-9AD8-B9EF3523F4AD}" srcOrd="0" destOrd="0" presId="urn:microsoft.com/office/officeart/2005/8/layout/radial2"/>
    <dgm:cxn modelId="{88EC37A2-3BD2-486F-88ED-4C5BD6DBBBD7}" type="presOf" srcId="{D5811C6E-69F1-4FB0-B36D-6CD289C7D6D4}" destId="{2EE6D0F2-1634-44AD-84F0-10C27C4CD8DD}" srcOrd="0" destOrd="0" presId="urn:microsoft.com/office/officeart/2005/8/layout/radial2"/>
    <dgm:cxn modelId="{273CC8AD-44DC-42DB-A52C-FAB918FFA509}" srcId="{74919F0D-E1DC-4A36-96F7-199441B6C9D1}" destId="{1D15076A-04BE-402D-A490-01235F35F498}" srcOrd="4" destOrd="0" parTransId="{45743CA0-8380-4A7B-8839-F3BC6F245B3D}" sibTransId="{966E2336-1ABA-49B8-A6A6-B6AE6199E8F8}"/>
    <dgm:cxn modelId="{8E3A3BB3-22CB-4378-92C5-49E3076E0119}" type="presOf" srcId="{D3BA2D2E-1341-4A74-8BAA-C7B60BD9C99C}" destId="{715001E7-66CC-44A0-A628-9003CEEFB76F}" srcOrd="0" destOrd="0" presId="urn:microsoft.com/office/officeart/2005/8/layout/radial2"/>
    <dgm:cxn modelId="{1388AEEF-D25D-478E-982B-9CA6FCC0D101}" type="presOf" srcId="{1D15076A-04BE-402D-A490-01235F35F498}" destId="{B4069BB9-4AD8-4CEA-8AE4-303591C7A9B0}" srcOrd="0" destOrd="0" presId="urn:microsoft.com/office/officeart/2005/8/layout/radial2"/>
    <dgm:cxn modelId="{0C7D4CF2-7817-439D-B941-37855B485C1D}" type="presOf" srcId="{74919F0D-E1DC-4A36-96F7-199441B6C9D1}" destId="{7FBEA6DE-562B-4E77-8592-39286A9ADAE1}" srcOrd="0" destOrd="0" presId="urn:microsoft.com/office/officeart/2005/8/layout/radial2"/>
    <dgm:cxn modelId="{818362F8-D10E-4AEF-8A47-7AB63A265902}" type="presOf" srcId="{63EC42E3-1D7F-40B7-B223-E32B8F339884}" destId="{4468ECD5-F5D6-4995-B644-AF558A542242}" srcOrd="0" destOrd="0" presId="urn:microsoft.com/office/officeart/2005/8/layout/radial2"/>
    <dgm:cxn modelId="{98AC49FF-42F1-45EC-BEC3-773C7784C892}" type="presOf" srcId="{F1AF6FC6-3656-462A-A2CF-B07D9575929A}" destId="{E12C28A2-8964-4F0F-9955-82D8AEF088DE}" srcOrd="0" destOrd="0" presId="urn:microsoft.com/office/officeart/2005/8/layout/radial2"/>
    <dgm:cxn modelId="{4D53332D-BD09-40B9-B63D-AD466F814768}" type="presParOf" srcId="{7FBEA6DE-562B-4E77-8592-39286A9ADAE1}" destId="{CFDC6946-971F-407A-BF4A-F9392AA55DE9}" srcOrd="0" destOrd="0" presId="urn:microsoft.com/office/officeart/2005/8/layout/radial2"/>
    <dgm:cxn modelId="{D25937C1-39CC-484E-8674-DD098483CE38}" type="presParOf" srcId="{CFDC6946-971F-407A-BF4A-F9392AA55DE9}" destId="{90A2942E-344C-4061-AD0C-8A8E523E94BF}" srcOrd="0" destOrd="0" presId="urn:microsoft.com/office/officeart/2005/8/layout/radial2"/>
    <dgm:cxn modelId="{88498719-DA02-4ACE-8F50-40D3E2B35341}" type="presParOf" srcId="{90A2942E-344C-4061-AD0C-8A8E523E94BF}" destId="{9C732437-CD09-4C50-A052-EE0BFD2DC7C7}" srcOrd="0" destOrd="0" presId="urn:microsoft.com/office/officeart/2005/8/layout/radial2"/>
    <dgm:cxn modelId="{50704095-4E9A-4150-A45E-01F382F75759}" type="presParOf" srcId="{90A2942E-344C-4061-AD0C-8A8E523E94BF}" destId="{D59F0D65-FF00-47AF-8BA4-FD2166AD352A}" srcOrd="1" destOrd="0" presId="urn:microsoft.com/office/officeart/2005/8/layout/radial2"/>
    <dgm:cxn modelId="{6417EDF0-E470-4B32-A721-F0514CD7ACD6}" type="presParOf" srcId="{CFDC6946-971F-407A-BF4A-F9392AA55DE9}" destId="{2EE6D0F2-1634-44AD-84F0-10C27C4CD8DD}" srcOrd="1" destOrd="0" presId="urn:microsoft.com/office/officeart/2005/8/layout/radial2"/>
    <dgm:cxn modelId="{D3BC470C-197D-47B7-BA31-D440D81B84B0}" type="presParOf" srcId="{CFDC6946-971F-407A-BF4A-F9392AA55DE9}" destId="{ECBBAB41-AA66-413D-988C-69F26CD28FCD}" srcOrd="2" destOrd="0" presId="urn:microsoft.com/office/officeart/2005/8/layout/radial2"/>
    <dgm:cxn modelId="{FA486E79-7C37-4EF3-B6BF-096BA1F17562}" type="presParOf" srcId="{ECBBAB41-AA66-413D-988C-69F26CD28FCD}" destId="{797A1D69-AF96-4C35-9B09-815241FFA527}" srcOrd="0" destOrd="0" presId="urn:microsoft.com/office/officeart/2005/8/layout/radial2"/>
    <dgm:cxn modelId="{2109B330-6787-412A-AE8E-E4B3BDA00A68}" type="presParOf" srcId="{ECBBAB41-AA66-413D-988C-69F26CD28FCD}" destId="{D88EFEF7-D8F7-446B-A340-77A1F2B1633B}" srcOrd="1" destOrd="0" presId="urn:microsoft.com/office/officeart/2005/8/layout/radial2"/>
    <dgm:cxn modelId="{185B6856-CB8F-4F35-95C7-A5C8EBA13392}" type="presParOf" srcId="{CFDC6946-971F-407A-BF4A-F9392AA55DE9}" destId="{7CCB4AB3-FD01-49ED-BF4C-A505527B5098}" srcOrd="3" destOrd="0" presId="urn:microsoft.com/office/officeart/2005/8/layout/radial2"/>
    <dgm:cxn modelId="{977DD32E-1A3E-4724-A2AD-AB8191DCA514}" type="presParOf" srcId="{CFDC6946-971F-407A-BF4A-F9392AA55DE9}" destId="{BEB0615D-7424-4CB2-9CFE-9C722C5A53E3}" srcOrd="4" destOrd="0" presId="urn:microsoft.com/office/officeart/2005/8/layout/radial2"/>
    <dgm:cxn modelId="{9A4AE2BF-F347-4A2B-AD79-6595E10FD1CC}" type="presParOf" srcId="{BEB0615D-7424-4CB2-9CFE-9C722C5A53E3}" destId="{F56971B1-29ED-42F3-8B0E-345A5308CE6B}" srcOrd="0" destOrd="0" presId="urn:microsoft.com/office/officeart/2005/8/layout/radial2"/>
    <dgm:cxn modelId="{5D10F2A9-A564-4AD7-B0F6-402AA7F6F3D1}" type="presParOf" srcId="{BEB0615D-7424-4CB2-9CFE-9C722C5A53E3}" destId="{20511A88-2995-4E1C-9BA1-9E3634824932}" srcOrd="1" destOrd="0" presId="urn:microsoft.com/office/officeart/2005/8/layout/radial2"/>
    <dgm:cxn modelId="{AC238B49-C124-48D1-958A-694ABD67B6E9}" type="presParOf" srcId="{CFDC6946-971F-407A-BF4A-F9392AA55DE9}" destId="{FEFCFFA3-D774-48AE-9AD8-B9EF3523F4AD}" srcOrd="5" destOrd="0" presId="urn:microsoft.com/office/officeart/2005/8/layout/radial2"/>
    <dgm:cxn modelId="{AE82515D-5C4C-4008-BCE3-A2D1C523E206}" type="presParOf" srcId="{CFDC6946-971F-407A-BF4A-F9392AA55DE9}" destId="{69822014-05F7-44C9-860F-B2342E5FE6D2}" srcOrd="6" destOrd="0" presId="urn:microsoft.com/office/officeart/2005/8/layout/radial2"/>
    <dgm:cxn modelId="{5E0FA204-3EB3-49B5-AB7C-23015CBAC8AE}" type="presParOf" srcId="{69822014-05F7-44C9-860F-B2342E5FE6D2}" destId="{4468ECD5-F5D6-4995-B644-AF558A542242}" srcOrd="0" destOrd="0" presId="urn:microsoft.com/office/officeart/2005/8/layout/radial2"/>
    <dgm:cxn modelId="{3FCB8657-68B8-463B-A752-58FEF7150183}" type="presParOf" srcId="{69822014-05F7-44C9-860F-B2342E5FE6D2}" destId="{7AC14C49-90B3-4535-8128-B3B980EBACC1}" srcOrd="1" destOrd="0" presId="urn:microsoft.com/office/officeart/2005/8/layout/radial2"/>
    <dgm:cxn modelId="{901256A1-0B0D-4DD0-B62D-84104309F6C6}" type="presParOf" srcId="{CFDC6946-971F-407A-BF4A-F9392AA55DE9}" destId="{715001E7-66CC-44A0-A628-9003CEEFB76F}" srcOrd="7" destOrd="0" presId="urn:microsoft.com/office/officeart/2005/8/layout/radial2"/>
    <dgm:cxn modelId="{B32C2F7A-2216-4771-B5D0-BD5DEC1F36EA}" type="presParOf" srcId="{CFDC6946-971F-407A-BF4A-F9392AA55DE9}" destId="{B96ED60C-55C7-424D-9474-63A6F01BB05A}" srcOrd="8" destOrd="0" presId="urn:microsoft.com/office/officeart/2005/8/layout/radial2"/>
    <dgm:cxn modelId="{80F995C6-EDA3-48F0-B888-66F051B49FBA}" type="presParOf" srcId="{B96ED60C-55C7-424D-9474-63A6F01BB05A}" destId="{E12C28A2-8964-4F0F-9955-82D8AEF088DE}" srcOrd="0" destOrd="0" presId="urn:microsoft.com/office/officeart/2005/8/layout/radial2"/>
    <dgm:cxn modelId="{47F8FDAD-FAC2-4B42-B13B-429B661E1D5E}" type="presParOf" srcId="{B96ED60C-55C7-424D-9474-63A6F01BB05A}" destId="{650AD448-6056-49FD-982D-A20786FBFF00}" srcOrd="1" destOrd="0" presId="urn:microsoft.com/office/officeart/2005/8/layout/radial2"/>
    <dgm:cxn modelId="{55C77572-52CE-4A29-98FF-74AA8808FE8D}" type="presParOf" srcId="{CFDC6946-971F-407A-BF4A-F9392AA55DE9}" destId="{AF6B6BAC-79F1-498F-A0F5-6497DC3B405B}" srcOrd="9" destOrd="0" presId="urn:microsoft.com/office/officeart/2005/8/layout/radial2"/>
    <dgm:cxn modelId="{C157BE44-45CD-45EE-A75F-8F1446D32ED9}" type="presParOf" srcId="{CFDC6946-971F-407A-BF4A-F9392AA55DE9}" destId="{A513671A-836A-4087-AED5-6BA859D1FB59}" srcOrd="10" destOrd="0" presId="urn:microsoft.com/office/officeart/2005/8/layout/radial2"/>
    <dgm:cxn modelId="{9D58C225-C1EF-4246-92B6-0C4048CC68C4}" type="presParOf" srcId="{A513671A-836A-4087-AED5-6BA859D1FB59}" destId="{B4069BB9-4AD8-4CEA-8AE4-303591C7A9B0}" srcOrd="0" destOrd="0" presId="urn:microsoft.com/office/officeart/2005/8/layout/radial2"/>
    <dgm:cxn modelId="{7AE37A6C-1ACA-4352-BA6F-F2FE4B73221C}" type="presParOf" srcId="{A513671A-836A-4087-AED5-6BA859D1FB59}" destId="{2BE68D13-611E-47BB-BD1B-ACF1CF1DE93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2E9E9-BF56-4724-9B89-884F268F95E3}">
      <dsp:nvSpPr>
        <dsp:cNvPr id="0" name=""/>
        <dsp:cNvSpPr/>
      </dsp:nvSpPr>
      <dsp:spPr>
        <a:xfrm>
          <a:off x="4688348" y="3305496"/>
          <a:ext cx="3179309" cy="1555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b="1" kern="1200" dirty="0"/>
            <a:t> Zentrum für Lehrerbildung</a:t>
          </a:r>
        </a:p>
      </dsp:txBody>
      <dsp:txXfrm>
        <a:off x="5676311" y="3728548"/>
        <a:ext cx="2157176" cy="1098305"/>
      </dsp:txXfrm>
    </dsp:sp>
    <dsp:sp modelId="{088186FC-5E14-4194-A70C-DFEE121B0F27}">
      <dsp:nvSpPr>
        <dsp:cNvPr id="0" name=""/>
        <dsp:cNvSpPr/>
      </dsp:nvSpPr>
      <dsp:spPr>
        <a:xfrm>
          <a:off x="809720" y="3305496"/>
          <a:ext cx="3041232" cy="1555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b="1" kern="1200" dirty="0"/>
            <a:t>BR Münster</a:t>
          </a:r>
          <a:endParaRPr lang="de-DE" sz="42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b="1" kern="1200" dirty="0"/>
            <a:t>5 ZfsL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b="1" kern="1200" dirty="0"/>
            <a:t>4 Lehrämter</a:t>
          </a:r>
        </a:p>
      </dsp:txBody>
      <dsp:txXfrm>
        <a:off x="843890" y="3728548"/>
        <a:ext cx="2060522" cy="1098305"/>
      </dsp:txXfrm>
    </dsp:sp>
    <dsp:sp modelId="{F3528650-F90E-4303-8175-4708D4D10BDE}">
      <dsp:nvSpPr>
        <dsp:cNvPr id="0" name=""/>
        <dsp:cNvSpPr/>
      </dsp:nvSpPr>
      <dsp:spPr>
        <a:xfrm>
          <a:off x="4712637" y="171"/>
          <a:ext cx="3130730" cy="1555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b="1" kern="1200" dirty="0"/>
            <a:t>24 Ausbildungs-schulen im Einsatz (von 34)</a:t>
          </a:r>
        </a:p>
      </dsp:txBody>
      <dsp:txXfrm>
        <a:off x="5686026" y="34341"/>
        <a:ext cx="2123171" cy="1098305"/>
      </dsp:txXfrm>
    </dsp:sp>
    <dsp:sp modelId="{3CD62119-86B3-4F17-9617-412B532051ED}">
      <dsp:nvSpPr>
        <dsp:cNvPr id="0" name=""/>
        <dsp:cNvSpPr/>
      </dsp:nvSpPr>
      <dsp:spPr>
        <a:xfrm>
          <a:off x="691178" y="171"/>
          <a:ext cx="3191628" cy="1555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b="1" kern="1200" dirty="0"/>
            <a:t>62 PS-Studierende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b="1" kern="1200" dirty="0"/>
            <a:t>19 fachliche und 7 überfachliche                    Begleitkräfte</a:t>
          </a:r>
        </a:p>
      </dsp:txBody>
      <dsp:txXfrm>
        <a:off x="725348" y="34341"/>
        <a:ext cx="2165800" cy="1098305"/>
      </dsp:txXfrm>
    </dsp:sp>
    <dsp:sp modelId="{71BC0B70-D3A3-412F-B55D-2E87D4D533A1}">
      <dsp:nvSpPr>
        <dsp:cNvPr id="0" name=""/>
        <dsp:cNvSpPr/>
      </dsp:nvSpPr>
      <dsp:spPr>
        <a:xfrm>
          <a:off x="2132816" y="277078"/>
          <a:ext cx="2104823" cy="210482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/>
            <a:t>Koopera-tion</a:t>
          </a:r>
        </a:p>
      </dsp:txBody>
      <dsp:txXfrm>
        <a:off x="2749304" y="893566"/>
        <a:ext cx="1488335" cy="1488335"/>
      </dsp:txXfrm>
    </dsp:sp>
    <dsp:sp modelId="{B112D6F7-6CB4-48C8-8B6D-1546D487554E}">
      <dsp:nvSpPr>
        <dsp:cNvPr id="0" name=""/>
        <dsp:cNvSpPr/>
      </dsp:nvSpPr>
      <dsp:spPr>
        <a:xfrm rot="5400000">
          <a:off x="4334860" y="277078"/>
          <a:ext cx="2104823" cy="210482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/>
            <a:t>Kommuni-kation</a:t>
          </a:r>
        </a:p>
      </dsp:txBody>
      <dsp:txXfrm rot="-5400000">
        <a:off x="4334860" y="893566"/>
        <a:ext cx="1488335" cy="1488335"/>
      </dsp:txXfrm>
    </dsp:sp>
    <dsp:sp modelId="{4ADFFE0F-AA92-4C54-A231-F7C9E0F5D4BA}">
      <dsp:nvSpPr>
        <dsp:cNvPr id="0" name=""/>
        <dsp:cNvSpPr/>
      </dsp:nvSpPr>
      <dsp:spPr>
        <a:xfrm rot="10800000">
          <a:off x="4334860" y="2479122"/>
          <a:ext cx="2104823" cy="210482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/>
            <a:t>Qualitäts-sicherung</a:t>
          </a:r>
        </a:p>
      </dsp:txBody>
      <dsp:txXfrm rot="10800000">
        <a:off x="4334860" y="2479122"/>
        <a:ext cx="1488335" cy="1488335"/>
      </dsp:txXfrm>
    </dsp:sp>
    <dsp:sp modelId="{E7BCEEA9-D811-414D-B984-0B96034EDDAA}">
      <dsp:nvSpPr>
        <dsp:cNvPr id="0" name=""/>
        <dsp:cNvSpPr/>
      </dsp:nvSpPr>
      <dsp:spPr>
        <a:xfrm rot="16200000">
          <a:off x="2132816" y="2479122"/>
          <a:ext cx="2104823" cy="210482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/>
            <a:t>Organisa-tion</a:t>
          </a:r>
        </a:p>
      </dsp:txBody>
      <dsp:txXfrm rot="5400000">
        <a:off x="2749304" y="2479122"/>
        <a:ext cx="1488335" cy="1488335"/>
      </dsp:txXfrm>
    </dsp:sp>
    <dsp:sp modelId="{F6D9F000-B2BC-49F8-9051-B434633F85DD}">
      <dsp:nvSpPr>
        <dsp:cNvPr id="0" name=""/>
        <dsp:cNvSpPr/>
      </dsp:nvSpPr>
      <dsp:spPr>
        <a:xfrm>
          <a:off x="3922888" y="1993019"/>
          <a:ext cx="726723" cy="63193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C09F2-3BD5-4444-AA6A-E21B7D2B926A}">
      <dsp:nvSpPr>
        <dsp:cNvPr id="0" name=""/>
        <dsp:cNvSpPr/>
      </dsp:nvSpPr>
      <dsp:spPr>
        <a:xfrm rot="10800000">
          <a:off x="3922888" y="2236071"/>
          <a:ext cx="726723" cy="63193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ED93C-E9A4-47AF-8305-B5454FEC8FB7}">
      <dsp:nvSpPr>
        <dsp:cNvPr id="0" name=""/>
        <dsp:cNvSpPr/>
      </dsp:nvSpPr>
      <dsp:spPr>
        <a:xfrm>
          <a:off x="1383" y="1151470"/>
          <a:ext cx="1834381" cy="18343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Ausbil-dungs-schule</a:t>
          </a:r>
        </a:p>
      </dsp:txBody>
      <dsp:txXfrm>
        <a:off x="270022" y="1420109"/>
        <a:ext cx="1297103" cy="1297103"/>
      </dsp:txXfrm>
    </dsp:sp>
    <dsp:sp modelId="{6A440EE2-497A-415D-AD31-9272958B046A}">
      <dsp:nvSpPr>
        <dsp:cNvPr id="0" name=""/>
        <dsp:cNvSpPr/>
      </dsp:nvSpPr>
      <dsp:spPr>
        <a:xfrm>
          <a:off x="1984716" y="1536690"/>
          <a:ext cx="1063941" cy="106394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700" kern="1200" dirty="0"/>
        </a:p>
      </dsp:txBody>
      <dsp:txXfrm>
        <a:off x="2125741" y="1943541"/>
        <a:ext cx="781891" cy="250239"/>
      </dsp:txXfrm>
    </dsp:sp>
    <dsp:sp modelId="{B8459E1C-F692-4772-9C0A-0760E32DD467}">
      <dsp:nvSpPr>
        <dsp:cNvPr id="0" name=""/>
        <dsp:cNvSpPr/>
      </dsp:nvSpPr>
      <dsp:spPr>
        <a:xfrm>
          <a:off x="3197609" y="1151470"/>
          <a:ext cx="1834381" cy="18343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ZfsL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Münster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Lehramt GyGe</a:t>
          </a:r>
        </a:p>
      </dsp:txBody>
      <dsp:txXfrm>
        <a:off x="3466248" y="1420109"/>
        <a:ext cx="1297103" cy="1297103"/>
      </dsp:txXfrm>
    </dsp:sp>
    <dsp:sp modelId="{9CF8167E-728C-4BE1-926F-45F8B988882B}">
      <dsp:nvSpPr>
        <dsp:cNvPr id="0" name=""/>
        <dsp:cNvSpPr/>
      </dsp:nvSpPr>
      <dsp:spPr>
        <a:xfrm>
          <a:off x="5180942" y="1536690"/>
          <a:ext cx="1063941" cy="1063941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4400" kern="1200" dirty="0"/>
        </a:p>
      </dsp:txBody>
      <dsp:txXfrm>
        <a:off x="5321967" y="1755862"/>
        <a:ext cx="781891" cy="625597"/>
      </dsp:txXfrm>
    </dsp:sp>
    <dsp:sp modelId="{771F7A83-0B09-4B29-8D3A-AC190F524C8C}">
      <dsp:nvSpPr>
        <dsp:cNvPr id="0" name=""/>
        <dsp:cNvSpPr/>
      </dsp:nvSpPr>
      <dsp:spPr>
        <a:xfrm>
          <a:off x="6393835" y="1130430"/>
          <a:ext cx="1834381" cy="18343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Schulsei-tiger Teil des PS</a:t>
          </a:r>
        </a:p>
      </dsp:txBody>
      <dsp:txXfrm>
        <a:off x="6662474" y="1399069"/>
        <a:ext cx="1297103" cy="12971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6B6BAC-79F1-498F-A0F5-6497DC3B405B}">
      <dsp:nvSpPr>
        <dsp:cNvPr id="0" name=""/>
        <dsp:cNvSpPr/>
      </dsp:nvSpPr>
      <dsp:spPr>
        <a:xfrm rot="3780477">
          <a:off x="2336222" y="3019196"/>
          <a:ext cx="641223" cy="20676"/>
        </a:xfrm>
        <a:custGeom>
          <a:avLst/>
          <a:gdLst/>
          <a:ahLst/>
          <a:cxnLst/>
          <a:rect l="0" t="0" r="0" b="0"/>
          <a:pathLst>
            <a:path>
              <a:moveTo>
                <a:pt x="0" y="10338"/>
              </a:moveTo>
              <a:lnTo>
                <a:pt x="641223" y="1033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5001E7-66CC-44A0-A628-9003CEEFB76F}">
      <dsp:nvSpPr>
        <dsp:cNvPr id="0" name=""/>
        <dsp:cNvSpPr/>
      </dsp:nvSpPr>
      <dsp:spPr>
        <a:xfrm rot="742853">
          <a:off x="2652122" y="2807828"/>
          <a:ext cx="3362704" cy="20676"/>
        </a:xfrm>
        <a:custGeom>
          <a:avLst/>
          <a:gdLst/>
          <a:ahLst/>
          <a:cxnLst/>
          <a:rect l="0" t="0" r="0" b="0"/>
          <a:pathLst>
            <a:path>
              <a:moveTo>
                <a:pt x="0" y="10338"/>
              </a:moveTo>
              <a:lnTo>
                <a:pt x="3362704" y="1033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FCFFA3-D774-48AE-9AD8-B9EF3523F4AD}">
      <dsp:nvSpPr>
        <dsp:cNvPr id="0" name=""/>
        <dsp:cNvSpPr/>
      </dsp:nvSpPr>
      <dsp:spPr>
        <a:xfrm rot="46753">
          <a:off x="2691117" y="2387586"/>
          <a:ext cx="2317309" cy="20676"/>
        </a:xfrm>
        <a:custGeom>
          <a:avLst/>
          <a:gdLst/>
          <a:ahLst/>
          <a:cxnLst/>
          <a:rect l="0" t="0" r="0" b="0"/>
          <a:pathLst>
            <a:path>
              <a:moveTo>
                <a:pt x="0" y="10338"/>
              </a:moveTo>
              <a:lnTo>
                <a:pt x="2317309" y="1033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CB4AB3-FD01-49ED-BF4C-A505527B5098}">
      <dsp:nvSpPr>
        <dsp:cNvPr id="0" name=""/>
        <dsp:cNvSpPr/>
      </dsp:nvSpPr>
      <dsp:spPr>
        <a:xfrm rot="20598995">
          <a:off x="2635934" y="1879879"/>
          <a:ext cx="2626919" cy="20676"/>
        </a:xfrm>
        <a:custGeom>
          <a:avLst/>
          <a:gdLst/>
          <a:ahLst/>
          <a:cxnLst/>
          <a:rect l="0" t="0" r="0" b="0"/>
          <a:pathLst>
            <a:path>
              <a:moveTo>
                <a:pt x="0" y="10338"/>
              </a:moveTo>
              <a:lnTo>
                <a:pt x="2626919" y="1033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E6D0F2-1634-44AD-84F0-10C27C4CD8DD}">
      <dsp:nvSpPr>
        <dsp:cNvPr id="0" name=""/>
        <dsp:cNvSpPr/>
      </dsp:nvSpPr>
      <dsp:spPr>
        <a:xfrm rot="17798733">
          <a:off x="2158571" y="1433030"/>
          <a:ext cx="1269063" cy="20676"/>
        </a:xfrm>
        <a:custGeom>
          <a:avLst/>
          <a:gdLst/>
          <a:ahLst/>
          <a:cxnLst/>
          <a:rect l="0" t="0" r="0" b="0"/>
          <a:pathLst>
            <a:path>
              <a:moveTo>
                <a:pt x="0" y="10338"/>
              </a:moveTo>
              <a:lnTo>
                <a:pt x="1269063" y="1033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9F0D65-FF00-47AF-8BA4-FD2166AD352A}">
      <dsp:nvSpPr>
        <dsp:cNvPr id="0" name=""/>
        <dsp:cNvSpPr/>
      </dsp:nvSpPr>
      <dsp:spPr>
        <a:xfrm>
          <a:off x="947321" y="1379676"/>
          <a:ext cx="1969947" cy="17505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7000" r="-77000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A1D69-AF96-4C35-9B09-815241FFA527}">
      <dsp:nvSpPr>
        <dsp:cNvPr id="0" name=""/>
        <dsp:cNvSpPr/>
      </dsp:nvSpPr>
      <dsp:spPr>
        <a:xfrm>
          <a:off x="868677" y="-60107"/>
          <a:ext cx="4886714" cy="9384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Betonung von Unterrichtselementen in den  ZfsL-Begleitveranstaltungen</a:t>
          </a:r>
        </a:p>
      </dsp:txBody>
      <dsp:txXfrm>
        <a:off x="1584320" y="77333"/>
        <a:ext cx="3455428" cy="663617"/>
      </dsp:txXfrm>
    </dsp:sp>
    <dsp:sp modelId="{F56971B1-29ED-42F3-8B0E-345A5308CE6B}">
      <dsp:nvSpPr>
        <dsp:cNvPr id="0" name=""/>
        <dsp:cNvSpPr/>
      </dsp:nvSpPr>
      <dsp:spPr>
        <a:xfrm>
          <a:off x="4451005" y="684563"/>
          <a:ext cx="3948519" cy="9272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PS-Verordnung NRW gibt die Obligatorik vor</a:t>
          </a:r>
        </a:p>
      </dsp:txBody>
      <dsp:txXfrm>
        <a:off x="5029252" y="820360"/>
        <a:ext cx="2792025" cy="655683"/>
      </dsp:txXfrm>
    </dsp:sp>
    <dsp:sp modelId="{4468ECD5-F5D6-4995-B644-AF558A542242}">
      <dsp:nvSpPr>
        <dsp:cNvPr id="0" name=""/>
        <dsp:cNvSpPr/>
      </dsp:nvSpPr>
      <dsp:spPr>
        <a:xfrm>
          <a:off x="5007662" y="1670686"/>
          <a:ext cx="3216055" cy="15297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An Schüler*innen orientiertes Leitbild der Unterrichtsvorhaben</a:t>
          </a:r>
        </a:p>
      </dsp:txBody>
      <dsp:txXfrm>
        <a:off x="5478642" y="1894707"/>
        <a:ext cx="2274095" cy="1081671"/>
      </dsp:txXfrm>
    </dsp:sp>
    <dsp:sp modelId="{E12C28A2-8964-4F0F-9955-82D8AEF088DE}">
      <dsp:nvSpPr>
        <dsp:cNvPr id="0" name=""/>
        <dsp:cNvSpPr/>
      </dsp:nvSpPr>
      <dsp:spPr>
        <a:xfrm>
          <a:off x="5663276" y="2947463"/>
          <a:ext cx="3456931" cy="1084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Beratungsfunktion bei Unterrichtsvorhaben</a:t>
          </a:r>
        </a:p>
      </dsp:txBody>
      <dsp:txXfrm>
        <a:off x="6169532" y="3106222"/>
        <a:ext cx="2444419" cy="766556"/>
      </dsp:txXfrm>
    </dsp:sp>
    <dsp:sp modelId="{B4069BB9-4AD8-4CEA-8AE4-303591C7A9B0}">
      <dsp:nvSpPr>
        <dsp:cNvPr id="0" name=""/>
        <dsp:cNvSpPr/>
      </dsp:nvSpPr>
      <dsp:spPr>
        <a:xfrm>
          <a:off x="179513" y="3307508"/>
          <a:ext cx="6075792" cy="16451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Strukturelle Ähnlichkeit: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fachliche Praxisbegleitung (PB) bei einem Unterrichtsvorhaben im Praxis-semester und Unterrichtsbesuch (UB) im                                      Vorbereitungsdienst</a:t>
          </a:r>
        </a:p>
      </dsp:txBody>
      <dsp:txXfrm>
        <a:off x="1069292" y="3548440"/>
        <a:ext cx="4296234" cy="1163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E86AE1F5-94D0-4390-A650-A7932954EF99}" type="datetimeFigureOut">
              <a:rPr lang="de-DE" smtClean="0"/>
              <a:t>19.02.2024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C1D53D70-9B26-4046-B533-C48FADF88E4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8833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86BEC8-EFF7-4EB0-A87A-71FAF5B9B5D4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7955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3CAC1-3069-40F6-A2E9-E9E6C773FF7D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5319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53D70-9B26-4046-B533-C48FADF88E4B}" type="slidenum">
              <a:rPr lang="de-DE" smtClean="0"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8662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53D70-9B26-4046-B533-C48FADF88E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658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53D70-9B26-4046-B533-C48FADF88E4B}" type="slidenum">
              <a:rPr lang="de-DE" smtClean="0"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21782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53D70-9B26-4046-B533-C48FADF88E4B}" type="slidenum">
              <a:rPr lang="de-DE" smtClean="0"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6827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53D70-9B26-4046-B533-C48FADF88E4B}" type="slidenum">
              <a:rPr lang="de-DE" smtClean="0"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49393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86BEC8-EFF7-4EB0-A87A-71FAF5B9B5D4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5424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53D70-9B26-4046-B533-C48FADF88E4B}" type="slidenum">
              <a:rPr lang="de-DE" smtClean="0"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15424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53D70-9B26-4046-B533-C48FADF88E4B}" type="slidenum">
              <a:rPr lang="de-DE" smtClean="0"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22182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86BEC8-EFF7-4EB0-A87A-71FAF5B9B5D4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4784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53D70-9B26-4046-B533-C48FADF88E4B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20178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86BEC8-EFF7-4EB0-A87A-71FAF5B9B5D4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87769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86BEC8-EFF7-4EB0-A87A-71FAF5B9B5D4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02277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86BEC8-EFF7-4EB0-A87A-71FAF5B9B5D4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68228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86BEC8-EFF7-4EB0-A87A-71FAF5B9B5D4}" type="slidenum">
              <a:rPr lang="de-DE" smtClean="0"/>
              <a:pPr>
                <a:defRPr/>
              </a:pPr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12617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53D70-9B26-4046-B533-C48FADF88E4B}" type="slidenum">
              <a:rPr lang="de-DE" smtClean="0"/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17147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86BEC8-EFF7-4EB0-A87A-71FAF5B9B5D4}" type="slidenum">
              <a:rPr lang="de-DE" smtClean="0"/>
              <a:pPr>
                <a:defRPr/>
              </a:pPr>
              <a:t>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61266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53D70-9B26-4046-B533-C48FADF88E4B}" type="slidenum">
              <a:rPr lang="de-DE" smtClean="0"/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5907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86BEC8-EFF7-4EB0-A87A-71FAF5B9B5D4}" type="slidenum">
              <a:rPr lang="de-DE" smtClean="0"/>
              <a:pPr>
                <a:defRPr/>
              </a:pPr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31402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53D70-9B26-4046-B533-C48FADF88E4B}" type="slidenum">
              <a:rPr lang="de-DE" smtClean="0"/>
              <a:t>44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20197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8EBD2-0B45-497A-B94A-E3F575C53EEC}" type="slidenum">
              <a:rPr lang="de-DE" smtClean="0"/>
              <a:t>45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0063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53D70-9B26-4046-B533-C48FADF88E4B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81620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86BEC8-EFF7-4EB0-A87A-71FAF5B9B5D4}" type="slidenum">
              <a:rPr lang="de-DE" smtClean="0"/>
              <a:pPr>
                <a:defRPr/>
              </a:pPr>
              <a:t>46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26399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86BEC8-EFF7-4EB0-A87A-71FAF5B9B5D4}" type="slidenum">
              <a:rPr lang="de-DE" smtClean="0"/>
              <a:pPr>
                <a:defRPr/>
              </a:pPr>
              <a:t>47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75869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53D70-9B26-4046-B533-C48FADF88E4B}" type="slidenum">
              <a:rPr lang="de-DE" smtClean="0"/>
              <a:t>54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15792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Sabine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86BEC8-EFF7-4EB0-A87A-71FAF5B9B5D4}" type="slidenum">
              <a:rPr lang="de-DE" smtClean="0"/>
              <a:pPr>
                <a:defRPr/>
              </a:pPr>
              <a:t>64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5272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53D70-9B26-4046-B533-C48FADF88E4B}" type="slidenum">
              <a:rPr lang="de-DE" smtClean="0"/>
              <a:t>66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8736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53D70-9B26-4046-B533-C48FADF88E4B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8678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7546">
              <a:defRPr/>
            </a:pPr>
            <a:r>
              <a:rPr lang="de-DE" dirty="0"/>
              <a:t>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8EBD2-0B45-497A-B94A-E3F575C53EEC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4160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53D70-9B26-4046-B533-C48FADF88E4B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2032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53D70-9B26-4046-B533-C48FADF88E4B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1266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53D70-9B26-4046-B533-C48FADF88E4B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89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53D70-9B26-4046-B533-C48FADF88E4B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3397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925D-A490-4895-98E9-1288907DC827}" type="datetime1">
              <a:rPr lang="de-DE" smtClean="0"/>
              <a:t>19.02.2024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426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153B-5DB0-4184-BFAA-A494C11790D2}" type="datetime1">
              <a:rPr lang="de-DE" smtClean="0"/>
              <a:t>19.02.2024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072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6786-AB28-4A11-B1CB-093028B2B056}" type="datetime1">
              <a:rPr lang="de-DE" smtClean="0"/>
              <a:t>19.02.2024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8984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844675"/>
            <a:ext cx="4104135" cy="4429125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2"/>
          <p:cNvSpPr>
            <a:spLocks noGrp="1"/>
          </p:cNvSpPr>
          <p:nvPr>
            <p:ph idx="10"/>
          </p:nvPr>
        </p:nvSpPr>
        <p:spPr>
          <a:xfrm>
            <a:off x="4572001" y="1844824"/>
            <a:ext cx="4104135" cy="4429125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5776824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844675"/>
            <a:ext cx="8572500" cy="44291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2404659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3D1F-67FE-4F2D-97D4-9C65B9F4F835}" type="datetime1">
              <a:rPr lang="de-DE" smtClean="0"/>
              <a:t>19.02.2024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3046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9628-3B6D-448B-81B3-DE653567798A}" type="datetime1">
              <a:rPr lang="de-DE" smtClean="0"/>
              <a:t>19.02.2024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6059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4A-A413-42E9-9414-135066FD5A7C}" type="datetime1">
              <a:rPr lang="de-DE" smtClean="0"/>
              <a:t>19.02.2024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4322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CCB88-B4B3-41EF-B0EB-73CF2F21A948}" type="datetime1">
              <a:rPr lang="de-DE" smtClean="0"/>
              <a:t>19.02.2024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299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73BB-30A3-4D88-A4FC-2E9CB061A6B3}" type="datetime1">
              <a:rPr lang="de-DE" smtClean="0"/>
              <a:t>19.02.2024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4963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6194-4E3C-4516-A175-B5FC8D41F620}" type="datetime1">
              <a:rPr lang="de-DE" smtClean="0"/>
              <a:t>19.02.2024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268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2E56-7285-455B-9846-360DEFD0E638}" type="datetime1">
              <a:rPr lang="de-DE" smtClean="0"/>
              <a:t>19.02.2024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4403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3500-A5F7-46E6-A6E8-78D60D76D31E}" type="datetime1">
              <a:rPr lang="de-DE" smtClean="0"/>
              <a:t>19.02.2024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265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38060-B394-4D2D-8018-08E5AD971F40}" type="datetime1">
              <a:rPr lang="de-DE" smtClean="0"/>
              <a:t>19.02.2024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F0E2C-DB56-4B79-B6EA-E929EA530B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003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bass.schul-welt.de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edkimo.com/feedback/huecoune?utm_source=pwa&amp;utm_medium=fbc-copy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e/imgres?imgurl=https://hogberga.se/images/default-source/default-album/teambuilding-orginal.jpg?sfvrsn%3D2&amp;imgrefurl=https://hogberga.se/en/conference/activities/team-building&amp;docid=TZ0X-Ti1ac8KHM&amp;tbnid=iObBmuTbm103-M:&amp;vet=1&amp;w=1440&amp;h=550&amp;bih=651&amp;biw=1366&amp;ved=0ahUKEwiHm8-107jgAhWFbVAKHZPcDvMQMwg8KAIwAg&amp;iact=c&amp;ictx=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3166" y="4581128"/>
            <a:ext cx="8873330" cy="2160240"/>
          </a:xfrm>
        </p:spPr>
        <p:txBody>
          <a:bodyPr>
            <a:normAutofit fontScale="85000" lnSpcReduction="10000"/>
          </a:bodyPr>
          <a:lstStyle/>
          <a:p>
            <a:pPr algn="ctr">
              <a:defRPr/>
            </a:pPr>
            <a:r>
              <a:rPr lang="de-DE" sz="4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ZfsL-Einführungsveranstaltung 02/2024</a:t>
            </a:r>
          </a:p>
          <a:p>
            <a:pPr algn="ctr">
              <a:defRPr/>
            </a:pPr>
            <a:r>
              <a:rPr lang="de-DE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20.02.2024</a:t>
            </a:r>
          </a:p>
          <a:p>
            <a:pPr algn="ctr">
              <a:defRPr/>
            </a:pPr>
            <a:r>
              <a:rPr lang="de-DE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PRABA-Team Sabine Badde und Udo Nesselbosch </a:t>
            </a:r>
          </a:p>
          <a:p>
            <a:pPr algn="ctr">
              <a:defRPr/>
            </a:pPr>
            <a:endParaRPr lang="de-DE" sz="9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de-DE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ZfsL Münster, Seminar für  das Lehramt an Gymnasien und Gesamtschulen</a:t>
            </a:r>
          </a:p>
          <a:p>
            <a:pPr algn="ctr">
              <a:defRPr/>
            </a:pP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0" y="620688"/>
            <a:ext cx="9036496" cy="1154162"/>
          </a:xfrm>
          <a:prstGeom prst="rect">
            <a:avLst/>
          </a:prstGeom>
          <a:solidFill>
            <a:schemeClr val="bg1">
              <a:lumMod val="95000"/>
              <a:alpha val="58824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de-DE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3000" b="1" dirty="0">
                <a:latin typeface="Calibri" panose="020F0502020204030204" pitchFamily="34" charset="0"/>
                <a:cs typeface="Calibri" panose="020F0502020204030204" pitchFamily="34" charset="0"/>
              </a:rPr>
              <a:t>Wir begrüßen Sie im Praxissemester!</a:t>
            </a:r>
          </a:p>
          <a:p>
            <a:pPr algn="ctr"/>
            <a:r>
              <a:rPr lang="de-DE" sz="3000" b="1" dirty="0">
                <a:latin typeface="Calibri" panose="020F0502020204030204" pitchFamily="34" charset="0"/>
                <a:cs typeface="Calibri" panose="020F0502020204030204" pitchFamily="34" charset="0"/>
              </a:rPr>
              <a:t>Herzlich willkommen in der Praxis!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A55968B-EAF4-4280-8C81-6D677016A9A9}"/>
              </a:ext>
            </a:extLst>
          </p:cNvPr>
          <p:cNvSpPr txBox="1"/>
          <p:nvPr/>
        </p:nvSpPr>
        <p:spPr>
          <a:xfrm>
            <a:off x="1115616" y="-25643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dirty="0"/>
          </a:p>
          <a:p>
            <a:pPr algn="ctr"/>
            <a:r>
              <a:rPr lang="de-DE" dirty="0">
                <a:latin typeface="+mn-lt"/>
              </a:rPr>
              <a:t>ZfsL Münster GyGe –  EV PS 02/2024</a:t>
            </a:r>
          </a:p>
        </p:txBody>
      </p:sp>
      <p:pic>
        <p:nvPicPr>
          <p:cNvPr id="5131" name="Grafi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35" y="116632"/>
            <a:ext cx="616569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Nesselbosch\Pictures\student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66" y="2093812"/>
            <a:ext cx="4377012" cy="24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A341AB7-2262-2D79-2C23-0F8C0C922CED}"/>
              </a:ext>
            </a:extLst>
          </p:cNvPr>
          <p:cNvSpPr txBox="1"/>
          <p:nvPr/>
        </p:nvSpPr>
        <p:spPr>
          <a:xfrm>
            <a:off x="4572000" y="2093812"/>
            <a:ext cx="4464496" cy="23698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de-DE" sz="2200" b="1" dirty="0">
                <a:solidFill>
                  <a:srgbClr val="0070C0"/>
                </a:solidFill>
                <a:latin typeface="+mj-lt"/>
              </a:rPr>
              <a:t>WLAN-Zugang für Ihr Praxissemester</a:t>
            </a:r>
          </a:p>
          <a:p>
            <a:pPr marL="0" indent="0" algn="ctr">
              <a:buNone/>
            </a:pPr>
            <a:r>
              <a:rPr lang="de-DE" sz="2200" b="1" dirty="0">
                <a:solidFill>
                  <a:srgbClr val="0070C0"/>
                </a:solidFill>
                <a:latin typeface="+mj-lt"/>
              </a:rPr>
              <a:t> am ZfsL MS</a:t>
            </a:r>
          </a:p>
          <a:p>
            <a:pPr marL="0" indent="0" algn="ctr">
              <a:buNone/>
            </a:pPr>
            <a:endParaRPr lang="de-DE" b="1" dirty="0">
              <a:solidFill>
                <a:srgbClr val="0070C0"/>
              </a:solidFill>
              <a:highlight>
                <a:srgbClr val="FFFF00"/>
              </a:highlight>
              <a:latin typeface="+mj-lt"/>
            </a:endParaRPr>
          </a:p>
          <a:p>
            <a:pPr marL="0" indent="0" algn="ctr">
              <a:buNone/>
            </a:pPr>
            <a:r>
              <a:rPr lang="de-DE" sz="3200" b="1" dirty="0">
                <a:latin typeface="+mj-lt"/>
              </a:rPr>
              <a:t>SSID: ZFSL-WLAN </a:t>
            </a:r>
          </a:p>
          <a:p>
            <a:pPr marL="0" indent="0" algn="ctr">
              <a:buNone/>
            </a:pPr>
            <a:endParaRPr lang="de-DE" sz="800" b="1" dirty="0">
              <a:solidFill>
                <a:srgbClr val="FF000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de-DE" sz="3200" b="1" dirty="0"/>
              <a:t>Passwort: aHV885BKF8</a:t>
            </a:r>
          </a:p>
          <a:p>
            <a:pPr marL="0" indent="0" algn="ctr">
              <a:buNone/>
            </a:pPr>
            <a:endParaRPr lang="de-DE" sz="14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0278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E369AF2-0902-4D1C-AB17-BCE29B19E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Zielsetzungen im Praxissemester gemäß LZV</a:t>
            </a:r>
            <a:endParaRPr lang="de-DE" sz="32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588701E-E342-49C0-9B70-5911D31AF9DC}"/>
              </a:ext>
            </a:extLst>
          </p:cNvPr>
          <p:cNvSpPr txBox="1"/>
          <p:nvPr/>
        </p:nvSpPr>
        <p:spPr>
          <a:xfrm>
            <a:off x="0" y="797511"/>
            <a:ext cx="9144000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500" b="1" dirty="0"/>
              <a:t>„Konstituierend  (…) ist (…) eine </a:t>
            </a:r>
            <a:r>
              <a:rPr lang="de-DE" sz="2500" b="1" dirty="0">
                <a:solidFill>
                  <a:srgbClr val="0070C0"/>
                </a:solidFill>
              </a:rPr>
              <a:t>professionsorientierte</a:t>
            </a:r>
            <a:r>
              <a:rPr lang="de-DE" sz="2500" b="1" dirty="0"/>
              <a:t> </a:t>
            </a:r>
            <a:r>
              <a:rPr lang="de-DE" sz="2500" b="1" dirty="0">
                <a:solidFill>
                  <a:srgbClr val="0070C0"/>
                </a:solidFill>
              </a:rPr>
              <a:t>Kompetenzentwicklung. </a:t>
            </a:r>
            <a:r>
              <a:rPr lang="de-DE" sz="2500" b="1" dirty="0"/>
              <a:t>Dabei umfassen die angestrebten Fähigkeiten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500" b="1" dirty="0"/>
              <a:t>„</a:t>
            </a:r>
            <a:r>
              <a:rPr lang="de-DE" sz="2500" b="1" dirty="0">
                <a:solidFill>
                  <a:srgbClr val="0070C0"/>
                </a:solidFill>
              </a:rPr>
              <a:t>grundlegende Elemente schulischen Lehrens und Lernens </a:t>
            </a:r>
            <a:r>
              <a:rPr lang="de-DE" sz="2500" b="1" dirty="0"/>
              <a:t>(...) zu </a:t>
            </a:r>
            <a:r>
              <a:rPr lang="de-DE" sz="2500" b="1" dirty="0">
                <a:solidFill>
                  <a:srgbClr val="0070C0"/>
                </a:solidFill>
              </a:rPr>
              <a:t>planen, durchzuführen und zu reflektieren,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500" b="1" dirty="0"/>
              <a:t>Konzepte und Verfahren von </a:t>
            </a:r>
            <a:r>
              <a:rPr lang="de-DE" sz="2500" b="1" dirty="0">
                <a:solidFill>
                  <a:srgbClr val="0070C0"/>
                </a:solidFill>
              </a:rPr>
              <a:t>Leistungsbeurteilung,</a:t>
            </a:r>
            <a:r>
              <a:rPr lang="de-DE" sz="2500" b="1" dirty="0"/>
              <a:t> pädagogischer </a:t>
            </a:r>
            <a:r>
              <a:rPr lang="de-DE" sz="2500" b="1" dirty="0">
                <a:solidFill>
                  <a:srgbClr val="0070C0"/>
                </a:solidFill>
              </a:rPr>
              <a:t>Diagnostik und individueller Förderung </a:t>
            </a:r>
            <a:r>
              <a:rPr lang="de-DE" sz="2500" b="1" dirty="0"/>
              <a:t>anzuwenden und zu reflektieren,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500" b="1" dirty="0"/>
              <a:t>den </a:t>
            </a:r>
            <a:r>
              <a:rPr lang="de-DE" sz="2500" b="1" dirty="0">
                <a:solidFill>
                  <a:srgbClr val="0070C0"/>
                </a:solidFill>
              </a:rPr>
              <a:t>Erziehungsauftrag </a:t>
            </a:r>
            <a:r>
              <a:rPr lang="de-DE" sz="2500" b="1" dirty="0"/>
              <a:t>der Schule wahrzunehmen und sich an der Umsetzung zu beteiligen,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500" b="1" dirty="0">
                <a:solidFill>
                  <a:srgbClr val="0070C0"/>
                </a:solidFill>
              </a:rPr>
              <a:t>theoriegeleitete Erkundungen im Handlungsfeld Schule zu planen, durchzuführen und auszuwerten </a:t>
            </a:r>
            <a:r>
              <a:rPr lang="de-DE" sz="2500" b="1" dirty="0"/>
              <a:t>sowie aus Erfahrungen in der Praxis Fragestellungen an Theorien zu entwickeln und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500" b="1" dirty="0"/>
              <a:t>ein </a:t>
            </a:r>
            <a:r>
              <a:rPr lang="de-DE" sz="2500" b="1" dirty="0">
                <a:solidFill>
                  <a:srgbClr val="0070C0"/>
                </a:solidFill>
              </a:rPr>
              <a:t>eigenes professionelles Selbstkonzept zu entwickeln</a:t>
            </a:r>
            <a:r>
              <a:rPr lang="de-DE" sz="2500" b="1" dirty="0"/>
              <a:t>.“ </a:t>
            </a:r>
          </a:p>
          <a:p>
            <a:pPr marL="0" indent="0">
              <a:buNone/>
            </a:pPr>
            <a:r>
              <a:rPr lang="de-DE" sz="1200" dirty="0"/>
              <a:t>                                                                                               [aus:  </a:t>
            </a:r>
            <a:r>
              <a:rPr lang="de-DE" sz="1200" b="1" dirty="0"/>
              <a:t>Verordnung über den Zugang zum nordrhein-westfälischen Vorbereitungsdienst</a:t>
            </a:r>
          </a:p>
          <a:p>
            <a:pPr marL="0" indent="0">
              <a:buNone/>
            </a:pPr>
            <a:r>
              <a:rPr lang="de-DE" sz="1200" b="1" dirty="0"/>
              <a:t>                                                                                                          für Lehrämter an Schulen (LZV) </a:t>
            </a:r>
            <a:r>
              <a:rPr lang="de-DE" sz="1200" dirty="0"/>
              <a:t>vom  18.06.2009, §8 </a:t>
            </a:r>
            <a:r>
              <a:rPr lang="de-DE" sz="1200" b="1" i="1" dirty="0"/>
              <a:t>(Praxissemester)</a:t>
            </a:r>
            <a:r>
              <a:rPr lang="de-DE" sz="1200" dirty="0"/>
              <a:t>]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C27DA4C-BB4F-4EE5-9504-C5D961ED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0620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0043" y="188641"/>
            <a:ext cx="3008313" cy="168634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de-DE" sz="3200" u="sng" dirty="0">
                <a:solidFill>
                  <a:srgbClr val="0070C0"/>
                </a:solidFill>
              </a:rPr>
              <a:t>CHANCEN</a:t>
            </a:r>
            <a:r>
              <a:rPr lang="de-DE" sz="3200" dirty="0">
                <a:solidFill>
                  <a:srgbClr val="0070C0"/>
                </a:solidFill>
              </a:rPr>
              <a:t> des Praxissemesters für Sie sind…</a:t>
            </a:r>
            <a:endParaRPr lang="de-DE" sz="320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596578" y="188641"/>
            <a:ext cx="5151886" cy="6669359"/>
          </a:xfrm>
        </p:spPr>
        <p:txBody>
          <a:bodyPr>
            <a:noAutofit/>
          </a:bodyPr>
          <a:lstStyle/>
          <a:p>
            <a:r>
              <a:rPr lang="de-DE" sz="2600" b="1" dirty="0"/>
              <a:t>Ihr durch die eigene Schulzeit gewonnenes</a:t>
            </a:r>
            <a:r>
              <a:rPr lang="de-DE" sz="2600" b="1" dirty="0">
                <a:solidFill>
                  <a:schemeClr val="accent1"/>
                </a:solidFill>
              </a:rPr>
              <a:t> </a:t>
            </a:r>
            <a:r>
              <a:rPr lang="de-DE" sz="2600" b="1" dirty="0">
                <a:solidFill>
                  <a:srgbClr val="0070C0"/>
                </a:solidFill>
              </a:rPr>
              <a:t>Bild vom Lehrberuf und dem System Schule zu überprüfen,</a:t>
            </a:r>
          </a:p>
          <a:p>
            <a:r>
              <a:rPr lang="de-DE" sz="2600" b="1" dirty="0"/>
              <a:t>Ihre an der</a:t>
            </a:r>
            <a:r>
              <a:rPr lang="de-DE" sz="2600" b="1" dirty="0">
                <a:solidFill>
                  <a:srgbClr val="0070C0"/>
                </a:solidFill>
              </a:rPr>
              <a:t> Universität gewonnenen Kenntnisse anzuwenden </a:t>
            </a:r>
            <a:r>
              <a:rPr lang="de-DE" sz="2600" b="1" dirty="0"/>
              <a:t>und zu planen, woran Sie noch arbeiten wollen,</a:t>
            </a:r>
          </a:p>
          <a:p>
            <a:r>
              <a:rPr lang="de-DE" sz="2600" b="1" dirty="0">
                <a:solidFill>
                  <a:srgbClr val="0070C0"/>
                </a:solidFill>
              </a:rPr>
              <a:t>Ihre eigenen Fähigkeiten und Ressourcen für den Lehrberuf</a:t>
            </a:r>
            <a:r>
              <a:rPr lang="de-DE" sz="2600" b="1" dirty="0">
                <a:solidFill>
                  <a:schemeClr val="accent1"/>
                </a:solidFill>
              </a:rPr>
              <a:t> </a:t>
            </a:r>
            <a:r>
              <a:rPr lang="de-DE" sz="2600" b="1" dirty="0"/>
              <a:t>noch vor Beginn des 18monatigen Vorbereitungsdienstes (VD/Referendariat)  </a:t>
            </a:r>
            <a:r>
              <a:rPr lang="de-DE" sz="2600" b="1" dirty="0">
                <a:solidFill>
                  <a:srgbClr val="0070C0"/>
                </a:solidFill>
              </a:rPr>
              <a:t>genauer kennenzulernen, zu erweitern und zu reflektieren. 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half" idx="2"/>
          </p:nvPr>
        </p:nvSpPr>
        <p:spPr>
          <a:xfrm>
            <a:off x="457200" y="2132857"/>
            <a:ext cx="3008313" cy="3672407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3" name="Grafik 2" descr="Ein Bild, das Objekt, Kleiderbügel enthält.&#10;&#10;Automatisch generierte Beschreibung">
            <a:extLst>
              <a:ext uri="{FF2B5EF4-FFF2-40B4-BE49-F238E27FC236}">
                <a16:creationId xmlns:a16="http://schemas.microsoft.com/office/drawing/2014/main" id="{DD65FA08-EA14-4D32-BF66-BE8D275F6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2857"/>
            <a:ext cx="3139378" cy="4104455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0EDD9AE-9E73-44DA-A237-B090EAEB5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5139097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65B02A-6B51-40E4-B876-D1CC62FF7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Ein PS = Zwei schulseitige Lernorte </a:t>
            </a:r>
            <a:br>
              <a:rPr lang="de-DE" sz="3200" b="1" dirty="0">
                <a:solidFill>
                  <a:srgbClr val="0070C0"/>
                </a:solidFill>
              </a:rPr>
            </a:br>
            <a:r>
              <a:rPr lang="de-DE" sz="2400" b="1" dirty="0">
                <a:solidFill>
                  <a:srgbClr val="0070C0"/>
                </a:solidFill>
              </a:rPr>
              <a:t>Eine Art duale Ausbildung                                                                        (vgl. Vorbereitungsdienst /Referendariat)</a:t>
            </a:r>
            <a:endParaRPr lang="de-DE" sz="2400" b="1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E406FA8E-FDA4-4B32-9DCC-B85511D99A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0893047"/>
              </p:ext>
            </p:extLst>
          </p:nvPr>
        </p:nvGraphicFramePr>
        <p:xfrm>
          <a:off x="457200" y="1988840"/>
          <a:ext cx="8229600" cy="4137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624141-A2C4-4396-8CA4-F62DC07A5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150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de-DE" sz="3600" b="1" dirty="0">
                <a:solidFill>
                  <a:srgbClr val="0070C0"/>
                </a:solidFill>
                <a:latin typeface="+mn-lt"/>
              </a:rPr>
              <a:t>Leitidee der</a:t>
            </a:r>
            <a:br>
              <a:rPr lang="de-DE" sz="3600" b="1" dirty="0">
                <a:solidFill>
                  <a:srgbClr val="0070C0"/>
                </a:solidFill>
                <a:latin typeface="+mn-lt"/>
              </a:rPr>
            </a:br>
            <a:r>
              <a:rPr lang="de-DE" sz="3600" b="1" dirty="0">
                <a:solidFill>
                  <a:srgbClr val="0070C0"/>
                </a:solidFill>
                <a:latin typeface="+mn-lt"/>
              </a:rPr>
              <a:t>Begleitung im PS an Schule und ZfsL</a:t>
            </a:r>
            <a:br>
              <a:rPr lang="de-DE" sz="3200" b="1" dirty="0"/>
            </a:br>
            <a:r>
              <a:rPr lang="de-DE" sz="1800" b="1" dirty="0"/>
              <a:t>(Orientierungsrahmen Ausbildungsregion MS, gültig seit PS 02/2019)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2800" u="sng" dirty="0"/>
              <a:t>Personenorientierung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422477"/>
          </a:xfrm>
        </p:spPr>
        <p:txBody>
          <a:bodyPr>
            <a:normAutofit/>
          </a:bodyPr>
          <a:lstStyle/>
          <a:p>
            <a:r>
              <a:rPr lang="de-DE" b="1" dirty="0"/>
              <a:t>Reflexion der eigenen Lehrerpersönlichkeit</a:t>
            </a:r>
          </a:p>
          <a:p>
            <a:r>
              <a:rPr lang="de-DE" b="1" dirty="0"/>
              <a:t>Entwicklung eigener Fragestellungen </a:t>
            </a:r>
          </a:p>
          <a:p>
            <a:r>
              <a:rPr lang="de-DE" b="1" dirty="0"/>
              <a:t>Kein Erwerb von prof. Handlungsroutinen vorgesehen</a:t>
            </a:r>
          </a:p>
          <a:p>
            <a:pPr marL="0" indent="0">
              <a:buNone/>
            </a:pPr>
            <a:r>
              <a:rPr lang="de-DE" sz="2800" b="1" dirty="0">
                <a:solidFill>
                  <a:srgbClr val="0070C0"/>
                </a:solidFill>
              </a:rPr>
              <a:t>=&gt; Professionsbezogene     Selbsterkundung</a:t>
            </a:r>
          </a:p>
          <a:p>
            <a:pPr marL="0" indent="0">
              <a:buNone/>
            </a:pPr>
            <a:endParaRPr lang="de-DE" b="1" dirty="0">
              <a:solidFill>
                <a:srgbClr val="0070C0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de-DE" sz="2800" u="sng" dirty="0"/>
              <a:t>Professionsorientierung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408488"/>
          </a:xfrm>
        </p:spPr>
        <p:txBody>
          <a:bodyPr>
            <a:noAutofit/>
          </a:bodyPr>
          <a:lstStyle/>
          <a:p>
            <a:r>
              <a:rPr lang="de-DE" b="1" dirty="0"/>
              <a:t>Anbahnung notwendiger professionsbezogener </a:t>
            </a:r>
          </a:p>
          <a:p>
            <a:pPr marL="0" indent="0">
              <a:buNone/>
            </a:pPr>
            <a:r>
              <a:rPr lang="de-DE" b="1" dirty="0"/>
              <a:t>     Kompetenzen (z.B. Planung</a:t>
            </a:r>
          </a:p>
          <a:p>
            <a:pPr marL="0" indent="0">
              <a:buNone/>
            </a:pPr>
            <a:r>
              <a:rPr lang="de-DE" b="1" dirty="0"/>
              <a:t>     und Durchführung  von </a:t>
            </a:r>
          </a:p>
          <a:p>
            <a:pPr marL="0" indent="0">
              <a:buNone/>
            </a:pPr>
            <a:r>
              <a:rPr lang="de-DE" b="1" dirty="0"/>
              <a:t>     Fachunterricht in Unter-</a:t>
            </a:r>
          </a:p>
          <a:p>
            <a:pPr marL="0" indent="0">
              <a:buNone/>
            </a:pPr>
            <a:r>
              <a:rPr lang="de-DE" b="1" dirty="0"/>
              <a:t>     richtsvorhaben)</a:t>
            </a:r>
          </a:p>
          <a:p>
            <a:pPr marL="0" indent="0">
              <a:buNone/>
            </a:pPr>
            <a:endParaRPr lang="de-DE" sz="1200" b="1" dirty="0"/>
          </a:p>
          <a:p>
            <a:pPr marL="0" indent="0">
              <a:buNone/>
            </a:pPr>
            <a:r>
              <a:rPr lang="de-DE" sz="2800" b="1" dirty="0">
                <a:solidFill>
                  <a:srgbClr val="0070C0"/>
                </a:solidFill>
              </a:rPr>
              <a:t>=&gt; Vorelemente des               Vorbereitungsdienstes (Referendariat)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C1499DA-2A65-4FB0-82FB-BD933B903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7050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790" y="0"/>
            <a:ext cx="9120209" cy="1417638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de-DE" sz="3100" b="1" dirty="0">
                <a:solidFill>
                  <a:srgbClr val="0070C0"/>
                </a:solidFill>
              </a:rPr>
              <a:t>Konsequenzen  aus der Leitidee des PS  für die inhaltliche Gestaltung der ZfsL-Begleitveranstaltungen (BVs)                                       </a:t>
            </a:r>
            <a:br>
              <a:rPr lang="de-DE" sz="3600" b="1" dirty="0"/>
            </a:br>
            <a:r>
              <a:rPr lang="de-DE" sz="3600" b="1" dirty="0"/>
              <a:t>                              </a:t>
            </a:r>
            <a:r>
              <a:rPr lang="de-DE" sz="3100" b="1" u="sng" dirty="0"/>
              <a:t>Einerseits</a:t>
            </a:r>
            <a:r>
              <a:rPr lang="de-DE" sz="2400" b="1" u="sng" dirty="0"/>
              <a:t>… </a:t>
            </a:r>
            <a:r>
              <a:rPr lang="de-DE" sz="3100" b="1" u="sng" dirty="0"/>
              <a:t>Nähe zum VD (Referendariat)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8689166"/>
              </p:ext>
            </p:extLst>
          </p:nvPr>
        </p:nvGraphicFramePr>
        <p:xfrm>
          <a:off x="0" y="1417638"/>
          <a:ext cx="9120208" cy="5107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549B0D9-8F7D-45BD-B6FE-5686E3058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340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de-DE" sz="2800" b="1" dirty="0">
                <a:solidFill>
                  <a:srgbClr val="0070C0"/>
                </a:solidFill>
              </a:rPr>
              <a:t>Konsequenzen  aus der Leitidee des PS für die inhaltliche Gestaltung der ZfsL-Begleitveranstaltungen (BVs)</a:t>
            </a:r>
            <a:br>
              <a:rPr lang="de-DE" sz="3200" b="1" dirty="0">
                <a:solidFill>
                  <a:srgbClr val="0070C0"/>
                </a:solidFill>
              </a:rPr>
            </a:br>
            <a:r>
              <a:rPr lang="de-DE" sz="3200" b="1" dirty="0">
                <a:solidFill>
                  <a:srgbClr val="0070C0"/>
                </a:solidFill>
              </a:rPr>
              <a:t>               </a:t>
            </a:r>
            <a:r>
              <a:rPr lang="de-DE" sz="2800" b="1" u="sng" dirty="0"/>
              <a:t>Andererseits… Abgrenzung vom VD (Referendariat)</a:t>
            </a:r>
            <a:endParaRPr lang="de-DE" sz="2800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2132856"/>
            <a:ext cx="9144000" cy="47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b="1" dirty="0">
                <a:solidFill>
                  <a:srgbClr val="0070C0"/>
                </a:solidFill>
              </a:rPr>
              <a:t>Subjekt-, Bedarfsorientierung:</a:t>
            </a:r>
          </a:p>
          <a:p>
            <a:r>
              <a:rPr lang="de-DE" sz="2800" b="1" dirty="0"/>
              <a:t>„Im Mittelpunkt  steht die Wahrnehmung und  Reflexion sowie  Entwicklung der eigenen Lehrerpersönlichkeit </a:t>
            </a:r>
            <a:r>
              <a:rPr lang="de-DE" sz="2800" b="1" dirty="0">
                <a:solidFill>
                  <a:srgbClr val="0070C0"/>
                </a:solidFill>
              </a:rPr>
              <a:t>(professionelles Selbstkonzept).“</a:t>
            </a:r>
          </a:p>
          <a:p>
            <a:r>
              <a:rPr lang="de-DE" sz="2800" b="1" dirty="0">
                <a:solidFill>
                  <a:srgbClr val="0070C0"/>
                </a:solidFill>
              </a:rPr>
              <a:t>Forschendes Lernen: </a:t>
            </a:r>
            <a:r>
              <a:rPr lang="de-DE" sz="2800" b="1" dirty="0"/>
              <a:t>„Konstituierende Kernmerkmale für das  Praxissemester sind  somit  die </a:t>
            </a:r>
            <a:r>
              <a:rPr lang="de-DE" sz="2800" b="1" dirty="0">
                <a:solidFill>
                  <a:srgbClr val="0070C0"/>
                </a:solidFill>
              </a:rPr>
              <a:t>Entwicklung einer eigenen professionsbezogenen Fragestellung.“</a:t>
            </a:r>
          </a:p>
          <a:p>
            <a:r>
              <a:rPr lang="de-DE" sz="2800" b="1" dirty="0"/>
              <a:t>„Dabei liegt der Fokus auf der </a:t>
            </a:r>
            <a:r>
              <a:rPr lang="de-DE" sz="2800" b="1" dirty="0">
                <a:solidFill>
                  <a:srgbClr val="0070C0"/>
                </a:solidFill>
              </a:rPr>
              <a:t>Bearbeitung eigener Fragen von individuell-berufsbiographischer Relevanz.“ </a:t>
            </a:r>
          </a:p>
          <a:p>
            <a:endParaRPr lang="de-DE" b="1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9CF8D5A-81BF-4C62-A05A-48A5E8FC6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4056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87A004FE-EE1D-43EE-A364-A330E5DF2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4. Wie differenziert sich die schulseitige Obligatorik?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BD7482DE-0D43-450E-860F-01BC05B06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867806"/>
              </p:ext>
            </p:extLst>
          </p:nvPr>
        </p:nvGraphicFramePr>
        <p:xfrm>
          <a:off x="-34506" y="1196752"/>
          <a:ext cx="9178506" cy="563592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493142">
                  <a:extLst>
                    <a:ext uri="{9D8B030D-6E8A-4147-A177-3AD203B41FA5}">
                      <a16:colId xmlns:a16="http://schemas.microsoft.com/office/drawing/2014/main" val="3966874455"/>
                    </a:ext>
                  </a:extLst>
                </a:gridCol>
                <a:gridCol w="2096111">
                  <a:extLst>
                    <a:ext uri="{9D8B030D-6E8A-4147-A177-3AD203B41FA5}">
                      <a16:colId xmlns:a16="http://schemas.microsoft.com/office/drawing/2014/main" val="2436981255"/>
                    </a:ext>
                  </a:extLst>
                </a:gridCol>
                <a:gridCol w="4589253">
                  <a:extLst>
                    <a:ext uri="{9D8B030D-6E8A-4147-A177-3AD203B41FA5}">
                      <a16:colId xmlns:a16="http://schemas.microsoft.com/office/drawing/2014/main" val="3019205671"/>
                    </a:ext>
                  </a:extLst>
                </a:gridCol>
              </a:tblGrid>
              <a:tr h="835322">
                <a:tc gridSpan="3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de-DE" sz="2800" dirty="0"/>
                        <a:t>390 Zeitstunden    </a:t>
                      </a:r>
                      <a:r>
                        <a:rPr lang="de-DE" sz="2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 LP  (1 LP = 30 Zeitstunden)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710884"/>
                  </a:ext>
                </a:extLst>
              </a:tr>
              <a:tr h="1145598">
                <a:tc rowSpan="2"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140 Zeitstunden</a:t>
                      </a:r>
                      <a:br>
                        <a:rPr lang="de-DE" sz="2400" dirty="0"/>
                      </a:br>
                      <a:r>
                        <a:rPr lang="de-DE" sz="2400" dirty="0"/>
                        <a:t>Individuelle </a:t>
                      </a:r>
                    </a:p>
                    <a:p>
                      <a:pPr algn="ctr"/>
                      <a:r>
                        <a:rPr lang="de-DE" sz="2400" b="1" dirty="0"/>
                        <a:t>Vor- und Nachbereitung </a:t>
                      </a:r>
                    </a:p>
                    <a:p>
                      <a:pPr algn="l"/>
                      <a:endParaRPr lang="de-DE" sz="2400" dirty="0"/>
                    </a:p>
                    <a:p>
                      <a:pPr algn="l"/>
                      <a:r>
                        <a:rPr lang="de-DE" sz="2000" dirty="0"/>
                        <a:t>(Reflexion, Häusliche</a:t>
                      </a:r>
                      <a:r>
                        <a:rPr lang="de-DE" sz="2000" baseline="0" dirty="0"/>
                        <a:t> Portfolio-Arbeit etc.)</a:t>
                      </a:r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</a:txBody>
                  <a:tcPr>
                    <a:solidFill>
                      <a:srgbClr val="0070C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250 </a:t>
                      </a:r>
                      <a:r>
                        <a:rPr lang="de-DE" sz="2400" b="1" dirty="0">
                          <a:highlight>
                            <a:srgbClr val="FFFF00"/>
                          </a:highlight>
                        </a:rPr>
                        <a:t>Zeit</a:t>
                      </a:r>
                      <a:r>
                        <a:rPr lang="de-DE" sz="2400" b="1" dirty="0"/>
                        <a:t>stunden </a:t>
                      </a:r>
                    </a:p>
                    <a:p>
                      <a:pPr algn="ctr"/>
                      <a:r>
                        <a:rPr lang="de-DE" sz="2300" b="1" dirty="0">
                          <a:highlight>
                            <a:srgbClr val="FFFF00"/>
                          </a:highlight>
                        </a:rPr>
                        <a:t>Anwesenheit </a:t>
                      </a:r>
                      <a:r>
                        <a:rPr lang="de-DE" sz="2300" b="0" dirty="0"/>
                        <a:t>in ZfsL (ca. 30 h) und</a:t>
                      </a:r>
                      <a:r>
                        <a:rPr lang="de-DE" sz="2300" b="0" baseline="0" dirty="0"/>
                        <a:t> Schule (ca. 220 h)</a:t>
                      </a:r>
                    </a:p>
                    <a:p>
                      <a:pPr algn="ctr"/>
                      <a:endParaRPr lang="de-DE" sz="2400" b="0" baseline="0" dirty="0"/>
                    </a:p>
                  </a:txBody>
                  <a:tcPr>
                    <a:solidFill>
                      <a:srgbClr val="0070C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790528"/>
                  </a:ext>
                </a:extLst>
              </a:tr>
              <a:tr h="33067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/>
                        <a:t>ZfsL-Begleit-formate</a:t>
                      </a:r>
                    </a:p>
                    <a:p>
                      <a:pPr algn="ctr"/>
                      <a:endParaRPr lang="de-DE" sz="2400" b="1" dirty="0"/>
                    </a:p>
                    <a:p>
                      <a:pPr algn="ctr"/>
                      <a:endParaRPr lang="de-D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/>
                        <a:t>Schulische</a:t>
                      </a:r>
                      <a:r>
                        <a:rPr lang="de-DE" sz="2800" b="1" baseline="0" dirty="0"/>
                        <a:t> Begleitformate</a:t>
                      </a:r>
                    </a:p>
                    <a:p>
                      <a:pPr algn="ctr"/>
                      <a:endParaRPr lang="de-DE" sz="2400" b="1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u="sng" dirty="0">
                          <a:latin typeface="+mn-lt"/>
                        </a:rPr>
                        <a:t>davon: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>
                          <a:latin typeface="+mn-lt"/>
                        </a:rPr>
                        <a:t>50-70 Unterrichtsstunden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de-DE" sz="20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(à 45 min.)</a:t>
                      </a:r>
                      <a:br>
                        <a:rPr lang="de-DE" sz="2000" b="1" dirty="0">
                          <a:latin typeface="+mn-lt"/>
                        </a:rPr>
                      </a:br>
                      <a:r>
                        <a:rPr lang="de-DE" sz="2000" b="1" dirty="0">
                          <a:latin typeface="+mn-lt"/>
                        </a:rPr>
                        <a:t>Unterricht unter Begleitung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b="0" dirty="0">
                        <a:latin typeface="+mn-lt"/>
                      </a:endParaRPr>
                    </a:p>
                    <a:p>
                      <a:pPr algn="ctr"/>
                      <a:r>
                        <a:rPr lang="de-DE" sz="2000" b="1" u="sng" dirty="0">
                          <a:latin typeface="+mn-lt"/>
                        </a:rPr>
                        <a:t>darin: </a:t>
                      </a:r>
                    </a:p>
                    <a:p>
                      <a:pPr algn="ctr"/>
                      <a:r>
                        <a:rPr lang="de-DE" sz="2000" b="1" dirty="0">
                          <a:latin typeface="+mn-lt"/>
                        </a:rPr>
                        <a:t>Je 5-15 Unterrichtsstunden</a:t>
                      </a:r>
                      <a:br>
                        <a:rPr lang="de-DE" sz="2000" b="1" dirty="0">
                          <a:latin typeface="+mn-lt"/>
                        </a:rPr>
                      </a:br>
                      <a:r>
                        <a:rPr lang="de-DE" sz="2000" b="1" dirty="0">
                          <a:latin typeface="+mn-lt"/>
                        </a:rPr>
                        <a:t>für je 1 Unterrichtsvorhaben</a:t>
                      </a:r>
                      <a:br>
                        <a:rPr lang="de-DE" sz="2000" b="1" dirty="0">
                          <a:latin typeface="+mn-lt"/>
                        </a:rPr>
                      </a:br>
                      <a:r>
                        <a:rPr lang="de-DE" sz="2000" b="1" dirty="0">
                          <a:latin typeface="+mn-lt"/>
                        </a:rPr>
                        <a:t>pro Fach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255593"/>
                  </a:ext>
                </a:extLst>
              </a:tr>
            </a:tbl>
          </a:graphicData>
        </a:graphic>
      </p:graphicFrame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F274906-9870-4629-8A1C-A895D1B30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9559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575ED2A-EEAD-957A-34C7-0C72FFF52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0070C0"/>
                </a:solidFill>
                <a:latin typeface="+mn-lt"/>
              </a:rPr>
              <a:t>Die Anwesenheitsobligatorik in der Schule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D546661-9E3B-CA7F-A1F3-A49E436ED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256584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de-DE" sz="2000" b="1" dirty="0"/>
              <a:t>Um die Obligatorik von ca. 220 Zeitstunden Anwesenheit an der Schule zu erfüllen, ergibt sich bei ca. 62 Tagen Anwesenheit der PS-Studierenden an den Ausbildungsschulen im PS 02/2024 eine </a:t>
            </a:r>
            <a:r>
              <a:rPr lang="de-DE" sz="2000" b="1" u="sng" dirty="0"/>
              <a:t>rechnerische </a:t>
            </a:r>
            <a:r>
              <a:rPr lang="de-DE" sz="2000" b="1" dirty="0">
                <a:solidFill>
                  <a:srgbClr val="0070C0"/>
                </a:solidFill>
              </a:rPr>
              <a:t>Durchschnittsanwesenheit von 3,5 Zeitstunden pro Tag.  </a:t>
            </a:r>
            <a:r>
              <a:rPr lang="de-DE" sz="2000" b="1" dirty="0"/>
              <a:t>Darin enthalten sind Vor- und Nachbesprechungen von Unterricht, Teilnahme an Konferenzen, Beratungsanlässen, Veranstaltungen des Schullebens etc.</a:t>
            </a:r>
          </a:p>
          <a:p>
            <a:pPr>
              <a:defRPr/>
            </a:pPr>
            <a:r>
              <a:rPr lang="de-DE" sz="2000" b="1" dirty="0"/>
              <a:t>Innerhalb dieses Rahmens liegt die Stundenplangestaltung im Ermessen der Schule (z.B. gleichbleibende Wochenstundenzahl für die PSS von Februar bis Juli  </a:t>
            </a:r>
            <a:r>
              <a:rPr lang="de-DE" sz="2000" b="1" u="sng" dirty="0"/>
              <a:t>oder</a:t>
            </a:r>
            <a:r>
              <a:rPr lang="de-DE" sz="2000" b="1" dirty="0"/>
              <a:t> dichter Einstieg, dann Reduzierung der Wochenstundenzahl vor dem Hintergrund zunehmender Unterrichtsplanung und –Durchführung der Studierenden)</a:t>
            </a:r>
          </a:p>
          <a:p>
            <a:pPr>
              <a:defRPr/>
            </a:pPr>
            <a:r>
              <a:rPr lang="de-DE" sz="2000" b="1" u="sng" dirty="0"/>
              <a:t>Wichtig:                                                                                                                                                </a:t>
            </a:r>
            <a:r>
              <a:rPr lang="de-DE" sz="2000" b="1" dirty="0">
                <a:solidFill>
                  <a:srgbClr val="0070C0"/>
                </a:solidFill>
              </a:rPr>
              <a:t>Kontinuierliches Hineinwachsen der PSS in die Rolle einer Lehrkraft. Zunehmende Übernahme von Planungsanteilen und Unterrichten (unter Begleitung) mit dem Ziel, ein professionsorientiertes, reflexives Selbstkonzept aufzubauen.</a:t>
            </a:r>
          </a:p>
          <a:p>
            <a:pPr>
              <a:defRPr/>
            </a:pPr>
            <a:endParaRPr lang="de-DE" sz="1800" b="1" dirty="0"/>
          </a:p>
          <a:p>
            <a:pPr>
              <a:defRPr/>
            </a:pPr>
            <a:endParaRPr lang="de-DE" sz="18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5. Was muss ich wissen zum Lernort ZfsL?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7638"/>
            <a:ext cx="6264696" cy="4603651"/>
          </a:xfr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1E682CF-1B13-441E-88E2-6907D09B2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3382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91E5DC-61EC-4332-9593-E83855EE0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Mit welchen Personen habe ich am Lernort ZfsL näher zu tun?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759388-54C5-467C-99B1-73013DF11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800" b="1" dirty="0"/>
              <a:t>Die </a:t>
            </a:r>
            <a:r>
              <a:rPr lang="de-DE" sz="2800" b="1" dirty="0">
                <a:solidFill>
                  <a:srgbClr val="0070C0"/>
                </a:solidFill>
              </a:rPr>
              <a:t>Praxissemesterbeauftragten (Prabas) </a:t>
            </a:r>
            <a:r>
              <a:rPr lang="de-DE" sz="2800" b="1" dirty="0"/>
              <a:t>sind Ihre übergeordneten Ansprechpersonen in allen Belangen, die das ZfsL betreffen. Auch bei allgemeinorganisatorischen Fragen/ Problemen sind die Prabas Ihre ersten Ansprechpersonen.</a:t>
            </a:r>
          </a:p>
          <a:p>
            <a:pPr marL="0" indent="0">
              <a:buNone/>
            </a:pPr>
            <a:endParaRPr lang="de-DE" sz="2800" b="1" dirty="0"/>
          </a:p>
          <a:p>
            <a:pPr marL="0" indent="0">
              <a:buNone/>
            </a:pPr>
            <a:r>
              <a:rPr lang="de-DE" sz="2800" b="1" dirty="0"/>
              <a:t>Eine </a:t>
            </a:r>
            <a:r>
              <a:rPr lang="de-DE" sz="2800" b="1" dirty="0">
                <a:solidFill>
                  <a:srgbClr val="0070C0"/>
                </a:solidFill>
              </a:rPr>
              <a:t>überfachliche Begleitkraft </a:t>
            </a:r>
            <a:r>
              <a:rPr lang="de-DE" sz="2800" b="1" dirty="0"/>
              <a:t>und jeweils </a:t>
            </a:r>
            <a:r>
              <a:rPr lang="de-DE" sz="2800" b="1" dirty="0">
                <a:solidFill>
                  <a:srgbClr val="0070C0"/>
                </a:solidFill>
              </a:rPr>
              <a:t>eine fachliche Begleitkraft pro Fach </a:t>
            </a:r>
            <a:r>
              <a:rPr lang="de-DE" sz="2800" b="1" dirty="0"/>
              <a:t>gestalten Ihre Begleitveranstaltungen (BV) am ZfsL sowie die Begleitformate, die am Lernort Schule stattfinden (Gruppenhospitation, fachliche Praxisbegleitungen im Rahmen von Unterrichtsvorhaben, Bilanz- und Perspektivgespräch).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92E77B-B50D-4EDF-A41A-A8A5949DF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9256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545DF1E-468B-A56C-171E-0938F2D45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br>
              <a:rPr lang="en-US" sz="4000" b="1" dirty="0"/>
            </a:br>
            <a:r>
              <a:rPr lang="en-US" sz="4000" b="1" dirty="0"/>
              <a:t>Ihre </a:t>
            </a:r>
            <a:br>
              <a:rPr lang="en-US" sz="4000" b="1" dirty="0"/>
            </a:br>
            <a:r>
              <a:rPr lang="en-US" sz="4000" b="1" dirty="0"/>
              <a:t>offenen Fragen ???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BE03FF2D-3D41-D9FA-0986-6B0CCAD57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7824" y="273050"/>
            <a:ext cx="6048672" cy="65849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Bitte notieren Sie Ihre</a:t>
            </a:r>
            <a:r>
              <a:rPr lang="en-US" b="1" dirty="0"/>
              <a:t> offenen Fragen </a:t>
            </a:r>
            <a:r>
              <a:rPr lang="en-US" dirty="0"/>
              <a:t>zum Praxissemester</a:t>
            </a:r>
          </a:p>
          <a:p>
            <a:pPr marL="0" indent="0">
              <a:buNone/>
            </a:pPr>
            <a:r>
              <a:rPr lang="en-US" dirty="0"/>
              <a:t>kontinuierlich auf den bereit- liegenden </a:t>
            </a: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gelben Karten.</a:t>
            </a: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dirty="0"/>
              <a:t>Befestigen Sie diese Fragen gerne bereits </a:t>
            </a:r>
            <a:r>
              <a:rPr lang="en-US" u="sng" dirty="0"/>
              <a:t>vor Beginn </a:t>
            </a:r>
            <a:r>
              <a:rPr lang="en-US" dirty="0"/>
              <a:t>der Veranstaltung an der </a:t>
            </a:r>
            <a:r>
              <a:rPr lang="en-US" u="sng" dirty="0"/>
              <a:t>Pinnwand</a:t>
            </a:r>
          </a:p>
          <a:p>
            <a:pPr marL="0" indent="0">
              <a:buNone/>
            </a:pPr>
            <a:r>
              <a:rPr lang="en-US" u="sng" dirty="0"/>
              <a:t>oder </a:t>
            </a:r>
          </a:p>
          <a:p>
            <a:pPr marL="0" indent="0">
              <a:buNone/>
            </a:pPr>
            <a:r>
              <a:rPr lang="en-US" dirty="0"/>
              <a:t>stellen Sie Ihre offenen Fragen bei den  entsprechenden Themen </a:t>
            </a:r>
            <a:r>
              <a:rPr lang="en-US" u="sng" dirty="0"/>
              <a:t>im Verlauf </a:t>
            </a:r>
            <a:r>
              <a:rPr lang="en-US" dirty="0"/>
              <a:t>der heutigen Einführungsveranstaltung.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liennummernplatzhalter 3" hidden="1">
            <a:extLst>
              <a:ext uri="{FF2B5EF4-FFF2-40B4-BE49-F238E27FC236}">
                <a16:creationId xmlns:a16="http://schemas.microsoft.com/office/drawing/2014/main" id="{C6FEEF66-0D9C-C541-D2EA-34B86BB74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C1F0E2C-DB56-4B79-B6EA-E929EA530B13}" type="slidenum">
              <a:rPr lang="de-DE" smtClean="0"/>
              <a:pPr>
                <a:spcAft>
                  <a:spcPts val="600"/>
                </a:spcAft>
              </a:pPr>
              <a:t>2</a:t>
            </a:fld>
            <a:endParaRPr lang="de-DE" dirty="0"/>
          </a:p>
        </p:txBody>
      </p:sp>
      <p:pic>
        <p:nvPicPr>
          <p:cNvPr id="1026" name="Picture 2" descr="Quellbild anzeigen">
            <a:extLst>
              <a:ext uri="{FF2B5EF4-FFF2-40B4-BE49-F238E27FC236}">
                <a16:creationId xmlns:a16="http://schemas.microsoft.com/office/drawing/2014/main" id="{DEE16C1F-1666-6A50-8C1F-9164406B7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12" y="2756176"/>
            <a:ext cx="2324744" cy="247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065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Wo sind für mich wichtige Informationen/ Dokumente hinterlegt?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6048672"/>
          </a:xfrm>
        </p:spPr>
        <p:txBody>
          <a:bodyPr>
            <a:noAutofit/>
          </a:bodyPr>
          <a:lstStyle/>
          <a:p>
            <a:r>
              <a:rPr lang="de-DE" sz="2400" b="1" dirty="0"/>
              <a:t>Auf der </a:t>
            </a:r>
            <a:r>
              <a:rPr lang="de-DE" sz="2400" b="1" dirty="0">
                <a:solidFill>
                  <a:srgbClr val="0070C0"/>
                </a:solidFill>
              </a:rPr>
              <a:t>ZfsL-Homepage</a:t>
            </a:r>
            <a:r>
              <a:rPr lang="de-DE" sz="2400" b="1" dirty="0"/>
              <a:t> finden Sie im öffentlichen Bereich „</a:t>
            </a:r>
            <a:r>
              <a:rPr lang="de-DE" sz="2400" b="1" u="sng" dirty="0"/>
              <a:t>Praxissemester</a:t>
            </a:r>
            <a:r>
              <a:rPr lang="de-DE" sz="2400" b="1" dirty="0"/>
              <a:t>“ </a:t>
            </a:r>
            <a:r>
              <a:rPr lang="de-DE" sz="2000" b="1" dirty="0"/>
              <a:t>(unten auf der Seite) </a:t>
            </a:r>
            <a:r>
              <a:rPr lang="de-DE" sz="2400" b="1" dirty="0"/>
              <a:t>allgemein gültige Informationen zum Praxissemester </a:t>
            </a:r>
            <a:r>
              <a:rPr lang="de-DE" sz="2000" b="1" dirty="0"/>
              <a:t>(sog. </a:t>
            </a:r>
            <a:r>
              <a:rPr lang="de-DE" sz="2000" b="1" i="1" u="sng" dirty="0"/>
              <a:t>weiterführende Informationen </a:t>
            </a:r>
            <a:r>
              <a:rPr lang="de-DE" sz="2000" b="1" dirty="0"/>
              <a:t>und </a:t>
            </a:r>
            <a:r>
              <a:rPr lang="de-DE" sz="2000" b="1" i="1" u="sng" dirty="0"/>
              <a:t>Downloads).</a:t>
            </a:r>
          </a:p>
          <a:p>
            <a:r>
              <a:rPr lang="de-DE" sz="2400" b="1" dirty="0"/>
              <a:t>Auf der Lernplattform </a:t>
            </a:r>
            <a:r>
              <a:rPr lang="de-DE" sz="2400" b="1" i="1" dirty="0">
                <a:solidFill>
                  <a:srgbClr val="0070C0"/>
                </a:solidFill>
              </a:rPr>
              <a:t>LOGINEO LMS </a:t>
            </a:r>
            <a:r>
              <a:rPr lang="de-DE" sz="2400" b="1" dirty="0"/>
              <a:t>sind im </a:t>
            </a:r>
            <a:r>
              <a:rPr lang="de-DE" sz="2400" b="1" dirty="0">
                <a:solidFill>
                  <a:srgbClr val="0070C0"/>
                </a:solidFill>
              </a:rPr>
              <a:t>„PS Infokurs Praxissemesterstudierende“ </a:t>
            </a:r>
            <a:r>
              <a:rPr lang="de-DE" sz="2400" b="1" dirty="0"/>
              <a:t>alle grundlegend wichtigen Informationen und Dokumente für Ihr Praxissemester im Lehramt GyGe am Seminar Münster eingestellt. </a:t>
            </a:r>
          </a:p>
          <a:p>
            <a:r>
              <a:rPr lang="de-DE" sz="2400" b="1" dirty="0"/>
              <a:t>Der Zugang zum benannten Kurs  ist Ihnen möglich durch entsprechende </a:t>
            </a:r>
            <a:r>
              <a:rPr lang="de-DE" sz="2400" b="1" i="1" dirty="0">
                <a:solidFill>
                  <a:srgbClr val="0070C0"/>
                </a:solidFill>
              </a:rPr>
              <a:t>LOGINEO LMS-</a:t>
            </a:r>
            <a:r>
              <a:rPr lang="de-DE" sz="2400" b="1" dirty="0">
                <a:solidFill>
                  <a:srgbClr val="0070C0"/>
                </a:solidFill>
              </a:rPr>
              <a:t>Zugangsdaten</a:t>
            </a:r>
            <a:r>
              <a:rPr lang="de-DE" sz="2400" b="1" dirty="0"/>
              <a:t>, die Sie  per automatisch generierter Email erhalten haben.</a:t>
            </a:r>
          </a:p>
          <a:p>
            <a:r>
              <a:rPr lang="de-DE" sz="2400" b="1" dirty="0"/>
              <a:t>Einen temporären </a:t>
            </a:r>
            <a:r>
              <a:rPr lang="de-DE" sz="2400" b="1" i="1" dirty="0">
                <a:solidFill>
                  <a:srgbClr val="0070C0"/>
                </a:solidFill>
              </a:rPr>
              <a:t>Office-365</a:t>
            </a:r>
            <a:r>
              <a:rPr lang="de-DE" sz="2400" b="1" dirty="0">
                <a:solidFill>
                  <a:srgbClr val="0070C0"/>
                </a:solidFill>
              </a:rPr>
              <a:t>-Zugang</a:t>
            </a:r>
            <a:r>
              <a:rPr lang="de-DE" sz="2400" b="1" dirty="0"/>
              <a:t> haben Sie ebenfalls erhalten. </a:t>
            </a:r>
          </a:p>
          <a:p>
            <a:pPr marL="0" indent="0">
              <a:buNone/>
            </a:pPr>
            <a:endParaRPr lang="de-DE" sz="2400" b="1" dirty="0"/>
          </a:p>
          <a:p>
            <a:pPr marL="0" indent="0">
              <a:buNone/>
            </a:pPr>
            <a:endParaRPr lang="de-DE" sz="2200" b="1" i="1" u="sng" dirty="0"/>
          </a:p>
          <a:p>
            <a:pPr marL="0" indent="0">
              <a:buNone/>
            </a:pPr>
            <a:endParaRPr lang="de-DE" sz="2000" b="0" i="0" dirty="0">
              <a:solidFill>
                <a:srgbClr val="343A40"/>
              </a:solidFill>
              <a:effectLst/>
              <a:latin typeface="-apple-system"/>
            </a:endParaRPr>
          </a:p>
          <a:p>
            <a:endParaRPr lang="de-DE" sz="1800" b="1" i="1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A08F09C-D6F7-44A1-A75E-F8335D73C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7244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B46CCE-B34E-40C7-A87A-0630C4491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Fortsetzung: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658C8B-F48D-4B13-86B2-65FF5871E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lnSpcReduction="10000"/>
          </a:bodyPr>
          <a:lstStyle/>
          <a:p>
            <a:r>
              <a:rPr lang="de-DE" sz="2800" b="1" dirty="0">
                <a:solidFill>
                  <a:srgbClr val="000000"/>
                </a:solidFill>
              </a:rPr>
              <a:t>Fachliche und  überfachliche ZfsL-Begleitkräfte haben die Möglichkeit,  weitere</a:t>
            </a:r>
            <a:r>
              <a:rPr lang="de-DE" sz="2800" b="1" dirty="0">
                <a:solidFill>
                  <a:srgbClr val="0070C0"/>
                </a:solidFill>
              </a:rPr>
              <a:t> begleitgruppenspezifische Kurse auf der ZfsL-Lernplattform </a:t>
            </a:r>
            <a:r>
              <a:rPr lang="de-DE" sz="2800" b="1" i="1" dirty="0">
                <a:solidFill>
                  <a:srgbClr val="0070C0"/>
                </a:solidFill>
              </a:rPr>
              <a:t>LOGINEO LMS </a:t>
            </a:r>
            <a:r>
              <a:rPr lang="de-DE" sz="2800" b="1" dirty="0">
                <a:solidFill>
                  <a:srgbClr val="000000"/>
                </a:solidFill>
              </a:rPr>
              <a:t>einzurichten und für die gemeinsame Arbeit mit Ihnen zu nutzen. Ebenso kann </a:t>
            </a:r>
            <a:r>
              <a:rPr lang="de-DE" sz="2800" b="1" i="1" dirty="0">
                <a:solidFill>
                  <a:srgbClr val="0070C0"/>
                </a:solidFill>
              </a:rPr>
              <a:t>OneNote/Teams </a:t>
            </a:r>
            <a:r>
              <a:rPr lang="de-DE" sz="2800" b="1" dirty="0">
                <a:solidFill>
                  <a:srgbClr val="000000"/>
                </a:solidFill>
              </a:rPr>
              <a:t>unter dem </a:t>
            </a:r>
            <a:r>
              <a:rPr lang="de-DE" sz="2800" b="1" i="1" dirty="0">
                <a:solidFill>
                  <a:srgbClr val="0070C0"/>
                </a:solidFill>
              </a:rPr>
              <a:t>ZfsL-Office</a:t>
            </a:r>
            <a:r>
              <a:rPr lang="de-DE" sz="2800" b="1" dirty="0">
                <a:solidFill>
                  <a:srgbClr val="0070C0"/>
                </a:solidFill>
              </a:rPr>
              <a:t>-Zugang</a:t>
            </a:r>
            <a:r>
              <a:rPr lang="de-DE" sz="2800" b="1" dirty="0">
                <a:solidFill>
                  <a:srgbClr val="000000"/>
                </a:solidFill>
              </a:rPr>
              <a:t> dafür genutzt werden. Absprachen dazu erfolgen im Umfeld der ersten Begleitveranstaltungen (BV) mit den jeweiligen Fachleitungen. </a:t>
            </a:r>
          </a:p>
          <a:p>
            <a:pPr marL="0" indent="0">
              <a:buNone/>
            </a:pPr>
            <a:endParaRPr lang="de-DE" sz="2800" b="1" dirty="0">
              <a:solidFill>
                <a:srgbClr val="000000"/>
              </a:solidFill>
            </a:endParaRPr>
          </a:p>
          <a:p>
            <a:r>
              <a:rPr lang="de-DE" sz="2800" b="1" dirty="0">
                <a:solidFill>
                  <a:srgbClr val="000000"/>
                </a:solidFill>
              </a:rPr>
              <a:t>Für Ihre Arbeit in den Räumen des ZfsL Münster steht Ihnen folgender </a:t>
            </a:r>
            <a:r>
              <a:rPr lang="de-DE" sz="2800" b="1" dirty="0">
                <a:solidFill>
                  <a:srgbClr val="0070C0"/>
                </a:solidFill>
              </a:rPr>
              <a:t>WLAN-Zugang</a:t>
            </a:r>
            <a:r>
              <a:rPr lang="de-DE" sz="2800" b="1" dirty="0">
                <a:solidFill>
                  <a:srgbClr val="000000"/>
                </a:solidFill>
              </a:rPr>
              <a:t> zur Verfügung: </a:t>
            </a:r>
          </a:p>
          <a:p>
            <a:pPr marL="0" indent="0">
              <a:buNone/>
            </a:pPr>
            <a:endParaRPr lang="de-DE" sz="10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de-DE" sz="2800" b="1" dirty="0">
                <a:solidFill>
                  <a:srgbClr val="0070C0"/>
                </a:solidFill>
                <a:latin typeface="+mj-lt"/>
              </a:rPr>
              <a:t>			SSID:          </a:t>
            </a:r>
            <a:r>
              <a:rPr lang="de-DE" sz="2800" b="1" dirty="0">
                <a:solidFill>
                  <a:srgbClr val="0070C0"/>
                </a:solidFill>
                <a:highlight>
                  <a:srgbClr val="FFFF00"/>
                </a:highlight>
                <a:latin typeface="+mj-lt"/>
              </a:rPr>
              <a:t>ZFSL-WLAN</a:t>
            </a:r>
            <a:r>
              <a:rPr lang="de-DE" sz="2800" b="1" dirty="0">
                <a:solidFill>
                  <a:srgbClr val="FF0000"/>
                </a:solidFill>
                <a:highlight>
                  <a:srgbClr val="FFFF00"/>
                </a:highlight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de-DE" sz="2800" b="1" dirty="0"/>
              <a:t>			Passwort: </a:t>
            </a:r>
            <a:r>
              <a:rPr lang="de-DE" sz="2800" b="1" dirty="0">
                <a:highlight>
                  <a:srgbClr val="FFFF00"/>
                </a:highlight>
              </a:rPr>
              <a:t>aHV885BKF8</a:t>
            </a:r>
            <a:endParaRPr lang="de-DE" sz="2800" b="1" dirty="0">
              <a:solidFill>
                <a:srgbClr val="0070C0"/>
              </a:solidFill>
              <a:highlight>
                <a:srgbClr val="FFFF00"/>
              </a:highlight>
              <a:latin typeface="+mj-lt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4912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75" y="116632"/>
            <a:ext cx="8572500" cy="936104"/>
          </a:xfrm>
        </p:spPr>
        <p:txBody>
          <a:bodyPr>
            <a:noAutofit/>
          </a:bodyPr>
          <a:lstStyle/>
          <a:p>
            <a:r>
              <a:rPr lang="de-DE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welchen Tagen liegen meine ZfsL-Begleitveranstaltungen?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25000" lnSpcReduction="20000"/>
          </a:bodyPr>
          <a:lstStyle/>
          <a:p>
            <a:r>
              <a:rPr lang="de-DE" sz="9600" b="1" dirty="0"/>
              <a:t>Die Studienfreitage des ZfsL liegen an folgenden Tagen   </a:t>
            </a:r>
          </a:p>
          <a:p>
            <a:pPr marL="0" indent="0">
              <a:buNone/>
            </a:pPr>
            <a:r>
              <a:rPr lang="de-DE" sz="9600" b="1" dirty="0"/>
              <a:t>         </a:t>
            </a:r>
            <a:r>
              <a:rPr lang="de-DE" sz="11200" b="1" dirty="0">
                <a:solidFill>
                  <a:srgbClr val="0070C0"/>
                </a:solidFill>
              </a:rPr>
              <a:t>08.03.,    15.03.,    12.04.,    26.04.,    17.05.,    24.05. </a:t>
            </a:r>
          </a:p>
          <a:p>
            <a:pPr marL="0" indent="0">
              <a:buNone/>
            </a:pPr>
            <a:r>
              <a:rPr lang="de-DE" sz="9600" b="1" dirty="0"/>
              <a:t>     und </a:t>
            </a:r>
            <a:r>
              <a:rPr lang="de-DE" sz="9600" b="1" dirty="0">
                <a:solidFill>
                  <a:srgbClr val="0070C0"/>
                </a:solidFill>
              </a:rPr>
              <a:t>ggf. 07.06.2024 </a:t>
            </a:r>
            <a:r>
              <a:rPr lang="de-DE" sz="9600" b="1" dirty="0"/>
              <a:t>(Ausweichtag, bislang keine ZfsL-BVs geplant).</a:t>
            </a:r>
          </a:p>
          <a:p>
            <a:pPr marL="0" indent="0">
              <a:buNone/>
            </a:pPr>
            <a:endParaRPr lang="de-DE" sz="9600" b="1" dirty="0">
              <a:solidFill>
                <a:srgbClr val="0070C0"/>
              </a:solidFill>
            </a:endParaRPr>
          </a:p>
          <a:p>
            <a:r>
              <a:rPr lang="de-DE" sz="9600" b="1" dirty="0"/>
              <a:t>Dem </a:t>
            </a:r>
            <a:r>
              <a:rPr lang="de-DE" sz="9600" b="1" dirty="0">
                <a:solidFill>
                  <a:srgbClr val="0070C0"/>
                </a:solidFill>
              </a:rPr>
              <a:t>Organisationskalender</a:t>
            </a:r>
            <a:r>
              <a:rPr lang="de-DE" sz="9600" b="1" dirty="0"/>
              <a:t> ist zu entnehmen, an welchen dieser Tage Sie persönlich Begleitveranstaltungen haben (Ermitteln Sie bitte selbst vorab über den </a:t>
            </a:r>
            <a:r>
              <a:rPr lang="de-DE" sz="9600" b="1" dirty="0">
                <a:solidFill>
                  <a:srgbClr val="0070C0"/>
                </a:solidFill>
              </a:rPr>
              <a:t>Schienenplan</a:t>
            </a:r>
            <a:r>
              <a:rPr lang="de-DE" sz="9600" b="1" dirty="0"/>
              <a:t>, zu welchen Gruppen Sie gehören).</a:t>
            </a:r>
          </a:p>
          <a:p>
            <a:endParaRPr lang="de-DE" sz="9600" b="1" dirty="0"/>
          </a:p>
          <a:p>
            <a:r>
              <a:rPr lang="de-DE" sz="9600" b="1" dirty="0"/>
              <a:t>Organisationskalender und Schienenplan sind zu finden im </a:t>
            </a:r>
            <a:r>
              <a:rPr lang="de-DE" sz="9600" b="1" i="1" dirty="0"/>
              <a:t>ZfsL-LOGINEO-Kurs</a:t>
            </a:r>
            <a:r>
              <a:rPr lang="de-DE" sz="9600" b="1" dirty="0"/>
              <a:t> </a:t>
            </a:r>
            <a:r>
              <a:rPr lang="de-DE" sz="9600" b="1" dirty="0">
                <a:solidFill>
                  <a:srgbClr val="0070C0"/>
                </a:solidFill>
              </a:rPr>
              <a:t>„Informationskurs Praxissemesterstudierende“</a:t>
            </a:r>
          </a:p>
          <a:p>
            <a:pPr marL="0" indent="0">
              <a:buNone/>
            </a:pPr>
            <a:endParaRPr lang="de-DE" sz="9600" b="1" dirty="0"/>
          </a:p>
          <a:p>
            <a:r>
              <a:rPr lang="de-DE" sz="9600" b="1" dirty="0"/>
              <a:t>In Einzelfällen können sich noch – nach Absprache mit Ihnen – Terminverschiebungen ergeben.</a:t>
            </a:r>
          </a:p>
          <a:p>
            <a:endParaRPr lang="de-DE" sz="11200" b="1" dirty="0"/>
          </a:p>
          <a:p>
            <a:pPr marL="0" indent="0">
              <a:buNone/>
            </a:pPr>
            <a:endParaRPr lang="de-DE" sz="9600" b="1" dirty="0"/>
          </a:p>
          <a:p>
            <a:pPr marL="0" indent="0">
              <a:buNone/>
            </a:pPr>
            <a:endParaRPr lang="de-DE" sz="9600" b="1" dirty="0"/>
          </a:p>
          <a:p>
            <a:pPr marL="0" indent="0">
              <a:buNone/>
            </a:pPr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9419727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60F4CD7-5330-4A71-893C-F8F3388B8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de-DE" sz="3200" b="1" dirty="0"/>
          </a:p>
          <a:p>
            <a:r>
              <a:rPr lang="de-DE" sz="11200" b="1" dirty="0">
                <a:solidFill>
                  <a:srgbClr val="0070C0"/>
                </a:solidFill>
              </a:rPr>
              <a:t>Weitere ZfsL-bezogene Termine </a:t>
            </a:r>
            <a:r>
              <a:rPr lang="de-DE" sz="11200" b="1" dirty="0"/>
              <a:t>werden persönlich mit Ihnen vereinbart (überfachliche Gruppenhospitation, Praxisbegleitung bei Unterrichtsvorhaben, Bilanz- und Perspektivgespräch).</a:t>
            </a:r>
          </a:p>
          <a:p>
            <a:pPr marL="0" indent="0">
              <a:buNone/>
            </a:pPr>
            <a:endParaRPr lang="de-DE" sz="59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sz="8600" b="1" dirty="0">
              <a:solidFill>
                <a:srgbClr val="0070C0"/>
              </a:solidFill>
            </a:endParaRPr>
          </a:p>
          <a:p>
            <a:r>
              <a:rPr lang="de-DE" sz="11200" b="1" dirty="0"/>
              <a:t>Bitte </a:t>
            </a:r>
            <a:r>
              <a:rPr lang="de-DE" sz="11200" b="1" dirty="0">
                <a:highlight>
                  <a:srgbClr val="FFFF00"/>
                </a:highlight>
              </a:rPr>
              <a:t>überprüfen </a:t>
            </a:r>
            <a:r>
              <a:rPr lang="de-DE" sz="11200" b="1" dirty="0"/>
              <a:t>Sie die für Sie geltenden BV-Termine am ZfsL unbedingt VOR der ZfsL-Einführungsveranstaltung auf </a:t>
            </a:r>
            <a:r>
              <a:rPr lang="de-DE" sz="11200" b="1" dirty="0">
                <a:solidFill>
                  <a:srgbClr val="0070C0"/>
                </a:solidFill>
              </a:rPr>
              <a:t>Überschneidungsfreiheit mit Ihren Universitäts-Terminen</a:t>
            </a:r>
            <a:r>
              <a:rPr lang="de-DE" sz="11200" b="1" dirty="0"/>
              <a:t>.</a:t>
            </a:r>
          </a:p>
          <a:p>
            <a:endParaRPr lang="de-DE" sz="11200" b="1" dirty="0"/>
          </a:p>
          <a:p>
            <a:r>
              <a:rPr lang="de-DE" sz="11200" b="1" dirty="0">
                <a:highlight>
                  <a:srgbClr val="FFFF00"/>
                </a:highlight>
              </a:rPr>
              <a:t>Etwaige Termin-Kollisionen </a:t>
            </a:r>
            <a:r>
              <a:rPr lang="de-DE" sz="11200" b="1" dirty="0"/>
              <a:t>sind </a:t>
            </a:r>
            <a:r>
              <a:rPr lang="de-DE" sz="11200" b="1" dirty="0">
                <a:solidFill>
                  <a:srgbClr val="0070C0"/>
                </a:solidFill>
              </a:rPr>
              <a:t>spätestens am Tag der Einführungsveranstaltung </a:t>
            </a:r>
            <a:r>
              <a:rPr lang="de-DE" sz="11200" b="1" dirty="0"/>
              <a:t>bei den Prabas per E-Mail anzuzeigen.</a:t>
            </a:r>
          </a:p>
          <a:p>
            <a:pPr marL="0" indent="0">
              <a:buNone/>
            </a:pPr>
            <a:endParaRPr lang="de-DE" sz="11200" b="1" dirty="0"/>
          </a:p>
          <a:p>
            <a:pPr marL="0" indent="0">
              <a:buNone/>
            </a:pPr>
            <a:endParaRPr lang="de-DE" sz="1800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E6014B9-9505-4036-BFB3-2E3B048EA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Fortsetzung:</a:t>
            </a:r>
          </a:p>
        </p:txBody>
      </p:sp>
    </p:spTree>
    <p:extLst>
      <p:ext uri="{BB962C8B-B14F-4D97-AF65-F5344CB8AC3E}">
        <p14:creationId xmlns:p14="http://schemas.microsoft.com/office/powerpoint/2010/main" val="2941307961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4703"/>
          </a:xfrm>
        </p:spPr>
        <p:txBody>
          <a:bodyPr>
            <a:normAutofit/>
          </a:bodyPr>
          <a:lstStyle/>
          <a:p>
            <a:pPr marL="0" indent="0" fontAlgn="t">
              <a:spcBef>
                <a:spcPts val="0"/>
              </a:spcBef>
              <a:spcAft>
                <a:spcPts val="0"/>
              </a:spcAft>
            </a:pPr>
            <a:r>
              <a:rPr lang="de-DE" b="1" dirty="0"/>
              <a:t>  </a:t>
            </a:r>
            <a:r>
              <a:rPr lang="de-DE" sz="3200" b="1" dirty="0">
                <a:solidFill>
                  <a:srgbClr val="0070C0"/>
                </a:solidFill>
                <a:latin typeface="+mn-lt"/>
              </a:rPr>
              <a:t>Welche Begleitformate absolviere ich am ZfsL?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 marL="0" indent="0" algn="ctr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500" b="1" dirty="0">
              <a:solidFill>
                <a:srgbClr val="000000"/>
              </a:solidFill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de-DE" sz="2800" b="1" dirty="0">
                <a:solidFill>
                  <a:srgbClr val="0070C0"/>
                </a:solidFill>
              </a:rPr>
              <a:t>Einführungsveranstaltung</a:t>
            </a:r>
          </a:p>
          <a:p>
            <a:pPr fontAlgn="t">
              <a:spcBef>
                <a:spcPts val="0"/>
              </a:spcBef>
              <a:spcAft>
                <a:spcPts val="0"/>
              </a:spcAft>
              <a:buAutoNum type="arabicPeriod"/>
            </a:pPr>
            <a:endParaRPr lang="de-DE" sz="2800" dirty="0"/>
          </a:p>
          <a:p>
            <a:pPr fontAlgn="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de-DE" sz="2800" b="1" dirty="0">
                <a:solidFill>
                  <a:srgbClr val="0070C0"/>
                </a:solidFill>
              </a:rPr>
              <a:t>Begleitveranstaltungen (BVs)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 dirty="0"/>
              <a:t>    </a:t>
            </a:r>
            <a:r>
              <a:rPr lang="de-DE" sz="2400" b="1" dirty="0"/>
              <a:t>3x überfachlich (gesamt: 8h), je 2-3x je Fach (gesamt: 12h) 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2400" b="1" u="sng" dirty="0"/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dirty="0"/>
              <a:t>Schwerpunkte:</a:t>
            </a:r>
          </a:p>
          <a:p>
            <a:pPr fontAlgn="t">
              <a:spcBef>
                <a:spcPts val="0"/>
              </a:spcBef>
            </a:pPr>
            <a:r>
              <a:rPr lang="de-DE" sz="2000" b="1" dirty="0"/>
              <a:t>Berücksichtigung Ihrer konkreten Praxiserfahrungen und Fragen</a:t>
            </a:r>
          </a:p>
          <a:p>
            <a:r>
              <a:rPr lang="de-DE" sz="2000" b="1" dirty="0"/>
              <a:t>Einblicke in die systematische Beobachtung, Planung, Durchführung und Reflexion von Unterricht</a:t>
            </a:r>
          </a:p>
          <a:p>
            <a:r>
              <a:rPr lang="de-DE" sz="2000" b="1" dirty="0"/>
              <a:t>Ausgewählte überfachliche und fachunterrichtsbezogene Schlüsselsituationen Berücksichtigung Ihres professionsorientierten Rollenverständnisses</a:t>
            </a:r>
          </a:p>
          <a:p>
            <a:endParaRPr lang="de-DE" sz="2000" dirty="0">
              <a:solidFill>
                <a:srgbClr val="0070C0"/>
              </a:solidFill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 dirty="0">
                <a:solidFill>
                  <a:srgbClr val="0070C0"/>
                </a:solidFill>
              </a:rPr>
              <a:t>3.  Kollegiale Arbeitsformen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de-DE" sz="2000" b="1" dirty="0"/>
              <a:t>Im Schwerpunkt überfachlich verortet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de-DE" sz="2000" b="1" dirty="0"/>
              <a:t>Praktische Erprobung und angeleitete Reflexion, z.B. in Bezug auf gegenseitige Hospitationen, Prinzipien kollegialer Fallberatung</a:t>
            </a:r>
          </a:p>
          <a:p>
            <a:endParaRPr lang="de-DE" sz="200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B18DE82-40CF-4BD9-AE01-6FF6B821D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4980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8524" cy="991295"/>
          </a:xfrm>
        </p:spPr>
        <p:txBody>
          <a:bodyPr>
            <a:noAutofit/>
          </a:bodyPr>
          <a:lstStyle/>
          <a:p>
            <a:r>
              <a:rPr lang="de-DE" sz="3200" b="1" dirty="0">
                <a:solidFill>
                  <a:srgbClr val="0070C0"/>
                </a:solidFill>
                <a:latin typeface="+mn-lt"/>
              </a:rPr>
              <a:t>Fortsetzung: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052736"/>
            <a:ext cx="9112052" cy="5688632"/>
          </a:xfrm>
        </p:spPr>
        <p:txBody>
          <a:bodyPr>
            <a:noAutofit/>
          </a:bodyPr>
          <a:lstStyle/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2000" b="1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 dirty="0">
                <a:solidFill>
                  <a:srgbClr val="0070C0"/>
                </a:solidFill>
              </a:rPr>
              <a:t>4. Praxisbegleitung im Rahmen eines Unterrichtsvorhabens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 dirty="0">
                <a:solidFill>
                  <a:srgbClr val="0070C0"/>
                </a:solidFill>
              </a:rPr>
              <a:t>    (PB)</a:t>
            </a:r>
          </a:p>
          <a:p>
            <a:pPr marL="283464" indent="-283464">
              <a:spcBef>
                <a:spcPts val="0"/>
              </a:spcBef>
            </a:pPr>
            <a:r>
              <a:rPr lang="de-DE" sz="2000" b="1" dirty="0"/>
              <a:t>Überfachliche Begleitung bei einem Unterrichtsvorhaben als Gruppenhospitation</a:t>
            </a:r>
          </a:p>
          <a:p>
            <a:pPr marL="283464" indent="-283464">
              <a:spcBef>
                <a:spcPts val="0"/>
              </a:spcBef>
              <a:spcAft>
                <a:spcPts val="0"/>
              </a:spcAft>
            </a:pPr>
            <a:r>
              <a:rPr lang="de-DE" sz="2000" b="1" dirty="0"/>
              <a:t>Fachliche Begleitung bei je einem fachlichen Unterrichtsvorhaben als  Unterrichtshospitation mit vorheriger/ anschließender Beratung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de-DE" sz="2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de-DE" sz="2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 dirty="0">
                <a:solidFill>
                  <a:srgbClr val="0070C0"/>
                </a:solidFill>
              </a:rPr>
              <a:t>5. Beratungen</a:t>
            </a:r>
            <a:endParaRPr lang="de-DE" sz="2800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1" dirty="0"/>
              <a:t>      Alle ZfsL-Begleitkräfte stehen zur Verfügung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de-DE" sz="2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de-DE" sz="2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 dirty="0">
                <a:solidFill>
                  <a:srgbClr val="0070C0"/>
                </a:solidFill>
              </a:rPr>
              <a:t>6. Bilanz- und Perspektivgespräch (BPG)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1" dirty="0"/>
              <a:t>      3 Teilnehmende: Studierende/r, überfachliche ZfsL-Begleitkraft,  Schul-  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1" dirty="0"/>
              <a:t>      vertreter*in, zusätzlich ggf. Vertretung der Hochschule (sofern nicht an Ihrer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1" dirty="0"/>
              <a:t>      Bewertung beteiligt)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EAFD832-DB3E-4CF8-B316-3F6AA842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73330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7E4C7E-E50B-4EAF-9524-DE0C8DEE5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pPr marL="0" indent="0"/>
            <a:br>
              <a:rPr lang="de-DE" sz="3600" b="1" dirty="0">
                <a:solidFill>
                  <a:srgbClr val="0070C0"/>
                </a:solidFill>
              </a:rPr>
            </a:br>
            <a:r>
              <a:rPr lang="de-DE" sz="3600" b="1" dirty="0">
                <a:solidFill>
                  <a:srgbClr val="0070C0"/>
                </a:solidFill>
              </a:rPr>
              <a:t>Wie wird meine Anwesenheit bei den ZfsL-Begleitformaten dokumentiert? – </a:t>
            </a:r>
            <a:br>
              <a:rPr lang="de-DE" sz="3600" b="1" dirty="0">
                <a:solidFill>
                  <a:srgbClr val="0070C0"/>
                </a:solidFill>
              </a:rPr>
            </a:br>
            <a:r>
              <a:rPr lang="de-DE" sz="3600" b="1" dirty="0">
                <a:solidFill>
                  <a:srgbClr val="0070C0"/>
                </a:solidFill>
              </a:rPr>
              <a:t>Der ZfsL-Dokumentationsbogen</a:t>
            </a:r>
            <a:br>
              <a:rPr lang="de-DE" sz="3600" b="1" dirty="0">
                <a:solidFill>
                  <a:srgbClr val="0070C0"/>
                </a:solidFill>
              </a:rPr>
            </a:br>
            <a:endParaRPr lang="de-DE" sz="3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1F2D8B-F4B3-4E6A-9BCF-C5BB363E9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</p:spPr>
        <p:txBody>
          <a:bodyPr>
            <a:normAutofit lnSpcReduction="10000"/>
          </a:bodyPr>
          <a:lstStyle/>
          <a:p>
            <a:endParaRPr lang="de-DE" sz="1000" b="1" dirty="0"/>
          </a:p>
          <a:p>
            <a:r>
              <a:rPr lang="de-DE" sz="2400" b="1" dirty="0"/>
              <a:t>Ihre Anwesenheit bei allen ZfsL-Begleitformaten wird von Ihnen im so genannten </a:t>
            </a:r>
            <a:r>
              <a:rPr lang="de-DE" sz="2400" b="1" dirty="0">
                <a:solidFill>
                  <a:srgbClr val="0070C0"/>
                </a:solidFill>
              </a:rPr>
              <a:t>„ZfsL-Dokumentationsbogen“ </a:t>
            </a:r>
            <a:r>
              <a:rPr lang="de-DE" sz="2400" b="1" dirty="0"/>
              <a:t>eingetragen und von den jeweils begleitenden Fachleitungen abgezeichnet. </a:t>
            </a:r>
          </a:p>
          <a:p>
            <a:pPr marL="0" indent="0">
              <a:buNone/>
            </a:pPr>
            <a:endParaRPr lang="de-DE" sz="2800" b="1" dirty="0"/>
          </a:p>
          <a:p>
            <a:r>
              <a:rPr lang="de-DE" sz="2400" b="1" dirty="0"/>
              <a:t>Den Dokumentationsbogen finden Sie</a:t>
            </a:r>
          </a:p>
          <a:p>
            <a:pPr marL="0" indent="0">
              <a:buNone/>
            </a:pPr>
            <a:r>
              <a:rPr lang="de-DE" sz="2400" b="1" dirty="0"/>
              <a:t>    im „PS Infokurs Praxissemester-</a:t>
            </a:r>
          </a:p>
          <a:p>
            <a:pPr marL="0" indent="0">
              <a:buNone/>
            </a:pPr>
            <a:r>
              <a:rPr lang="de-DE" sz="2400" b="1" dirty="0"/>
              <a:t>    studierende“ </a:t>
            </a:r>
            <a:r>
              <a:rPr lang="de-DE" sz="2400" b="1" i="1" dirty="0"/>
              <a:t>(LOGINEO LMS)</a:t>
            </a:r>
            <a:endParaRPr lang="de-DE" sz="2400" b="1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de-DE" sz="2400" b="1" dirty="0"/>
              <a:t>    </a:t>
            </a:r>
            <a:r>
              <a:rPr lang="de-DE" sz="2400" b="1" dirty="0">
                <a:highlight>
                  <a:srgbClr val="FFFF00"/>
                </a:highlight>
              </a:rPr>
              <a:t>Bitte drucken Sie sich den zweiseitigen</a:t>
            </a:r>
          </a:p>
          <a:p>
            <a:pPr marL="0" indent="0">
              <a:buNone/>
            </a:pPr>
            <a:r>
              <a:rPr lang="de-DE" sz="2400" b="1" dirty="0"/>
              <a:t>    </a:t>
            </a:r>
            <a:r>
              <a:rPr lang="de-DE" sz="2400" b="1" dirty="0">
                <a:highlight>
                  <a:srgbClr val="FFFF00"/>
                </a:highlight>
              </a:rPr>
              <a:t>Bogen (s/w genügt) aus und bringen </a:t>
            </a:r>
          </a:p>
          <a:p>
            <a:pPr marL="0" indent="0">
              <a:buNone/>
            </a:pPr>
            <a:r>
              <a:rPr lang="de-DE" sz="2400" b="1" dirty="0"/>
              <a:t>    </a:t>
            </a:r>
            <a:r>
              <a:rPr lang="de-DE" sz="2400" b="1" dirty="0">
                <a:highlight>
                  <a:srgbClr val="FFFF00"/>
                </a:highlight>
              </a:rPr>
              <a:t>ihn zu allen ZfsL-Begleitformaten ab dem </a:t>
            </a:r>
          </a:p>
          <a:p>
            <a:pPr marL="0" indent="0">
              <a:buNone/>
            </a:pPr>
            <a:r>
              <a:rPr lang="de-DE" sz="2400" b="1" dirty="0">
                <a:solidFill>
                  <a:srgbClr val="FFFFFF"/>
                </a:solidFill>
              </a:rPr>
              <a:t>    </a:t>
            </a:r>
            <a:r>
              <a:rPr lang="de-DE" sz="2400" b="1" dirty="0">
                <a:highlight>
                  <a:srgbClr val="FFFF00"/>
                </a:highlight>
              </a:rPr>
              <a:t>20.02. (zentrale EV)  mit. </a:t>
            </a:r>
          </a:p>
          <a:p>
            <a:pPr marL="0" indent="0">
              <a:buNone/>
            </a:pPr>
            <a:r>
              <a:rPr lang="de-DE" sz="2400" b="1" dirty="0"/>
              <a:t>    Alternativ können Sie die Dokumentation auch</a:t>
            </a:r>
          </a:p>
          <a:p>
            <a:pPr marL="0" indent="0">
              <a:buNone/>
            </a:pPr>
            <a:r>
              <a:rPr lang="de-DE" sz="2400" b="1" dirty="0"/>
              <a:t>    auf Ihrem iPad führen.</a:t>
            </a:r>
          </a:p>
          <a:p>
            <a:endParaRPr lang="de-DE" sz="2800" b="1" dirty="0"/>
          </a:p>
          <a:p>
            <a:endParaRPr lang="de-DE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AD28B5C4-54BF-41F2-A17D-1FDBAE773A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62814"/>
              </p:ext>
            </p:extLst>
          </p:nvPr>
        </p:nvGraphicFramePr>
        <p:xfrm>
          <a:off x="6300192" y="3068960"/>
          <a:ext cx="2810616" cy="3787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7040468" imgH="9661463" progId="Word.Document.12">
                  <p:embed/>
                </p:oleObj>
              </mc:Choice>
              <mc:Fallback>
                <p:oleObj name="Dokument" r:id="rId3" imgW="7040468" imgH="9661463" progId="Word.Document.12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0192" y="3068960"/>
                        <a:ext cx="2810616" cy="378774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9D5868D-3112-463C-8F9D-772A8656F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5841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F2A3F-78E0-4216-9EF7-B70204194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Fortsetzung: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48F247-18C3-4532-B265-B928048D9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31838"/>
            <a:ext cx="9144000" cy="61261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de-DE" sz="3200" b="1" dirty="0"/>
          </a:p>
          <a:p>
            <a:r>
              <a:rPr lang="de-DE" sz="3000" b="1" dirty="0"/>
              <a:t>Für die </a:t>
            </a:r>
            <a:r>
              <a:rPr lang="de-DE" sz="3000" b="1" dirty="0">
                <a:solidFill>
                  <a:srgbClr val="0070C0"/>
                </a:solidFill>
              </a:rPr>
              <a:t>Abzeichnung digital durchgeführter Begleitformate </a:t>
            </a:r>
            <a:r>
              <a:rPr lang="de-DE" sz="3000" b="1" dirty="0"/>
              <a:t>gelten gesonderte Regelungen, die im Rahmen der jeweiligen BV bekannt gegeben werden.</a:t>
            </a:r>
          </a:p>
          <a:p>
            <a:pPr marL="0" indent="0">
              <a:buNone/>
            </a:pPr>
            <a:endParaRPr lang="de-DE" sz="3000" b="1" dirty="0"/>
          </a:p>
          <a:p>
            <a:r>
              <a:rPr lang="de-DE" sz="3000" b="1" dirty="0"/>
              <a:t>Der Dokumentationsbogen muss im </a:t>
            </a:r>
            <a:r>
              <a:rPr lang="de-DE" sz="3000" b="1" dirty="0">
                <a:solidFill>
                  <a:srgbClr val="0070C0"/>
                </a:solidFill>
              </a:rPr>
              <a:t>Rahmen des BPG </a:t>
            </a:r>
            <a:r>
              <a:rPr lang="de-DE" sz="3000" b="1" dirty="0"/>
              <a:t>Ihrer überfachlichen Begleitkraft </a:t>
            </a:r>
            <a:r>
              <a:rPr lang="de-DE" sz="3000" b="1" dirty="0">
                <a:solidFill>
                  <a:srgbClr val="0070C0"/>
                </a:solidFill>
              </a:rPr>
              <a:t>vorgelegt </a:t>
            </a:r>
            <a:r>
              <a:rPr lang="de-DE" sz="3000" b="1" dirty="0"/>
              <a:t>werden. Es wird geprüft, ob die Zfsl-seitige Anwesenheitsobligatorik erfüllt ist. </a:t>
            </a:r>
          </a:p>
          <a:p>
            <a:pPr marL="0" indent="0">
              <a:buNone/>
            </a:pPr>
            <a:endParaRPr lang="de-DE" sz="3000" b="1" dirty="0"/>
          </a:p>
          <a:p>
            <a:r>
              <a:rPr lang="de-DE" sz="3000" b="1" dirty="0">
                <a:solidFill>
                  <a:srgbClr val="0070C0"/>
                </a:solidFill>
              </a:rPr>
              <a:t>Nach dem BPG verbleibt der ZfsL-Dokumentationsbogen bei Ihnen und wird Teil Ihres Portfolios. </a:t>
            </a:r>
            <a:r>
              <a:rPr lang="de-DE" sz="3000" b="1" dirty="0"/>
              <a:t>Sie müssen diesen nicht einreichen oder vorzeigen, er gehört dann zu Ihren persönlichen Ausbildungsdokumenten. </a:t>
            </a:r>
            <a:endParaRPr lang="de-DE" sz="3000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82C9840-50E9-4364-AC54-EC44C1A3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9407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19672" y="0"/>
            <a:ext cx="7524328" cy="68580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de-DE" sz="6700" b="1" dirty="0">
                <a:solidFill>
                  <a:srgbClr val="0070C0"/>
                </a:solidFill>
              </a:rPr>
              <a:t>Was tue ich, wenn ich krank bin oder eine Freistellung für eine BV beantragen muss? </a:t>
            </a:r>
          </a:p>
          <a:p>
            <a:pPr marL="0" indent="0">
              <a:buNone/>
            </a:pPr>
            <a:endParaRPr lang="de-DE" sz="1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de-DE" sz="1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e-DE" sz="5500" b="1" dirty="0">
                <a:solidFill>
                  <a:srgbClr val="0070C0"/>
                </a:solidFill>
              </a:rPr>
              <a:t>Krankheit: </a:t>
            </a:r>
          </a:p>
          <a:p>
            <a:r>
              <a:rPr lang="de-DE" sz="5500" b="1" dirty="0"/>
              <a:t>Krankheitsbedingte Fehlzeiten, die eine ZfsL-Veranstaltung betreffen, sind immer </a:t>
            </a:r>
            <a:r>
              <a:rPr lang="de-DE" sz="5500" b="1" dirty="0">
                <a:solidFill>
                  <a:srgbClr val="0070C0"/>
                </a:solidFill>
              </a:rPr>
              <a:t>unmittelbar dem PRABA-Team und den betreuenden Fachleitungen  </a:t>
            </a:r>
            <a:r>
              <a:rPr lang="de-DE" sz="5500" b="1" dirty="0"/>
              <a:t>des Seminars schriftlich per E-Mail mitzuteilen. Die ab dem vierten Fehltag in Folge obligatorische Arbeitsunfähigkeitsbescheinigungen (AU) bitte als Scan-Kopie dem Praba-Team senden.</a:t>
            </a:r>
          </a:p>
          <a:p>
            <a:pPr algn="just"/>
            <a:endParaRPr lang="de-DE" sz="5500" dirty="0"/>
          </a:p>
          <a:p>
            <a:pPr marL="0" indent="0" algn="just">
              <a:buNone/>
            </a:pPr>
            <a:r>
              <a:rPr lang="de-DE" sz="5500" b="1" dirty="0">
                <a:solidFill>
                  <a:srgbClr val="0070C0"/>
                </a:solidFill>
              </a:rPr>
              <a:t>Freistellungen am ZfsL:</a:t>
            </a:r>
          </a:p>
          <a:p>
            <a:r>
              <a:rPr lang="de-DE" sz="5500" b="1" dirty="0"/>
              <a:t>Anfragen zu Freistellungen, welche die Begleitformate des ZfsL betreffen, sind immer (per E-Mail) </a:t>
            </a:r>
            <a:r>
              <a:rPr lang="de-DE" sz="5500" b="1" dirty="0">
                <a:solidFill>
                  <a:srgbClr val="0070C0"/>
                </a:solidFill>
              </a:rPr>
              <a:t>an das PRABA-Team </a:t>
            </a:r>
            <a:r>
              <a:rPr lang="de-DE" sz="5500" b="1" dirty="0"/>
              <a:t>zu richten. </a:t>
            </a:r>
          </a:p>
          <a:p>
            <a:r>
              <a:rPr lang="de-DE" sz="5500" b="1" dirty="0"/>
              <a:t>Alle im Zeitraum der schulpraktischen Phase liegenden terminlich absehbaren Freistellungsanfragen müssen bis zum Tag  der ZfsL-Einführungsveranstaltung </a:t>
            </a:r>
            <a:r>
              <a:rPr lang="de-DE" sz="5500" b="1" dirty="0">
                <a:solidFill>
                  <a:srgbClr val="0070C0"/>
                </a:solidFill>
              </a:rPr>
              <a:t>dem PRABA-Team </a:t>
            </a:r>
            <a:r>
              <a:rPr lang="de-DE" sz="5500" b="1" dirty="0"/>
              <a:t>(per E-Mail) angezeigt werden.</a:t>
            </a:r>
          </a:p>
        </p:txBody>
      </p:sp>
      <p:sp>
        <p:nvSpPr>
          <p:cNvPr id="2" name="Rechteck 1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24789"/>
            <a:ext cx="1371353" cy="1244171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665809-F006-4463-BCA4-758EEFBD9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50473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73DC30-871E-48DF-A388-644CB22A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6. Bei welchen Begleitformaten wirken ZfsL und Schule zusammen?</a:t>
            </a:r>
            <a:endParaRPr lang="de-DE" sz="3200" dirty="0"/>
          </a:p>
        </p:txBody>
      </p:sp>
      <p:pic>
        <p:nvPicPr>
          <p:cNvPr id="1028" name="Picture 4" descr="Zusammenarbeit - Officine Meccaniche Luigi Mauri Sas">
            <a:extLst>
              <a:ext uri="{FF2B5EF4-FFF2-40B4-BE49-F238E27FC236}">
                <a16:creationId xmlns:a16="http://schemas.microsoft.com/office/drawing/2014/main" id="{55721E0D-367B-4B9F-8E0F-82E4ED1F05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768752" cy="38164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E37A72C-BFD0-446B-AFDD-80ED84747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3151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569A60-1CA5-4205-BE1A-4D1A3192C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8" y="135267"/>
            <a:ext cx="9144000" cy="498747"/>
          </a:xfrm>
        </p:spPr>
        <p:txBody>
          <a:bodyPr>
            <a:noAutofit/>
          </a:bodyPr>
          <a:lstStyle/>
          <a:p>
            <a:r>
              <a:rPr lang="de-DE" sz="3200" dirty="0">
                <a:solidFill>
                  <a:srgbClr val="0070C0"/>
                </a:solidFill>
              </a:rPr>
              <a:t>  </a:t>
            </a:r>
            <a:r>
              <a:rPr lang="de-DE" sz="3200" b="1" dirty="0">
                <a:solidFill>
                  <a:srgbClr val="0070C0"/>
                </a:solidFill>
                <a:latin typeface="+mn-lt"/>
              </a:rPr>
              <a:t>Inhalte der zentralen EV 02/2024</a:t>
            </a:r>
            <a:endParaRPr lang="de-DE" sz="3200" b="1" dirty="0">
              <a:solidFill>
                <a:srgbClr val="0070C0"/>
              </a:solidFill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439F88A-88BB-40C5-AC56-444534A9594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 flipH="1">
            <a:off x="9148950" y="3212977"/>
            <a:ext cx="1597045" cy="29576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sz="3400" b="1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D131FA6-645E-40FB-BD17-918DF6A79A6E}"/>
              </a:ext>
            </a:extLst>
          </p:cNvPr>
          <p:cNvSpPr txBox="1"/>
          <p:nvPr/>
        </p:nvSpPr>
        <p:spPr>
          <a:xfrm>
            <a:off x="457200" y="627618"/>
            <a:ext cx="857929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1.   Praxissemesterbeauftragte</a:t>
            </a:r>
            <a:r>
              <a:rPr lang="de-DE" sz="2400" b="1" dirty="0">
                <a:solidFill>
                  <a:srgbClr val="0070C0"/>
                </a:solidFill>
              </a:rPr>
              <a:t>_Folie 4</a:t>
            </a:r>
          </a:p>
          <a:p>
            <a:r>
              <a:rPr lang="de-DE" sz="2400" b="1" dirty="0"/>
              <a:t>2.   Kennenlernübung</a:t>
            </a:r>
            <a:r>
              <a:rPr lang="de-DE" sz="2400" b="1" dirty="0">
                <a:solidFill>
                  <a:srgbClr val="0070C0"/>
                </a:solidFill>
              </a:rPr>
              <a:t>_Folie 7</a:t>
            </a:r>
          </a:p>
          <a:p>
            <a:r>
              <a:rPr lang="de-DE" sz="2400" b="1" dirty="0"/>
              <a:t>3.   Welche Zielsetzungen verfolgt das Praxissemester?</a:t>
            </a:r>
            <a:r>
              <a:rPr lang="de-DE" sz="2400" b="1" dirty="0">
                <a:solidFill>
                  <a:srgbClr val="0070C0"/>
                </a:solidFill>
              </a:rPr>
              <a:t>_ Folie 9   </a:t>
            </a:r>
          </a:p>
          <a:p>
            <a:r>
              <a:rPr lang="de-DE" sz="2400" b="1" dirty="0"/>
              <a:t>4.   Wie differenziert sich die schulseitige Obligatorik?</a:t>
            </a:r>
            <a:r>
              <a:rPr lang="de-DE" sz="2400" b="1" dirty="0">
                <a:solidFill>
                  <a:srgbClr val="0070C0"/>
                </a:solidFill>
              </a:rPr>
              <a:t>_ Folie 16  </a:t>
            </a:r>
            <a:r>
              <a:rPr lang="de-DE" sz="2400" b="1" dirty="0"/>
              <a:t>	</a:t>
            </a:r>
          </a:p>
          <a:p>
            <a:r>
              <a:rPr lang="de-DE" sz="2400" b="1" dirty="0"/>
              <a:t>5.   Was muss ich wissen zum Lernort ZfsL?</a:t>
            </a:r>
            <a:r>
              <a:rPr lang="de-DE" sz="2400" b="1" dirty="0">
                <a:solidFill>
                  <a:srgbClr val="0070C0"/>
                </a:solidFill>
              </a:rPr>
              <a:t>_ Folie 18 </a:t>
            </a:r>
          </a:p>
          <a:p>
            <a:r>
              <a:rPr lang="de-DE" sz="2400" b="1" dirty="0"/>
              <a:t>6.   Bei welchen Begleitformaten wirken Schule und ZfsL   </a:t>
            </a:r>
          </a:p>
          <a:p>
            <a:r>
              <a:rPr lang="de-DE" sz="2400" b="1" dirty="0"/>
              <a:t>       zusammen?</a:t>
            </a:r>
            <a:r>
              <a:rPr lang="de-DE" sz="2400" b="1" dirty="0">
                <a:solidFill>
                  <a:srgbClr val="0070C0"/>
                </a:solidFill>
              </a:rPr>
              <a:t>_ Folie 29                                                                       </a:t>
            </a:r>
          </a:p>
          <a:p>
            <a:r>
              <a:rPr lang="de-DE" sz="2400" b="1" dirty="0"/>
              <a:t>7.   Was muss ich wissen zum Lernort Schule?_</a:t>
            </a:r>
            <a:r>
              <a:rPr lang="de-DE" sz="2400" b="1" dirty="0">
                <a:solidFill>
                  <a:srgbClr val="0070C0"/>
                </a:solidFill>
              </a:rPr>
              <a:t>Folie 39                                                                                                                    </a:t>
            </a:r>
            <a:r>
              <a:rPr lang="de-DE" sz="2400" b="1" dirty="0"/>
              <a:t>8.   Was ist Unterricht unter Begleitung?</a:t>
            </a:r>
            <a:r>
              <a:rPr lang="de-DE" sz="2400" b="1" dirty="0">
                <a:solidFill>
                  <a:srgbClr val="0070C0"/>
                </a:solidFill>
              </a:rPr>
              <a:t>_Folie 51        </a:t>
            </a:r>
          </a:p>
          <a:p>
            <a:r>
              <a:rPr lang="de-DE" sz="2400" b="1" dirty="0"/>
              <a:t>9.   Was ist ein Unterrichtsvorhaben?_</a:t>
            </a:r>
            <a:r>
              <a:rPr lang="de-DE" sz="2400" b="1" dirty="0">
                <a:solidFill>
                  <a:srgbClr val="0070C0"/>
                </a:solidFill>
              </a:rPr>
              <a:t>Folie 55	</a:t>
            </a:r>
            <a:r>
              <a:rPr lang="de-DE" sz="2400" b="1" dirty="0"/>
              <a:t>	</a:t>
            </a:r>
          </a:p>
          <a:p>
            <a:r>
              <a:rPr lang="de-DE" sz="2400" b="1" dirty="0"/>
              <a:t>10. Wie kann ich im Praxissemester meine im Studium begonnene</a:t>
            </a:r>
          </a:p>
          <a:p>
            <a:r>
              <a:rPr lang="de-DE" sz="2400" b="1" dirty="0"/>
              <a:t>       Portfolioarbeit weiterführen?</a:t>
            </a:r>
            <a:r>
              <a:rPr lang="de-DE" sz="2400" b="1" dirty="0">
                <a:solidFill>
                  <a:srgbClr val="0070C0"/>
                </a:solidFill>
              </a:rPr>
              <a:t>_ Folie 61</a:t>
            </a:r>
          </a:p>
          <a:p>
            <a:r>
              <a:rPr lang="de-DE" sz="2400" b="1" dirty="0"/>
              <a:t>11. </a:t>
            </a:r>
            <a:r>
              <a:rPr lang="de-DE" sz="2400" b="1" dirty="0">
                <a:solidFill>
                  <a:schemeClr val="accent3">
                    <a:lumMod val="75000"/>
                  </a:schemeClr>
                </a:solidFill>
              </a:rPr>
              <a:t>ggf. 3 Fallbeispiele aus der Praxis</a:t>
            </a:r>
            <a:r>
              <a:rPr lang="de-DE" sz="2400" b="1" dirty="0"/>
              <a:t>_</a:t>
            </a:r>
            <a:r>
              <a:rPr lang="de-DE" sz="2400" b="1" dirty="0">
                <a:solidFill>
                  <a:srgbClr val="0070C0"/>
                </a:solidFill>
              </a:rPr>
              <a:t>Folie 64</a:t>
            </a:r>
          </a:p>
          <a:p>
            <a:r>
              <a:rPr lang="de-DE" sz="2400" b="1" dirty="0"/>
              <a:t>13. Edkimo-Feedback</a:t>
            </a:r>
            <a:r>
              <a:rPr lang="de-DE" sz="2400" b="1" dirty="0">
                <a:solidFill>
                  <a:srgbClr val="0070C0"/>
                </a:solidFill>
              </a:rPr>
              <a:t>_Folie 66</a:t>
            </a:r>
          </a:p>
          <a:p>
            <a:endParaRPr lang="de-DE" sz="2800" b="1" dirty="0">
              <a:solidFill>
                <a:srgbClr val="0070C0"/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5FB2904-417B-4581-8227-9B142CB22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17183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42A19-240D-41C1-9648-CF4B49263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Begleitformate am Lernort Schule unter ZfsL-Beteiligung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2E5210-35F6-4184-968B-46EC199AD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</p:spPr>
        <p:txBody>
          <a:bodyPr>
            <a:noAutofit/>
          </a:bodyPr>
          <a:lstStyle/>
          <a:p>
            <a:r>
              <a:rPr lang="de-DE" sz="2400" b="1" dirty="0"/>
              <a:t>Ihre </a:t>
            </a:r>
            <a:r>
              <a:rPr lang="de-DE" sz="2400" b="1" dirty="0">
                <a:solidFill>
                  <a:srgbClr val="0070C0"/>
                </a:solidFill>
              </a:rPr>
              <a:t>überfachliche Gruppenhospitation (GH) </a:t>
            </a:r>
            <a:r>
              <a:rPr lang="de-DE" sz="2400" b="1" dirty="0"/>
              <a:t>findet an einer Praktikumsschule statt. Begleitet wird die Vorbereitung und Reflexion von Ihrer überfachlichen Begleitkraft. </a:t>
            </a:r>
          </a:p>
          <a:p>
            <a:pPr marL="0" indent="0">
              <a:buNone/>
            </a:pPr>
            <a:endParaRPr lang="de-DE" sz="1000" dirty="0"/>
          </a:p>
          <a:p>
            <a:r>
              <a:rPr lang="de-DE" sz="2400" b="1" dirty="0"/>
              <a:t>Ihre </a:t>
            </a:r>
            <a:r>
              <a:rPr lang="de-DE" sz="2400" b="1" dirty="0">
                <a:solidFill>
                  <a:srgbClr val="0070C0"/>
                </a:solidFill>
              </a:rPr>
              <a:t>beiden fachlichen Praxisbegleitungen (PB) </a:t>
            </a:r>
            <a:r>
              <a:rPr lang="de-DE" sz="2400" b="1" dirty="0"/>
              <a:t>finden an Ihrer Praktikumsschule statt. Begleitet wird die Vorbereitung und Reflexion von Ihrer jeweiligen fachlichen Begleitkraft. </a:t>
            </a:r>
          </a:p>
          <a:p>
            <a:endParaRPr lang="de-DE" sz="1000" b="1" dirty="0"/>
          </a:p>
          <a:p>
            <a:r>
              <a:rPr lang="de-DE" sz="2400" b="1" dirty="0"/>
              <a:t>Ihr abschließendes </a:t>
            </a:r>
            <a:r>
              <a:rPr lang="de-DE" sz="2400" b="1" dirty="0">
                <a:solidFill>
                  <a:srgbClr val="0070C0"/>
                </a:solidFill>
              </a:rPr>
              <a:t>Bilanz- und Perspektivgespräch (BPG) </a:t>
            </a:r>
            <a:r>
              <a:rPr lang="de-DE" sz="2400" b="1" dirty="0"/>
              <a:t>findet i.d.R. an Ihrer Praktikumsschule statt. Geplant wird gemeinsam mit Ihrer überfachlichen Begleitkraft, durchgeführt ebenfalls mit dieser sowie einer Schulvertretung Ihrer Praktikumsschule. </a:t>
            </a:r>
          </a:p>
          <a:p>
            <a:pPr marL="0" indent="0">
              <a:buNone/>
            </a:pPr>
            <a:endParaRPr lang="de-DE" sz="1000" b="1" dirty="0"/>
          </a:p>
          <a:p>
            <a:pPr marL="0" indent="0">
              <a:buNone/>
            </a:pPr>
            <a:r>
              <a:rPr lang="de-DE" sz="2400" b="1" dirty="0"/>
              <a:t>Alle drei hier aufgeführten Begleitformate werden in Absprache mit Ihnen </a:t>
            </a:r>
            <a:r>
              <a:rPr lang="de-DE" sz="2400" b="1" dirty="0">
                <a:solidFill>
                  <a:srgbClr val="0070C0"/>
                </a:solidFill>
              </a:rPr>
              <a:t>individuell terminiert</a:t>
            </a:r>
            <a:r>
              <a:rPr lang="de-DE" sz="2400" b="1" dirty="0"/>
              <a:t>. </a:t>
            </a:r>
            <a:endParaRPr lang="de-DE" sz="2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E2C641A-D907-4C1A-9B6C-2EFA46497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60968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DB54D6-119D-4B85-903B-C2D77C639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6832"/>
          </a:xfrm>
        </p:spPr>
        <p:txBody>
          <a:bodyPr>
            <a:no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Welche Materialien gibt es für die Planung und Durchführung der überfachlichen  Gruppenhospitationen (GH) und fachlichen Praxisbegleitungen (PB)?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6F1B28-D3DD-4DE3-B305-E99F4D26E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32856"/>
            <a:ext cx="9144000" cy="4725144"/>
          </a:xfrm>
        </p:spPr>
        <p:txBody>
          <a:bodyPr>
            <a:normAutofit/>
          </a:bodyPr>
          <a:lstStyle/>
          <a:p>
            <a:r>
              <a:rPr lang="de-DE" sz="2800" b="1" dirty="0"/>
              <a:t>Im „PS Infokurs Praxissemesterstudierende“  </a:t>
            </a:r>
            <a:r>
              <a:rPr lang="de-DE" sz="2800" b="1" i="1" dirty="0"/>
              <a:t>(LOGINEO LMS) </a:t>
            </a:r>
            <a:r>
              <a:rPr lang="de-DE" sz="2800" b="1" dirty="0"/>
              <a:t>finden Sie folgende </a:t>
            </a:r>
            <a:r>
              <a:rPr lang="de-DE" sz="2800" b="1" dirty="0">
                <a:solidFill>
                  <a:srgbClr val="0070C0"/>
                </a:solidFill>
              </a:rPr>
              <a:t>Dokumente für die Planung und Durchführung Ihrer GH/PB:</a:t>
            </a:r>
            <a:r>
              <a:rPr lang="de-DE" sz="2800" b="1" dirty="0"/>
              <a:t> </a:t>
            </a:r>
          </a:p>
          <a:p>
            <a:pPr marL="0" indent="0">
              <a:buNone/>
            </a:pPr>
            <a:r>
              <a:rPr lang="de-DE" sz="2800" b="1" dirty="0"/>
              <a:t>    - Allgemeine Hinweise,</a:t>
            </a:r>
          </a:p>
          <a:p>
            <a:pPr marL="0" indent="0">
              <a:buNone/>
            </a:pPr>
            <a:r>
              <a:rPr lang="de-DE" sz="2800" b="1" dirty="0"/>
              <a:t>    - Anlage I Planungspapier,</a:t>
            </a:r>
          </a:p>
          <a:p>
            <a:pPr marL="0" indent="0">
              <a:buNone/>
            </a:pPr>
            <a:r>
              <a:rPr lang="de-DE" sz="2800" b="1" dirty="0"/>
              <a:t>    - Anlage II Leitfaden Beratungsgespräch,</a:t>
            </a:r>
          </a:p>
          <a:p>
            <a:pPr marL="0" indent="0">
              <a:buNone/>
            </a:pPr>
            <a:r>
              <a:rPr lang="de-DE" sz="2800" b="1" dirty="0"/>
              <a:t>    - Anlage III Auswertungs-/ Reflexionspapier.</a:t>
            </a:r>
          </a:p>
          <a:p>
            <a:pPr marL="0" indent="0">
              <a:buNone/>
            </a:pPr>
            <a:endParaRPr lang="de-DE" sz="2800" b="1" dirty="0"/>
          </a:p>
          <a:p>
            <a:endParaRPr lang="de-DE" sz="2800" b="1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C8FB8A0-5CEA-4874-BAB5-D39C55758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92532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07447" y="0"/>
            <a:ext cx="6479177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de-DE" sz="800" dirty="0"/>
          </a:p>
          <a:p>
            <a:pPr marL="0" indent="0">
              <a:buNone/>
            </a:pPr>
            <a:r>
              <a:rPr lang="de-DE" b="1" dirty="0">
                <a:solidFill>
                  <a:srgbClr val="0070C0"/>
                </a:solidFill>
              </a:rPr>
              <a:t>Fortsetzung: </a:t>
            </a:r>
          </a:p>
          <a:p>
            <a:pPr marL="0" indent="0">
              <a:buNone/>
            </a:pPr>
            <a:endParaRPr lang="de-DE" sz="1000" b="1" dirty="0">
              <a:solidFill>
                <a:srgbClr val="0070C0"/>
              </a:solidFill>
            </a:endParaRPr>
          </a:p>
          <a:p>
            <a:r>
              <a:rPr lang="de-DE" sz="2800" b="1" dirty="0"/>
              <a:t>Die </a:t>
            </a:r>
            <a:r>
              <a:rPr lang="de-DE" sz="2800" b="1" dirty="0">
                <a:solidFill>
                  <a:srgbClr val="0070C0"/>
                </a:solidFill>
              </a:rPr>
              <a:t>fachliche Praxisbegleitung im Rahmen eines  Unterrichtsvorhabens </a:t>
            </a:r>
            <a:r>
              <a:rPr lang="de-DE" sz="2800" b="1" dirty="0"/>
              <a:t>erfordert eine </a:t>
            </a:r>
            <a:r>
              <a:rPr lang="de-DE" sz="2800" b="1" dirty="0">
                <a:solidFill>
                  <a:srgbClr val="0070C0"/>
                </a:solidFill>
              </a:rPr>
              <a:t>frühzeitige Abstimmung </a:t>
            </a:r>
            <a:r>
              <a:rPr lang="de-DE" sz="2800" b="1" dirty="0"/>
              <a:t>(per Mail) des Termins mit der/dem Mentor*in  und der jeweiligen ZfsL-Begleitkraft. </a:t>
            </a:r>
            <a:endParaRPr lang="de-DE" sz="2800" dirty="0"/>
          </a:p>
          <a:p>
            <a:r>
              <a:rPr lang="de-DE" sz="2800" b="1" dirty="0"/>
              <a:t>Die </a:t>
            </a:r>
            <a:r>
              <a:rPr lang="de-DE" sz="2800" b="1" dirty="0">
                <a:solidFill>
                  <a:srgbClr val="0070C0"/>
                </a:solidFill>
              </a:rPr>
              <a:t>schriftliche Planung </a:t>
            </a:r>
            <a:r>
              <a:rPr lang="de-DE" sz="2800" b="1" dirty="0"/>
              <a:t>(Anlage I) sowie ein eigens ausgewählter </a:t>
            </a:r>
            <a:r>
              <a:rPr lang="de-DE" sz="2800" b="1" dirty="0">
                <a:solidFill>
                  <a:srgbClr val="0070C0"/>
                </a:solidFill>
              </a:rPr>
              <a:t>Beobachtungsauftrag</a:t>
            </a:r>
            <a:r>
              <a:rPr lang="de-DE" sz="2800" b="1" dirty="0"/>
              <a:t> sind allen Teilnehmenden (sowohl bei den GH als auch den PB)</a:t>
            </a:r>
            <a:r>
              <a:rPr lang="de-DE" sz="2800" b="1" dirty="0">
                <a:solidFill>
                  <a:srgbClr val="0070C0"/>
                </a:solidFill>
              </a:rPr>
              <a:t> spätestens am Tag zuvor zugänglich zu machen. </a:t>
            </a:r>
            <a:r>
              <a:rPr lang="de-DE" sz="2800" b="1" dirty="0"/>
              <a:t>Weitergehende Regelungen erfahren Sie von Ihren jeweiligen ZfsL-Begleitkräften. </a:t>
            </a:r>
          </a:p>
          <a:p>
            <a:endParaRPr lang="de-DE" sz="2200" dirty="0"/>
          </a:p>
        </p:txBody>
      </p:sp>
      <p:sp>
        <p:nvSpPr>
          <p:cNvPr id="12" name="Textfeld 11"/>
          <p:cNvSpPr txBox="1"/>
          <p:nvPr/>
        </p:nvSpPr>
        <p:spPr>
          <a:xfrm>
            <a:off x="57376" y="1139757"/>
            <a:ext cx="252028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Planungspapier </a:t>
            </a:r>
          </a:p>
          <a:p>
            <a:pPr algn="ctr"/>
            <a:r>
              <a:rPr lang="de-DE" sz="2000" b="1" dirty="0"/>
              <a:t>(Anlage I)</a:t>
            </a:r>
            <a:endParaRPr lang="de-DE" sz="2000" dirty="0"/>
          </a:p>
        </p:txBody>
      </p:sp>
      <p:pic>
        <p:nvPicPr>
          <p:cNvPr id="3079" name="Picture 7" descr="C:\Users\Nesselbosch\Desktop\bu9HqWO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" t="34297" r="74333" b="10888"/>
          <a:stretch/>
        </p:blipFill>
        <p:spPr bwMode="auto">
          <a:xfrm>
            <a:off x="15159" y="2063087"/>
            <a:ext cx="2592288" cy="330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3179A11-B410-46ED-9CFC-BB2770601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86400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75124" y="0"/>
            <a:ext cx="6368876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3500" b="1" dirty="0">
                <a:solidFill>
                  <a:srgbClr val="0070C0"/>
                </a:solidFill>
              </a:rPr>
              <a:t>Fortsetzung:</a:t>
            </a:r>
          </a:p>
          <a:p>
            <a:pPr marL="0" indent="0">
              <a:buNone/>
            </a:pPr>
            <a:r>
              <a:rPr lang="de-DE" sz="2800" b="1" dirty="0"/>
              <a:t>Die </a:t>
            </a:r>
            <a:r>
              <a:rPr lang="de-DE" sz="2800" b="1" dirty="0">
                <a:solidFill>
                  <a:srgbClr val="0070C0"/>
                </a:solidFill>
              </a:rPr>
              <a:t>Beratung nach der Durchführung </a:t>
            </a:r>
            <a:r>
              <a:rPr lang="de-DE" sz="2800" b="1" dirty="0"/>
              <a:t>einer Gruppenhospitation oder einer fachlichen Praxisbegleitung im Rahmen eines Unterrichtsvorhabens</a:t>
            </a:r>
          </a:p>
          <a:p>
            <a:pPr marL="0" indent="0">
              <a:buNone/>
            </a:pPr>
            <a:endParaRPr lang="de-DE" sz="2800" b="1" dirty="0"/>
          </a:p>
          <a:p>
            <a:pPr>
              <a:buFont typeface="Symbol" panose="05050102010706020507" pitchFamily="18" charset="2"/>
              <a:buChar char="-"/>
            </a:pPr>
            <a:r>
              <a:rPr lang="de-DE" sz="2400" b="1" dirty="0"/>
              <a:t>orientiert sich an</a:t>
            </a:r>
            <a:r>
              <a:rPr lang="de-DE" sz="2400" b="1" dirty="0">
                <a:solidFill>
                  <a:srgbClr val="0070C0"/>
                </a:solidFill>
              </a:rPr>
              <a:t> Ihren Bedürfnissen und  Schwerpunktsetzungen </a:t>
            </a:r>
            <a:r>
              <a:rPr lang="de-DE" sz="2400" b="1" dirty="0"/>
              <a:t>(Beobachtungs-auftrag),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400" b="1" dirty="0"/>
              <a:t>dient der Ausdifferenzierung </a:t>
            </a:r>
            <a:r>
              <a:rPr lang="de-DE" sz="2400" b="1" dirty="0">
                <a:solidFill>
                  <a:srgbClr val="0070C0"/>
                </a:solidFill>
              </a:rPr>
              <a:t>Ihrer forschenden Grundhaltung</a:t>
            </a:r>
            <a:r>
              <a:rPr lang="de-DE" sz="2400" b="1" dirty="0"/>
              <a:t>,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400" b="1" dirty="0"/>
              <a:t>berücksichtigt </a:t>
            </a:r>
            <a:r>
              <a:rPr lang="de-DE" sz="2400" b="1" dirty="0">
                <a:solidFill>
                  <a:srgbClr val="0070C0"/>
                </a:solidFill>
              </a:rPr>
              <a:t>fachliche, überfachliche und bildungswissenschaftliche Zusammenhänge</a:t>
            </a:r>
            <a:r>
              <a:rPr lang="de-DE" sz="2400" b="1" dirty="0"/>
              <a:t>,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400" b="1" dirty="0"/>
              <a:t>beleuchtet </a:t>
            </a:r>
            <a:r>
              <a:rPr lang="de-DE" sz="2400" b="1" dirty="0">
                <a:solidFill>
                  <a:srgbClr val="0070C0"/>
                </a:solidFill>
              </a:rPr>
              <a:t>Kriterien guten (Fach)Unterrichts </a:t>
            </a:r>
            <a:r>
              <a:rPr lang="de-DE" sz="2400" b="1" dirty="0"/>
              <a:t>und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400" b="1" dirty="0"/>
              <a:t>fokussiert </a:t>
            </a:r>
            <a:r>
              <a:rPr lang="de-DE" sz="2400" b="1" dirty="0">
                <a:solidFill>
                  <a:srgbClr val="0070C0"/>
                </a:solidFill>
              </a:rPr>
              <a:t>Perspektiven für Ihren weiteren Professionalisierungsprozess. </a:t>
            </a:r>
          </a:p>
          <a:p>
            <a:pPr>
              <a:buFont typeface="Courier New" panose="02070309020205020404" pitchFamily="49" charset="0"/>
              <a:buChar char="o"/>
            </a:pPr>
            <a:endParaRPr lang="de-DE" dirty="0"/>
          </a:p>
          <a:p>
            <a:pPr>
              <a:buFont typeface="Courier New" panose="02070309020205020404" pitchFamily="49" charset="0"/>
              <a:buChar char="o"/>
            </a:pPr>
            <a:endParaRPr lang="de-DE" dirty="0"/>
          </a:p>
          <a:p>
            <a:pPr>
              <a:buFont typeface="Courier New" panose="02070309020205020404" pitchFamily="49" charset="0"/>
              <a:buChar char="o"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07504" y="692697"/>
            <a:ext cx="256501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 Leitfaden Beratungsgespräch</a:t>
            </a:r>
          </a:p>
          <a:p>
            <a:pPr algn="ctr"/>
            <a:r>
              <a:rPr lang="de-DE" b="1" dirty="0"/>
              <a:t>(Anlage II)</a:t>
            </a:r>
            <a:endParaRPr lang="de-DE" dirty="0"/>
          </a:p>
        </p:txBody>
      </p:sp>
      <p:pic>
        <p:nvPicPr>
          <p:cNvPr id="3075" name="Picture 3" descr="C:\Users\Nesselbosch\Desktop\Screenshot 2019-09-09 14.41.0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1" t="25665" r="38913" b="5030"/>
          <a:stretch/>
        </p:blipFill>
        <p:spPr bwMode="auto">
          <a:xfrm>
            <a:off x="107504" y="1844824"/>
            <a:ext cx="256501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0C7E03C-8BB2-4DC1-BC56-0D349235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24028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FFE1A8-EB04-44A9-B10E-4D31641AB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Welche Materialien gibt es für die Planung und Durchführung des Bilanz- und Perspektivgesprächs (BPG)?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555EE3-044C-4986-B24C-BE163F0A1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869160"/>
          </a:xfrm>
        </p:spPr>
        <p:txBody>
          <a:bodyPr>
            <a:normAutofit/>
          </a:bodyPr>
          <a:lstStyle/>
          <a:p>
            <a:r>
              <a:rPr lang="de-DE" sz="3200" b="1" dirty="0"/>
              <a:t>Im „PS Infokurs Praxissemesterstudierende“ </a:t>
            </a:r>
            <a:r>
              <a:rPr lang="de-DE" sz="3200" b="1" i="1" dirty="0"/>
              <a:t>(LOGINEO LMS) </a:t>
            </a:r>
            <a:r>
              <a:rPr lang="de-DE" sz="3200" b="1" dirty="0"/>
              <a:t>finden Sie folgende </a:t>
            </a:r>
            <a:r>
              <a:rPr lang="de-DE" sz="3200" b="1" dirty="0">
                <a:solidFill>
                  <a:srgbClr val="0070C0"/>
                </a:solidFill>
              </a:rPr>
              <a:t>Dokumente für </a:t>
            </a:r>
            <a:r>
              <a:rPr lang="de-DE" b="1" dirty="0">
                <a:solidFill>
                  <a:srgbClr val="0070C0"/>
                </a:solidFill>
              </a:rPr>
              <a:t>die Planung und </a:t>
            </a:r>
            <a:r>
              <a:rPr lang="de-DE" sz="3200" b="1" dirty="0">
                <a:solidFill>
                  <a:srgbClr val="0070C0"/>
                </a:solidFill>
              </a:rPr>
              <a:t>Durchführung Ihres BPG:</a:t>
            </a:r>
          </a:p>
          <a:p>
            <a:pPr marL="0" indent="0">
              <a:buNone/>
            </a:pPr>
            <a:r>
              <a:rPr lang="de-DE" b="1" dirty="0">
                <a:solidFill>
                  <a:srgbClr val="0070C0"/>
                </a:solidFill>
              </a:rPr>
              <a:t>    </a:t>
            </a:r>
            <a:r>
              <a:rPr lang="de-DE" sz="2800" b="1" dirty="0"/>
              <a:t>- Allgemeine Erläuterungen zum BPG </a:t>
            </a:r>
          </a:p>
          <a:p>
            <a:pPr marL="0" indent="0">
              <a:buNone/>
            </a:pPr>
            <a:r>
              <a:rPr lang="de-DE" sz="2800" b="1" dirty="0"/>
              <a:t>    - Anlage I Reflexionsanregungen</a:t>
            </a:r>
            <a:r>
              <a:rPr lang="de-DE" sz="2800" dirty="0"/>
              <a:t> </a:t>
            </a:r>
            <a:r>
              <a:rPr lang="de-DE" sz="2800" b="1" dirty="0"/>
              <a:t>für das PS/das BPG    </a:t>
            </a:r>
          </a:p>
          <a:p>
            <a:pPr marL="0" indent="0">
              <a:buNone/>
            </a:pPr>
            <a:r>
              <a:rPr lang="de-DE" sz="2800" b="1" dirty="0"/>
              <a:t>    - Anlage II Gesprächsleitfaden</a:t>
            </a:r>
          </a:p>
          <a:p>
            <a:pPr marL="0" indent="0">
              <a:buNone/>
            </a:pPr>
            <a:r>
              <a:rPr lang="de-DE" sz="2800" b="1" dirty="0"/>
              <a:t>    - Anlage III PePe-Dokumentationsbogen</a:t>
            </a:r>
            <a:endParaRPr lang="de-DE" sz="2800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6A1BAA8-8CE0-4B1A-85F0-486822533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9154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9143999" cy="764703"/>
          </a:xfrm>
        </p:spPr>
        <p:txBody>
          <a:bodyPr>
            <a:noAutofit/>
          </a:bodyPr>
          <a:lstStyle/>
          <a:p>
            <a:pPr algn="ctr"/>
            <a:r>
              <a:rPr lang="de-DE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Fortsetzung: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" y="764704"/>
            <a:ext cx="9144000" cy="60932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3000" b="1" dirty="0"/>
              <a:t>Die </a:t>
            </a:r>
            <a:r>
              <a:rPr lang="de-DE" sz="3000" b="1" dirty="0">
                <a:solidFill>
                  <a:srgbClr val="0070C0"/>
                </a:solidFill>
              </a:rPr>
              <a:t>Reflexionsanregungen für das PS und das BPG </a:t>
            </a:r>
            <a:r>
              <a:rPr lang="de-DE" sz="3000" b="1" dirty="0"/>
              <a:t>(Anlage I der BPG-Materialien) eignen sich besonders gut als </a:t>
            </a:r>
            <a:r>
              <a:rPr lang="de-DE" sz="3000" b="1" dirty="0">
                <a:solidFill>
                  <a:srgbClr val="0070C0"/>
                </a:solidFill>
              </a:rPr>
              <a:t>Strukturierungshilfe</a:t>
            </a:r>
            <a:r>
              <a:rPr lang="de-DE" sz="3000" b="1" dirty="0"/>
              <a:t>, um während der gesamten schulpraktischen Phase Ihre Erfahrungen und Ihre Progression reflektieren zu können.</a:t>
            </a:r>
          </a:p>
          <a:p>
            <a:pPr marL="0" indent="0">
              <a:buNone/>
            </a:pPr>
            <a:endParaRPr lang="de-DE" sz="3000" b="1" dirty="0"/>
          </a:p>
          <a:p>
            <a:pPr marL="0" indent="0">
              <a:buNone/>
            </a:pPr>
            <a:r>
              <a:rPr lang="de-DE" sz="3000" b="1" dirty="0"/>
              <a:t>Für Ihr Praxissemester </a:t>
            </a:r>
          </a:p>
          <a:p>
            <a:pPr marL="0" indent="0">
              <a:buNone/>
            </a:pPr>
            <a:r>
              <a:rPr lang="de-DE" sz="3000" b="1" dirty="0"/>
              <a:t>relevante </a:t>
            </a:r>
            <a:r>
              <a:rPr lang="de-DE" sz="3000" b="1" dirty="0">
                <a:solidFill>
                  <a:srgbClr val="0070C0"/>
                </a:solidFill>
              </a:rPr>
              <a:t>Reflexions-Fragen</a:t>
            </a:r>
            <a:r>
              <a:rPr lang="de-DE" sz="3000" b="1" dirty="0"/>
              <a:t> </a:t>
            </a:r>
          </a:p>
          <a:p>
            <a:pPr marL="0" indent="0">
              <a:buNone/>
            </a:pPr>
            <a:r>
              <a:rPr lang="de-DE" sz="3000" b="1" dirty="0"/>
              <a:t>sind in dem Papier den</a:t>
            </a:r>
            <a:endParaRPr lang="de-DE" sz="3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sz="3000" b="1" dirty="0">
                <a:solidFill>
                  <a:srgbClr val="0070C0"/>
                </a:solidFill>
              </a:rPr>
              <a:t>Handlungsfeldern (HF)</a:t>
            </a:r>
          </a:p>
          <a:p>
            <a:pPr marL="0" indent="0">
              <a:buNone/>
            </a:pPr>
            <a:r>
              <a:rPr lang="de-DE" sz="3000" b="1" dirty="0">
                <a:solidFill>
                  <a:srgbClr val="0070C0"/>
                </a:solidFill>
              </a:rPr>
              <a:t>des Kerncurriculums  (KC) </a:t>
            </a:r>
          </a:p>
          <a:p>
            <a:pPr marL="0" indent="0">
              <a:buNone/>
            </a:pPr>
            <a:r>
              <a:rPr lang="de-DE" sz="3000" b="1" dirty="0">
                <a:solidFill>
                  <a:srgbClr val="0070C0"/>
                </a:solidFill>
              </a:rPr>
              <a:t>für den  Vorbereitungsdienst</a:t>
            </a:r>
          </a:p>
          <a:p>
            <a:pPr marL="0" indent="0">
              <a:buNone/>
            </a:pPr>
            <a:r>
              <a:rPr lang="de-DE" sz="3000" b="1" dirty="0">
                <a:solidFill>
                  <a:srgbClr val="0070C0"/>
                </a:solidFill>
              </a:rPr>
              <a:t>(VD) </a:t>
            </a:r>
            <a:r>
              <a:rPr lang="de-DE" sz="3000" b="1" dirty="0"/>
              <a:t>zugeordnet.</a:t>
            </a:r>
          </a:p>
          <a:p>
            <a:pPr marL="0" indent="0">
              <a:buNone/>
            </a:pPr>
            <a:endParaRPr lang="de-DE" sz="2200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7536560-D773-4A11-92E9-FA47BB72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35</a:t>
            </a:fld>
            <a:endParaRPr lang="de-DE" dirty="0"/>
          </a:p>
        </p:txBody>
      </p:sp>
      <p:pic>
        <p:nvPicPr>
          <p:cNvPr id="7" name="Grafik 6" descr="Ein Bild, das Tisch enthält.&#10;&#10;Automatisch generierte Beschreibung">
            <a:extLst>
              <a:ext uri="{FF2B5EF4-FFF2-40B4-BE49-F238E27FC236}">
                <a16:creationId xmlns:a16="http://schemas.microsoft.com/office/drawing/2014/main" id="{CA8852A2-57B9-4F16-B92D-2753A8EBF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12976"/>
            <a:ext cx="4536503" cy="314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03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39752" y="0"/>
            <a:ext cx="6804248" cy="6858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3500" b="1" dirty="0">
                <a:solidFill>
                  <a:srgbClr val="0070C0"/>
                </a:solidFill>
              </a:rPr>
              <a:t>Fortsetzung:</a:t>
            </a:r>
          </a:p>
          <a:p>
            <a:pPr marL="0" indent="0">
              <a:buNone/>
            </a:pPr>
            <a:endParaRPr lang="de-DE" sz="1000" b="1" dirty="0">
              <a:solidFill>
                <a:srgbClr val="0070C0"/>
              </a:solidFill>
            </a:endParaRPr>
          </a:p>
          <a:p>
            <a:r>
              <a:rPr lang="de-DE" sz="2800" b="1" dirty="0"/>
              <a:t>Das </a:t>
            </a:r>
            <a:r>
              <a:rPr lang="de-DE" sz="2800" b="1" dirty="0">
                <a:solidFill>
                  <a:srgbClr val="0070C0"/>
                </a:solidFill>
              </a:rPr>
              <a:t>Bilanz- und Perspektivgespräch (BPG) </a:t>
            </a:r>
            <a:r>
              <a:rPr lang="de-DE" sz="2800" b="1" dirty="0"/>
              <a:t>erfordert eine </a:t>
            </a:r>
            <a:r>
              <a:rPr lang="de-DE" sz="2800" b="1" dirty="0">
                <a:solidFill>
                  <a:srgbClr val="0070C0"/>
                </a:solidFill>
              </a:rPr>
              <a:t>frühzeitige Abstimmung </a:t>
            </a:r>
            <a:r>
              <a:rPr lang="de-DE" sz="2800" b="1" dirty="0"/>
              <a:t>(per Mail) des Termins mit der Schulvertretung und Ihrer überfachlichen ZfsL-Begleitkraft. </a:t>
            </a:r>
          </a:p>
          <a:p>
            <a:r>
              <a:rPr lang="de-DE" sz="2800" b="1" dirty="0"/>
              <a:t>An Ihrem </a:t>
            </a:r>
            <a:r>
              <a:rPr lang="de-DE" sz="2800" b="1" dirty="0">
                <a:solidFill>
                  <a:srgbClr val="0070C0"/>
                </a:solidFill>
              </a:rPr>
              <a:t>i.d.R. 60-minütigen </a:t>
            </a:r>
            <a:r>
              <a:rPr lang="de-DE" sz="2800" b="1" dirty="0"/>
              <a:t>BPG nehmen eine </a:t>
            </a:r>
            <a:r>
              <a:rPr lang="de-DE" sz="2800" b="1" dirty="0">
                <a:solidFill>
                  <a:srgbClr val="0070C0"/>
                </a:solidFill>
              </a:rPr>
              <a:t>Schulvertretung</a:t>
            </a:r>
            <a:r>
              <a:rPr lang="de-DE" sz="2800" b="1" dirty="0"/>
              <a:t> und Ihre </a:t>
            </a:r>
            <a:r>
              <a:rPr lang="de-DE" sz="2800" b="1" dirty="0">
                <a:solidFill>
                  <a:srgbClr val="0070C0"/>
                </a:solidFill>
              </a:rPr>
              <a:t>überfachliche ZfsL-Begleitkraft (ÜFA) </a:t>
            </a:r>
            <a:r>
              <a:rPr lang="de-DE" sz="2800" b="1" dirty="0"/>
              <a:t>teil. </a:t>
            </a:r>
          </a:p>
          <a:p>
            <a:r>
              <a:rPr lang="de-DE" sz="2800" b="1" dirty="0"/>
              <a:t>Ggf.  kommt überdies eine </a:t>
            </a:r>
            <a:r>
              <a:rPr lang="de-DE" sz="2800" b="1" dirty="0">
                <a:solidFill>
                  <a:srgbClr val="0070C0"/>
                </a:solidFill>
              </a:rPr>
              <a:t>Vertretung der WWU </a:t>
            </a:r>
            <a:r>
              <a:rPr lang="de-DE" sz="2800" b="1" dirty="0"/>
              <a:t>hinzu (Nähere Information hierzu erhalten Sie von Ihrer überfachlichen ZfsL-Begleitkraft). </a:t>
            </a:r>
          </a:p>
          <a:p>
            <a:r>
              <a:rPr lang="de-DE" sz="2800" b="1" dirty="0"/>
              <a:t>Der Organisationskalender weist den </a:t>
            </a:r>
            <a:r>
              <a:rPr lang="de-DE" sz="2800" b="1" dirty="0">
                <a:solidFill>
                  <a:srgbClr val="0070C0"/>
                </a:solidFill>
              </a:rPr>
              <a:t>vorgegeben Zeitraum für die Durchführung </a:t>
            </a:r>
            <a:r>
              <a:rPr lang="de-DE" sz="2800" b="1" dirty="0"/>
              <a:t>der BPG aus. </a:t>
            </a:r>
          </a:p>
          <a:p>
            <a:r>
              <a:rPr lang="de-DE" sz="2800" b="1" dirty="0"/>
              <a:t>Ihre überfachliche ZfsL-Begleitkraft  (ÜFA)  bereitet das BPG mit Ihnen vor.</a:t>
            </a:r>
          </a:p>
          <a:p>
            <a:pPr marL="0" indent="0" algn="ctr">
              <a:buNone/>
            </a:pPr>
            <a:endParaRPr lang="de-DE" sz="3000" b="1" dirty="0">
              <a:solidFill>
                <a:schemeClr val="tx2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0" y="773722"/>
            <a:ext cx="2339752" cy="222323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algn="ctr"/>
            <a:endParaRPr lang="de-DE" sz="200" dirty="0">
              <a:solidFill>
                <a:schemeClr val="tx1"/>
              </a:solidFill>
            </a:endParaRPr>
          </a:p>
          <a:p>
            <a:pPr algn="ctr"/>
            <a:r>
              <a:rPr lang="de-DE" sz="2000" b="1" dirty="0">
                <a:solidFill>
                  <a:schemeClr val="tx1"/>
                </a:solidFill>
              </a:rPr>
              <a:t>Ihr BPG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</a:rPr>
              <a:t> ist ein</a:t>
            </a:r>
          </a:p>
          <a:p>
            <a:pPr algn="ctr"/>
            <a:r>
              <a:rPr lang="de-DE" sz="2000" b="1" dirty="0"/>
              <a:t>nicht </a:t>
            </a:r>
            <a:r>
              <a:rPr lang="de-DE" sz="2000" b="1" dirty="0">
                <a:solidFill>
                  <a:schemeClr val="tx1"/>
                </a:solidFill>
              </a:rPr>
              <a:t>bewertetes</a:t>
            </a:r>
            <a:r>
              <a:rPr lang="de-DE" sz="2000" dirty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</a:rPr>
              <a:t>in einem</a:t>
            </a:r>
            <a:r>
              <a:rPr lang="de-DE" sz="2000" b="1" dirty="0">
                <a:solidFill>
                  <a:schemeClr val="tx1"/>
                </a:solidFill>
              </a:rPr>
              <a:t> geschützten Raum </a:t>
            </a:r>
            <a:r>
              <a:rPr lang="de-DE" sz="2000" dirty="0">
                <a:solidFill>
                  <a:schemeClr val="tx1"/>
                </a:solidFill>
              </a:rPr>
              <a:t>stattfindendes</a:t>
            </a:r>
          </a:p>
          <a:p>
            <a:pPr algn="ctr"/>
            <a:r>
              <a:rPr lang="de-DE" sz="2000" b="1" dirty="0">
                <a:solidFill>
                  <a:schemeClr val="tx1"/>
                </a:solidFill>
              </a:rPr>
              <a:t>Beratungsgespräch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</a:rPr>
              <a:t>(i.d.R.) zu </a:t>
            </a:r>
            <a:r>
              <a:rPr lang="de-DE" sz="2000" b="1" dirty="0">
                <a:solidFill>
                  <a:schemeClr val="tx1"/>
                </a:solidFill>
              </a:rPr>
              <a:t>dritt</a:t>
            </a:r>
            <a:r>
              <a:rPr lang="de-DE" sz="20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8D473CF-11CF-4DFD-B2FB-312D9CAB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09720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51720" y="0"/>
            <a:ext cx="7092280" cy="6858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b="1" dirty="0">
                <a:solidFill>
                  <a:srgbClr val="0070C0"/>
                </a:solidFill>
              </a:rPr>
              <a:t>Fortsetzung:</a:t>
            </a:r>
          </a:p>
          <a:p>
            <a:pPr marL="0" indent="0">
              <a:buNone/>
            </a:pPr>
            <a:endParaRPr lang="de-DE" b="1" dirty="0">
              <a:solidFill>
                <a:srgbClr val="0070C0"/>
              </a:solidFill>
            </a:endParaRPr>
          </a:p>
          <a:p>
            <a:r>
              <a:rPr lang="de-DE" sz="2600" b="1" dirty="0"/>
              <a:t>Im Zentrum Ihres BPG steht </a:t>
            </a:r>
            <a:r>
              <a:rPr lang="de-DE" sz="2600" b="1" dirty="0">
                <a:solidFill>
                  <a:srgbClr val="0070C0"/>
                </a:solidFill>
              </a:rPr>
              <a:t>Ihre reflexive Auseinandersetzung </a:t>
            </a:r>
            <a:r>
              <a:rPr lang="de-DE" sz="2600" b="1" dirty="0"/>
              <a:t>mit Ihrem professionellen Selbstkonzept sowie mit Ihrer eigenen Berufswahlentscheidung.</a:t>
            </a:r>
          </a:p>
          <a:p>
            <a:endParaRPr lang="de-DE" sz="2600" b="1" dirty="0"/>
          </a:p>
          <a:p>
            <a:r>
              <a:rPr lang="de-DE" sz="2600" b="1" dirty="0"/>
              <a:t>Das BPG zielt deshalb nicht auf die detaillierte inhaltliche Evaluation einzelner Unterrichtsvorhaben und die gleichmäßige Abdeckung aller Handlungsfelder.</a:t>
            </a:r>
          </a:p>
          <a:p>
            <a:endParaRPr lang="de-DE" sz="2600" b="1" dirty="0"/>
          </a:p>
          <a:p>
            <a:r>
              <a:rPr lang="de-DE" sz="2600" b="1" dirty="0"/>
              <a:t>Das BPG bildet das </a:t>
            </a:r>
            <a:r>
              <a:rPr lang="de-DE" sz="2600" b="1" dirty="0">
                <a:solidFill>
                  <a:srgbClr val="0070C0"/>
                </a:solidFill>
              </a:rPr>
              <a:t>formale Ende </a:t>
            </a:r>
            <a:r>
              <a:rPr lang="de-DE" sz="2600" b="1" dirty="0"/>
              <a:t>des schulpraktischen Teils. </a:t>
            </a:r>
          </a:p>
          <a:p>
            <a:pPr marL="0" indent="0">
              <a:buNone/>
            </a:pPr>
            <a:endParaRPr lang="de-DE" sz="2600" b="1" dirty="0"/>
          </a:p>
          <a:p>
            <a:r>
              <a:rPr lang="de-DE" sz="2600" b="1" dirty="0"/>
              <a:t>Über das einstündige, nicht bewertete Gespräch erstellt das ZfsL eine </a:t>
            </a:r>
            <a:r>
              <a:rPr lang="de-DE" sz="2600" b="1" dirty="0">
                <a:solidFill>
                  <a:srgbClr val="0070C0"/>
                </a:solidFill>
              </a:rPr>
              <a:t>Bescheinigung.</a:t>
            </a:r>
          </a:p>
          <a:p>
            <a:pPr marL="0" indent="0">
              <a:buNone/>
            </a:pPr>
            <a:endParaRPr lang="de-DE" sz="3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9"/>
            <a:ext cx="2051720" cy="1944216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87F3FB7-3F73-46B2-831A-7E4D71B77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11191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C915B1-2B32-4E10-94E3-93D58ACE3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Wie wird der erfolgreich absolvierte schulpraktische Teil meines Praxissemesters bescheinigt? – </a:t>
            </a:r>
            <a:br>
              <a:rPr lang="de-DE" sz="2800" b="1" dirty="0">
                <a:solidFill>
                  <a:srgbClr val="0070C0"/>
                </a:solidFill>
              </a:rPr>
            </a:br>
            <a:r>
              <a:rPr lang="de-DE" sz="2800" b="1" dirty="0">
                <a:solidFill>
                  <a:srgbClr val="0070C0"/>
                </a:solidFill>
              </a:rPr>
              <a:t>Die Doppelbescheinigung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75BC5C-6CE9-4005-93DC-B50FBF55F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de-DE" sz="9600" b="1" dirty="0"/>
          </a:p>
          <a:p>
            <a:pPr marL="0" indent="0">
              <a:buNone/>
            </a:pPr>
            <a:r>
              <a:rPr lang="de-DE" sz="9600" b="1" dirty="0"/>
              <a:t>Am Ende Ihres erfolgreich absolvierten schulpraktischen Teils im Praxissemester erhalten Sie eine </a:t>
            </a:r>
            <a:r>
              <a:rPr lang="de-DE" sz="9600" b="1" dirty="0">
                <a:solidFill>
                  <a:srgbClr val="0070C0"/>
                </a:solidFill>
              </a:rPr>
              <a:t>Doppelbescheinigung: </a:t>
            </a:r>
          </a:p>
          <a:p>
            <a:pPr marL="0" indent="0">
              <a:buNone/>
            </a:pPr>
            <a:endParaRPr lang="de-DE" sz="9600" b="1" dirty="0"/>
          </a:p>
          <a:p>
            <a:r>
              <a:rPr lang="de-DE" sz="9600" b="1" dirty="0"/>
              <a:t>Das ZfsL bescheinigt Ihnen die</a:t>
            </a:r>
            <a:r>
              <a:rPr lang="de-DE" sz="9600" b="1" dirty="0">
                <a:solidFill>
                  <a:srgbClr val="0070C0"/>
                </a:solidFill>
              </a:rPr>
              <a:t> ordnungsgemäße Durchführung und Teilnahme am BPG.</a:t>
            </a:r>
          </a:p>
          <a:p>
            <a:r>
              <a:rPr lang="de-DE" sz="9600" b="1" dirty="0"/>
              <a:t>Die Schule bescheinigt Ihnen die </a:t>
            </a:r>
            <a:r>
              <a:rPr lang="de-DE" sz="9600" b="1" dirty="0">
                <a:solidFill>
                  <a:srgbClr val="0070C0"/>
                </a:solidFill>
              </a:rPr>
              <a:t>ordnungsgemäße Erbringung aller lt. Erlass geforderten schulischen Anwesenheitszeiten. </a:t>
            </a:r>
          </a:p>
          <a:p>
            <a:pPr marL="0" indent="0">
              <a:buNone/>
            </a:pPr>
            <a:endParaRPr lang="de-DE" sz="9600" dirty="0"/>
          </a:p>
          <a:p>
            <a:pPr marL="0" indent="0">
              <a:buNone/>
            </a:pPr>
            <a:r>
              <a:rPr lang="de-DE" sz="9600" b="1" dirty="0"/>
              <a:t>Die Doppelbescheinigung hinterlegen Sie bitte in Ihrem </a:t>
            </a:r>
            <a:r>
              <a:rPr lang="de-DE" sz="9600" b="1" dirty="0">
                <a:solidFill>
                  <a:srgbClr val="0070C0"/>
                </a:solidFill>
              </a:rPr>
              <a:t>Portfolio</a:t>
            </a:r>
            <a:r>
              <a:rPr lang="de-DE" sz="9600" b="1" dirty="0"/>
              <a:t>.</a:t>
            </a:r>
          </a:p>
          <a:p>
            <a:pPr marL="0" indent="0">
              <a:buNone/>
            </a:pPr>
            <a:r>
              <a:rPr lang="de-DE" sz="9600" b="1" dirty="0"/>
              <a:t>Sie muss nicht eingereicht/vorgelegt (aber natürlich aufbewahrt) werden, um Ihre </a:t>
            </a:r>
            <a:r>
              <a:rPr lang="de-DE" sz="9600" b="1" dirty="0">
                <a:solidFill>
                  <a:srgbClr val="0070C0"/>
                </a:solidFill>
              </a:rPr>
              <a:t>Leistungspunkte für den schulpraktischen Teil des PS </a:t>
            </a:r>
            <a:r>
              <a:rPr lang="de-DE" sz="9600" b="1" dirty="0"/>
              <a:t>zu erhalten.</a:t>
            </a:r>
          </a:p>
          <a:p>
            <a:pPr marL="0" indent="0">
              <a:buNone/>
            </a:pPr>
            <a:r>
              <a:rPr lang="de-DE" sz="9600" b="1" dirty="0"/>
              <a:t>Die Verbuchung Ihrer Leistungspunkte erfolgt über die Prabas/das ZfL auf volldigitalem Wege. </a:t>
            </a:r>
            <a:r>
              <a:rPr lang="de-DE" sz="9600" b="1" dirty="0">
                <a:highlight>
                  <a:srgbClr val="FFFF00"/>
                </a:highlight>
              </a:rPr>
              <a:t>Die Leistungspunkte werden am Ende Ihres gesamten Praxissemesters (auch des universitären Teils!) verbucht.</a:t>
            </a:r>
            <a:endParaRPr lang="de-DE" sz="9600" dirty="0">
              <a:highlight>
                <a:srgbClr val="FFFF00"/>
              </a:highlight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10290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Was muss ich wissen zum Lernort Schule?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590465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834BF46-382F-40F1-BD72-044148010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3942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75" y="404664"/>
            <a:ext cx="8572500" cy="1080119"/>
          </a:xfrm>
        </p:spPr>
        <p:txBody>
          <a:bodyPr/>
          <a:lstStyle/>
          <a:p>
            <a:r>
              <a:rPr lang="de-DE" sz="2800" b="1" dirty="0">
                <a:latin typeface="Calibri" panose="020F0502020204030204" pitchFamily="34" charset="0"/>
              </a:rPr>
              <a:t>         Tätigkeitsprofil Praxissemesterbeauftragte (PRABAs)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61730"/>
              </p:ext>
            </p:extLst>
          </p:nvPr>
        </p:nvGraphicFramePr>
        <p:xfrm>
          <a:off x="323850" y="1412777"/>
          <a:ext cx="8572500" cy="4861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70571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91E5DC-61EC-4332-9593-E83855EE0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Mit welchen Personen habe ich am Lernort Schule näher zu tun?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759388-54C5-467C-99B1-73013DF11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b="1" dirty="0"/>
              <a:t>Die </a:t>
            </a:r>
            <a:r>
              <a:rPr lang="de-DE" sz="2800" b="1" dirty="0">
                <a:solidFill>
                  <a:srgbClr val="0070C0"/>
                </a:solidFill>
              </a:rPr>
              <a:t>Ausbildungsbeauftragten (Abbas im Praxissemester) </a:t>
            </a:r>
            <a:r>
              <a:rPr lang="de-DE" sz="2800" b="1" dirty="0"/>
              <a:t>sind Ihre übergeordneten Ansprechpersonen in allen schulischen Belangen.</a:t>
            </a:r>
          </a:p>
          <a:p>
            <a:pPr marL="0" indent="0">
              <a:buNone/>
            </a:pPr>
            <a:endParaRPr lang="de-DE" sz="2800" b="1" dirty="0"/>
          </a:p>
          <a:p>
            <a:pPr marL="0" indent="0">
              <a:buNone/>
            </a:pPr>
            <a:r>
              <a:rPr lang="de-DE" sz="2800" b="1" dirty="0"/>
              <a:t>In der Regel ist jeweils </a:t>
            </a:r>
            <a:r>
              <a:rPr lang="de-DE" sz="2800" b="1" dirty="0">
                <a:solidFill>
                  <a:srgbClr val="0070C0"/>
                </a:solidFill>
              </a:rPr>
              <a:t>eine Fachlehrkraft pro Fach </a:t>
            </a:r>
            <a:r>
              <a:rPr lang="de-DE" sz="2800" b="1" dirty="0"/>
              <a:t>für Sie zuständig und begleitet Sie besonders intensiv. An vielen Schulen heißen diese Lehrkräfte </a:t>
            </a:r>
            <a:r>
              <a:rPr lang="de-DE" sz="2800" b="1" dirty="0">
                <a:solidFill>
                  <a:srgbClr val="0070C0"/>
                </a:solidFill>
              </a:rPr>
              <a:t>Mentor*innen</a:t>
            </a:r>
            <a:r>
              <a:rPr lang="de-DE" sz="2800" b="1" dirty="0"/>
              <a:t>.</a:t>
            </a:r>
          </a:p>
          <a:p>
            <a:pPr marL="0" indent="0">
              <a:buNone/>
            </a:pPr>
            <a:endParaRPr lang="de-DE" sz="2800" b="1" dirty="0"/>
          </a:p>
          <a:p>
            <a:pPr marL="0" indent="0">
              <a:buNone/>
            </a:pPr>
            <a:r>
              <a:rPr lang="de-DE" sz="2800" b="1" dirty="0"/>
              <a:t>Ihr/e Abba und Ihre Mentor*innen sind Ihnen dabei behilflich, Kontakte zu </a:t>
            </a:r>
            <a:r>
              <a:rPr lang="de-DE" sz="2800" b="1" dirty="0">
                <a:solidFill>
                  <a:srgbClr val="0070C0"/>
                </a:solidFill>
              </a:rPr>
              <a:t>weiteren Fachlehrkräften </a:t>
            </a:r>
            <a:r>
              <a:rPr lang="de-DE" sz="2800" b="1" dirty="0"/>
              <a:t>herzustellen, um von diesen ebenfalls begleitet zu werden.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54D8D3-B6BC-440B-9D92-D0B7E9540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40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3633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D14D5D-A268-48C2-8D47-642B8DC26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075240" cy="1008112"/>
          </a:xfrm>
        </p:spPr>
        <p:txBody>
          <a:bodyPr>
            <a:normAutofit fontScale="90000"/>
          </a:bodyPr>
          <a:lstStyle/>
          <a:p>
            <a:br>
              <a:rPr lang="de-DE" sz="3200" b="1" dirty="0">
                <a:solidFill>
                  <a:srgbClr val="0070C0"/>
                </a:solidFill>
              </a:rPr>
            </a:br>
            <a:r>
              <a:rPr lang="de-DE" sz="3600" b="1" dirty="0">
                <a:solidFill>
                  <a:srgbClr val="0070C0"/>
                </a:solidFill>
              </a:rPr>
              <a:t>Wann starte ich an meiner Praktikumsschule? </a:t>
            </a:r>
            <a:br>
              <a:rPr lang="de-DE" sz="3200" b="1" dirty="0">
                <a:solidFill>
                  <a:srgbClr val="0070C0"/>
                </a:solidFill>
              </a:rPr>
            </a:br>
            <a:endParaRPr lang="de-DE" sz="3200" b="1" dirty="0">
              <a:solidFill>
                <a:srgbClr val="0070C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AD47F1-27FB-4735-9F16-370FB92E9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68739"/>
          </a:xfrm>
        </p:spPr>
        <p:txBody>
          <a:bodyPr>
            <a:normAutofit lnSpcReduction="10000"/>
          </a:bodyPr>
          <a:lstStyle/>
          <a:p>
            <a:r>
              <a:rPr lang="de-DE" sz="2800" b="1" dirty="0"/>
              <a:t>An Ihrer Praktikumsschule müssen Sie sich formal bis spätestens </a:t>
            </a:r>
            <a:r>
              <a:rPr lang="de-DE" sz="2800" b="1" dirty="0">
                <a:solidFill>
                  <a:srgbClr val="0070C0"/>
                </a:solidFill>
                <a:highlight>
                  <a:srgbClr val="FFFF00"/>
                </a:highlight>
              </a:rPr>
              <a:t>15.02.2024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/>
              <a:t>persönlich vorstellen. Ihre Schule kontaktiert und lädt Sie ein, sie entscheidet auch über das Format der Begegnung. Sollten Sie bis zum </a:t>
            </a:r>
            <a:r>
              <a:rPr lang="de-DE" sz="2800" b="1" dirty="0">
                <a:solidFill>
                  <a:srgbClr val="0070C0"/>
                </a:solidFill>
                <a:highlight>
                  <a:srgbClr val="FFFF00"/>
                </a:highlight>
              </a:rPr>
              <a:t> 09.02.2024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/>
              <a:t>keine Einladung erhalten haben, nehmen Sie bitte eigeninitiativ Kontakt zu Ihrer Schule auf.</a:t>
            </a:r>
          </a:p>
          <a:p>
            <a:pPr marL="0" indent="0">
              <a:buNone/>
            </a:pPr>
            <a:endParaRPr lang="de-DE" sz="2800" b="1" dirty="0"/>
          </a:p>
          <a:p>
            <a:r>
              <a:rPr lang="de-DE" sz="2800" b="1" dirty="0"/>
              <a:t>Bitte beachten Sie, dass </a:t>
            </a:r>
            <a:r>
              <a:rPr lang="de-DE" sz="2800" b="1" dirty="0">
                <a:solidFill>
                  <a:srgbClr val="0070C0"/>
                </a:solidFill>
              </a:rPr>
              <a:t>alle erforderlichen Dokumente </a:t>
            </a:r>
            <a:r>
              <a:rPr lang="de-DE" sz="2800" b="1" dirty="0"/>
              <a:t>(Masernschutz-Nachweis, Infektionsschutz Verschwiegenheitserklärung, hinterlegt auf der ZfsL-Homepage) </a:t>
            </a:r>
            <a:r>
              <a:rPr lang="de-DE" sz="2800" b="1" dirty="0">
                <a:solidFill>
                  <a:srgbClr val="0070C0"/>
                </a:solidFill>
              </a:rPr>
              <a:t>der Schule zum Termin der persönlichen Vorstellung vorliegen </a:t>
            </a:r>
            <a:r>
              <a:rPr lang="de-DE" sz="2800" b="1" dirty="0"/>
              <a:t>(ggf. wären die Dokumente vorab zuzusenden). </a:t>
            </a:r>
          </a:p>
          <a:p>
            <a:endParaRPr lang="de-DE" sz="2800" b="1" dirty="0"/>
          </a:p>
          <a:p>
            <a:pPr marL="0" indent="0">
              <a:buNone/>
            </a:pPr>
            <a:endParaRPr lang="de-DE" sz="2400" b="1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8B4642B-7682-498A-95A7-0B47E6714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5870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052736"/>
          </a:xfrm>
        </p:spPr>
        <p:txBody>
          <a:bodyPr>
            <a:noAutofit/>
          </a:bodyPr>
          <a:lstStyle/>
          <a:p>
            <a:pPr algn="ctr"/>
            <a:r>
              <a:rPr lang="de-DE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Welche Rolle habe ich als Praxissemesterstudierende/r an meiner Schule?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7" cy="5544616"/>
          </a:xfrm>
        </p:spPr>
        <p:txBody>
          <a:bodyPr>
            <a:normAutofit fontScale="92500" lnSpcReduction="10000"/>
          </a:bodyPr>
          <a:lstStyle/>
          <a:p>
            <a:r>
              <a:rPr lang="de-DE" sz="2800" b="1" dirty="0"/>
              <a:t>Die Teilnahme an allen </a:t>
            </a:r>
          </a:p>
          <a:p>
            <a:pPr marL="0" indent="0">
              <a:buNone/>
            </a:pPr>
            <a:r>
              <a:rPr lang="de-DE" sz="2800" b="1" dirty="0"/>
              <a:t>    </a:t>
            </a:r>
            <a:r>
              <a:rPr lang="de-DE" sz="2800" b="1" dirty="0">
                <a:solidFill>
                  <a:srgbClr val="0070C0"/>
                </a:solidFill>
              </a:rPr>
              <a:t>Begleitformaten</a:t>
            </a:r>
            <a:r>
              <a:rPr lang="de-DE" sz="2800" b="1" dirty="0"/>
              <a:t> der Schule  </a:t>
            </a:r>
          </a:p>
          <a:p>
            <a:pPr marL="0" indent="0">
              <a:buNone/>
            </a:pPr>
            <a:r>
              <a:rPr lang="de-DE" sz="2800" b="1" dirty="0"/>
              <a:t>    ist verpflichtend, ebenso wie </a:t>
            </a:r>
          </a:p>
          <a:p>
            <a:pPr marL="0" indent="0">
              <a:buNone/>
            </a:pPr>
            <a:r>
              <a:rPr lang="de-DE" sz="2800" b="1" dirty="0"/>
              <a:t>    die Einhaltung der vereinbarten </a:t>
            </a:r>
          </a:p>
          <a:p>
            <a:pPr marL="0" indent="0">
              <a:buNone/>
            </a:pPr>
            <a:r>
              <a:rPr lang="de-DE" sz="2800" b="1" dirty="0"/>
              <a:t>    </a:t>
            </a:r>
            <a:r>
              <a:rPr lang="de-DE" sz="2800" b="1" dirty="0">
                <a:solidFill>
                  <a:srgbClr val="0070C0"/>
                </a:solidFill>
              </a:rPr>
              <a:t>schulischen Anwesenheitszeiten</a:t>
            </a:r>
          </a:p>
          <a:p>
            <a:pPr marL="0" indent="0">
              <a:buNone/>
            </a:pPr>
            <a:r>
              <a:rPr lang="de-DE" sz="2800" b="1" dirty="0"/>
              <a:t>    (i.d.R. vier Unterrichtstage).</a:t>
            </a:r>
          </a:p>
          <a:p>
            <a:pPr marL="0" indent="0">
              <a:buNone/>
            </a:pPr>
            <a:endParaRPr lang="de-DE" sz="1200" dirty="0">
              <a:solidFill>
                <a:schemeClr val="tx2"/>
              </a:solidFill>
            </a:endParaRPr>
          </a:p>
          <a:p>
            <a:r>
              <a:rPr lang="de-DE" sz="2800" b="1" dirty="0"/>
              <a:t>Sie sind </a:t>
            </a:r>
            <a:r>
              <a:rPr lang="de-DE" sz="2800" b="1" dirty="0">
                <a:solidFill>
                  <a:srgbClr val="0070C0"/>
                </a:solidFill>
              </a:rPr>
              <a:t>forschende Gäste </a:t>
            </a:r>
            <a:r>
              <a:rPr lang="de-DE" sz="2800" b="1" dirty="0"/>
              <a:t>an Ihrer Schule.</a:t>
            </a:r>
          </a:p>
          <a:p>
            <a:pPr marL="0" indent="0">
              <a:buNone/>
            </a:pPr>
            <a:endParaRPr lang="de-DE" sz="2800" b="1" dirty="0"/>
          </a:p>
          <a:p>
            <a:r>
              <a:rPr lang="de-DE" sz="2800" b="1" dirty="0"/>
              <a:t>Ihre Schulleitung ist </a:t>
            </a:r>
            <a:r>
              <a:rPr lang="de-DE" sz="2800" b="1" dirty="0">
                <a:solidFill>
                  <a:srgbClr val="0070C0"/>
                </a:solidFill>
              </a:rPr>
              <a:t>weisungsbefugt</a:t>
            </a:r>
            <a:r>
              <a:rPr lang="de-DE" sz="2800" b="1" dirty="0"/>
              <a:t>.</a:t>
            </a:r>
          </a:p>
          <a:p>
            <a:pPr marL="0" indent="0">
              <a:buNone/>
            </a:pPr>
            <a:endParaRPr lang="de-DE" sz="2800" b="1" dirty="0"/>
          </a:p>
          <a:p>
            <a:r>
              <a:rPr lang="de-DE" sz="2800" b="1" dirty="0"/>
              <a:t>Sie haben die </a:t>
            </a:r>
            <a:r>
              <a:rPr lang="de-DE" sz="2800" b="1" dirty="0">
                <a:solidFill>
                  <a:srgbClr val="0070C0"/>
                </a:solidFill>
              </a:rPr>
              <a:t>Pflicht zur Verschwiegenheit </a:t>
            </a:r>
            <a:r>
              <a:rPr lang="de-DE" sz="2800" b="1" dirty="0"/>
              <a:t>(personenbezogener Daten).</a:t>
            </a:r>
          </a:p>
          <a:p>
            <a:endParaRPr lang="de-DE" sz="2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91056"/>
            <a:ext cx="352839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D1D91A5-A858-4073-8041-6793D25C4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92476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226DEA-E4C9-49BD-89F2-391765C96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rgbClr val="0070C0"/>
                </a:solidFill>
                <a:latin typeface="+mn-lt"/>
              </a:rPr>
              <a:t>Fortsetzung: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A7E01B-D573-4663-91BA-53B36A4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 lnSpcReduction="10000"/>
          </a:bodyPr>
          <a:lstStyle/>
          <a:p>
            <a:r>
              <a:rPr lang="de-DE" sz="2800" b="1" dirty="0"/>
              <a:t>Sie dürfen </a:t>
            </a:r>
            <a:r>
              <a:rPr lang="de-DE" sz="2800" b="1" dirty="0">
                <a:solidFill>
                  <a:srgbClr val="0070C0"/>
                </a:solidFill>
              </a:rPr>
              <a:t>keine alleinige Verantwortung </a:t>
            </a:r>
            <a:r>
              <a:rPr lang="de-DE" sz="2800" b="1" dirty="0"/>
              <a:t>für Schüler*innen übernehmen, d. h. die Durchführung von Unterrichts(elementen), Aufsicht, Exkursionen usw. erfolgt ausschließlich gemeinsam mit einer anwesenden Lehrkraft!</a:t>
            </a:r>
          </a:p>
          <a:p>
            <a:pPr marL="0" indent="0">
              <a:buNone/>
            </a:pPr>
            <a:endParaRPr lang="de-DE" sz="2800" b="1" dirty="0"/>
          </a:p>
          <a:p>
            <a:r>
              <a:rPr lang="de-DE" sz="2800" b="1" dirty="0"/>
              <a:t>Sie agieren als </a:t>
            </a:r>
            <a:r>
              <a:rPr lang="de-DE" sz="2800" b="1" dirty="0">
                <a:solidFill>
                  <a:srgbClr val="0070C0"/>
                </a:solidFill>
              </a:rPr>
              <a:t>Vorbild </a:t>
            </a:r>
            <a:r>
              <a:rPr lang="de-DE" sz="2800" b="1" dirty="0"/>
              <a:t>für die Schülerinnen und Schüler.</a:t>
            </a:r>
          </a:p>
          <a:p>
            <a:pPr marL="0" indent="0">
              <a:buNone/>
            </a:pPr>
            <a:endParaRPr lang="de-DE" sz="2800" b="1" dirty="0"/>
          </a:p>
          <a:p>
            <a:r>
              <a:rPr lang="de-DE" sz="2800" b="1" dirty="0"/>
              <a:t>Sie sollten bei allen Aktivitäten mitreflektieren, dass Sie sich  in die </a:t>
            </a:r>
            <a:r>
              <a:rPr lang="de-DE" sz="2800" b="1" dirty="0">
                <a:solidFill>
                  <a:srgbClr val="0070C0"/>
                </a:solidFill>
              </a:rPr>
              <a:t>Rolle einer Lehrkraft </a:t>
            </a:r>
            <a:r>
              <a:rPr lang="de-DE" sz="2800" b="1" dirty="0"/>
              <a:t>hineinentwickeln möchten. Orientieren Sie sich daher in Bezug auf Ihr Verhalten an Ihrer zukünftigen Berufsrolle. (Schauen Sie sich ggf. „good practice“ von den schulischen Lehrkräften ab.)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EC5349-27A1-44B5-8FC2-3B156EB07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43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19880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3D90FB-2775-453B-AABA-D8338F2AE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Wie kann ich Handlungssicherheit am Lernort Schule unter den Rahmenbedingungen einer beschleunigten  Digitalisierung  gewinnen?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634CDA-5B9F-4B67-ABC8-195480AEC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8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Bitten Sie frühzeitig (z.B. bei Ihrem Schulantritt) und eigeninitiativ um </a:t>
            </a:r>
            <a:r>
              <a:rPr lang="de-DE" sz="28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Aufnahme als Teilnehmer*in  in die von Ihrer Schule genutzte schulinterne digitale Arbeitsplattform</a:t>
            </a:r>
            <a:r>
              <a:rPr lang="de-DE" sz="28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 damit Sie entsprechende Zugriffs- und Teilnahmemöglichkeiten haben</a:t>
            </a:r>
          </a:p>
          <a:p>
            <a:pPr marL="0" indent="0">
              <a:buNone/>
            </a:pPr>
            <a:r>
              <a:rPr lang="de-DE" sz="28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bzgl.</a:t>
            </a:r>
          </a:p>
          <a:p>
            <a:pPr marL="0" indent="0">
              <a:buNone/>
            </a:pPr>
            <a:r>
              <a:rPr lang="de-DE" sz="28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 - der </a:t>
            </a:r>
            <a:r>
              <a:rPr lang="de-DE" sz="28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kollegialen Kooperation</a:t>
            </a:r>
          </a:p>
          <a:p>
            <a:pPr marL="0" indent="0">
              <a:buNone/>
            </a:pPr>
            <a:r>
              <a:rPr lang="de-DE" sz="28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 - der </a:t>
            </a:r>
            <a:r>
              <a:rPr lang="de-DE" sz="28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Kommunikation mit den Lerngruppen</a:t>
            </a:r>
          </a:p>
          <a:p>
            <a:pPr marL="0" indent="0">
              <a:buNone/>
            </a:pPr>
            <a:r>
              <a:rPr lang="de-DE" sz="28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de-DE" sz="2800" b="1" dirty="0"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de-DE" sz="28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28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der </a:t>
            </a:r>
            <a:r>
              <a:rPr lang="de-DE" sz="28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gesamten Schulorganisation</a:t>
            </a:r>
          </a:p>
          <a:p>
            <a:pPr marL="0" indent="0">
              <a:buNone/>
            </a:pPr>
            <a:endParaRPr lang="de-DE" sz="2800" b="1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de-DE" sz="2800" b="1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4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de-DE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de-DE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de-DE" sz="2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8EBE879-8021-4F70-9647-6CBD533C7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44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40921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097260" y="213596"/>
            <a:ext cx="1142544" cy="1525169"/>
          </a:xfrm>
        </p:spPr>
        <p:txBody>
          <a:bodyPr>
            <a:normAutofit/>
          </a:bodyPr>
          <a:lstStyle/>
          <a:p>
            <a:br>
              <a:rPr lang="de-DE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45990" y="0"/>
            <a:ext cx="6598010" cy="6858000"/>
          </a:xfrm>
        </p:spPr>
        <p:txBody>
          <a:bodyPr>
            <a:normAutofit fontScale="47500" lnSpcReduction="20000"/>
          </a:bodyPr>
          <a:lstStyle/>
          <a:p>
            <a:pPr marL="0" indent="0" algn="ctr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700" b="1" dirty="0">
                <a:solidFill>
                  <a:srgbClr val="0070C0"/>
                </a:solidFill>
              </a:rPr>
              <a:t>Welche Begleitformate </a:t>
            </a:r>
          </a:p>
          <a:p>
            <a:pPr marL="0" indent="0" algn="ctr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700" b="1" dirty="0">
                <a:solidFill>
                  <a:srgbClr val="0070C0"/>
                </a:solidFill>
              </a:rPr>
              <a:t>absolviere ich an der Schule?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b="1" dirty="0">
              <a:solidFill>
                <a:schemeClr val="tx2"/>
              </a:solidFill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b="1" dirty="0">
              <a:solidFill>
                <a:schemeClr val="tx2"/>
              </a:solidFill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b="1" dirty="0">
              <a:solidFill>
                <a:schemeClr val="tx2"/>
              </a:solidFill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Einführungstreffen/ Begrüßung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5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5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Teilnahme an Konferenzen und am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Schulleben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dirty="0">
              <a:solidFill>
                <a:srgbClr val="0070C0"/>
              </a:solidFill>
              <a:latin typeface="Arial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de-DE" sz="5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Zwei Konferenzen</a:t>
            </a:r>
            <a:r>
              <a:rPr lang="de-DE" sz="51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5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z.B. Lehrkräftekonferenz, </a:t>
            </a:r>
            <a:r>
              <a:rPr lang="de-DE" sz="5100" b="1" dirty="0">
                <a:latin typeface="Calibri" panose="020F0502020204030204" pitchFamily="34" charset="0"/>
                <a:cs typeface="Calibri" panose="020F0502020204030204" pitchFamily="34" charset="0"/>
              </a:rPr>
              <a:t>Erprobungsstufenkonferenz, </a:t>
            </a:r>
            <a:r>
              <a:rPr lang="de-DE" sz="5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Fachkonferenz …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5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21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de-DE" sz="5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Zwei Beratungsanlässe</a:t>
            </a:r>
            <a:r>
              <a:rPr lang="de-DE" sz="51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5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z.B. Laufbahnberatung, Elternsprechtag, Berufsberatung …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2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5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3464" indent="-283464" fontAlgn="t">
              <a:spcBef>
                <a:spcPts val="0"/>
              </a:spcBef>
              <a:spcAft>
                <a:spcPts val="0"/>
              </a:spcAft>
            </a:pPr>
            <a:r>
              <a:rPr lang="de-DE" sz="5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Zwei Veranstaltungen („Teilnahme am Schulleben“)</a:t>
            </a:r>
            <a:r>
              <a:rPr lang="de-DE" sz="51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de-DE" sz="5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5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z.B. Wandertag, Schulfest, Sportfest, Theaterbesuch, Weihnachtskonzert, Projekttag, Pädagogischer Tag, </a:t>
            </a:r>
            <a:r>
              <a:rPr lang="de-DE" sz="5100" b="1" dirty="0">
                <a:latin typeface="Calibri" panose="020F0502020204030204" pitchFamily="34" charset="0"/>
                <a:cs typeface="Calibri" panose="020F0502020204030204" pitchFamily="34" charset="0"/>
              </a:rPr>
              <a:t>Tag der offenen Tür …</a:t>
            </a:r>
          </a:p>
          <a:p>
            <a:pPr marL="740664" indent="-283464" fontAlgn="t">
              <a:spcBef>
                <a:spcPts val="0"/>
              </a:spcBef>
              <a:spcAft>
                <a:spcPts val="0"/>
              </a:spcAft>
            </a:pPr>
            <a:endParaRPr lang="de-DE" dirty="0">
              <a:latin typeface="Arial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b="1" dirty="0">
              <a:solidFill>
                <a:srgbClr val="000000"/>
              </a:solidFill>
            </a:endParaRPr>
          </a:p>
        </p:txBody>
      </p:sp>
      <p:pic>
        <p:nvPicPr>
          <p:cNvPr id="1032" name="Picture 8" descr="Bildergebnis für freiherr vom stein gymnasium mün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412776"/>
            <a:ext cx="237626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55F093-E3B9-4FFC-B59F-28D6B30D6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45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78003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99792" y="0"/>
            <a:ext cx="6444208" cy="6858000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dirty="0">
                <a:solidFill>
                  <a:srgbClr val="0070C0"/>
                </a:solidFill>
              </a:rPr>
              <a:t>Fortsetzung: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de-DE" sz="2800" b="1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 dirty="0">
                <a:solidFill>
                  <a:srgbClr val="0070C0"/>
                </a:solidFill>
              </a:rPr>
              <a:t>3. Beratungen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de-DE" sz="2400" dirty="0">
              <a:cs typeface="Calibri" panose="020F0502020204030204" pitchFamily="34" charset="0"/>
            </a:endParaRPr>
          </a:p>
          <a:p>
            <a:pPr marL="283464" indent="-283464" fontAlgn="t">
              <a:spcBef>
                <a:spcPts val="0"/>
              </a:spcBef>
              <a:spcAft>
                <a:spcPts val="0"/>
              </a:spcAft>
            </a:pPr>
            <a:r>
              <a:rPr lang="de-DE" sz="2400" b="1" dirty="0"/>
              <a:t>personenorientiert, regelmäßig, fachlich, überfachlich &amp; systemisch</a:t>
            </a:r>
          </a:p>
          <a:p>
            <a:pPr marL="283464" indent="-283464" fontAlgn="t">
              <a:spcBef>
                <a:spcPts val="0"/>
              </a:spcBef>
              <a:spcAft>
                <a:spcPts val="0"/>
              </a:spcAft>
            </a:pPr>
            <a:r>
              <a:rPr lang="de-DE" sz="2400" b="1" dirty="0"/>
              <a:t>professionsorientierte Selbsterkundung</a:t>
            </a:r>
          </a:p>
          <a:p>
            <a:pPr marL="283464" indent="-283464" fontAlgn="t">
              <a:spcBef>
                <a:spcPts val="0"/>
              </a:spcBef>
              <a:spcAft>
                <a:spcPts val="0"/>
              </a:spcAft>
            </a:pPr>
            <a:r>
              <a:rPr lang="de-DE" sz="2400" b="1" dirty="0"/>
              <a:t>auch: Beratungskonzepte der Schule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2400" b="1" dirty="0"/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2800" b="1" dirty="0"/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 dirty="0">
                <a:solidFill>
                  <a:srgbClr val="0070C0"/>
                </a:solidFill>
              </a:rPr>
              <a:t>4. Begleitung bei Studienprojekten und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 dirty="0">
                <a:solidFill>
                  <a:srgbClr val="0070C0"/>
                </a:solidFill>
              </a:rPr>
              <a:t>    Praxisbegleitung im Rahmen eines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 dirty="0">
                <a:solidFill>
                  <a:srgbClr val="0070C0"/>
                </a:solidFill>
              </a:rPr>
              <a:t>    Unterrichtsvorhabens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2400" b="1" dirty="0"/>
          </a:p>
          <a:p>
            <a:pPr marL="283464" indent="-283464" fontAlgn="t">
              <a:spcBef>
                <a:spcPts val="0"/>
              </a:spcBef>
              <a:spcAft>
                <a:spcPts val="0"/>
              </a:spcAft>
            </a:pPr>
            <a:r>
              <a:rPr lang="de-DE" sz="2400" b="1" dirty="0"/>
              <a:t>Abba im PS unterstützt die Koordination der fachlichen Praxisbegleitung</a:t>
            </a:r>
          </a:p>
          <a:p>
            <a:pPr marL="283464" indent="-283464" fontAlgn="t">
              <a:spcBef>
                <a:spcPts val="0"/>
              </a:spcBef>
              <a:spcAft>
                <a:spcPts val="0"/>
              </a:spcAft>
            </a:pPr>
            <a:r>
              <a:rPr lang="de-DE" sz="2400" b="1" dirty="0"/>
              <a:t>Konkrete (fachliche) Begleitung liegt in der Verantwortung einer zugeordneten schulischen Lehrkraft  (= Mentor*in)</a:t>
            </a:r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2448272" cy="1872208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ADF9FD5-B0BB-4750-87BC-F44AEE5B0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46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18136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95736" y="0"/>
            <a:ext cx="6696744" cy="6858000"/>
          </a:xfrm>
        </p:spPr>
        <p:txBody>
          <a:bodyPr/>
          <a:lstStyle/>
          <a:p>
            <a:pPr marL="0" indent="0" algn="ctr">
              <a:buNone/>
            </a:pPr>
            <a:r>
              <a:rPr lang="de-DE" b="1" dirty="0">
                <a:solidFill>
                  <a:srgbClr val="0070C0"/>
                </a:solidFill>
              </a:rPr>
              <a:t>Was tue ich, wenn ich krank bin? </a:t>
            </a:r>
          </a:p>
          <a:p>
            <a:pPr marL="0" indent="0">
              <a:buNone/>
            </a:pPr>
            <a:endParaRPr lang="de-DE" sz="2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e-DE" sz="2800" b="1" dirty="0">
                <a:solidFill>
                  <a:srgbClr val="0070C0"/>
                </a:solidFill>
              </a:rPr>
              <a:t>Krankheit: </a:t>
            </a:r>
          </a:p>
          <a:p>
            <a:r>
              <a:rPr lang="de-DE" sz="2800" b="1" dirty="0"/>
              <a:t>Krankheitsbedingte Fehlzeiten sind immer unmittelbar </a:t>
            </a:r>
            <a:r>
              <a:rPr lang="de-DE" sz="2800" b="1" dirty="0">
                <a:solidFill>
                  <a:srgbClr val="0070C0"/>
                </a:solidFill>
              </a:rPr>
              <a:t>den Prabas </a:t>
            </a:r>
            <a:r>
              <a:rPr lang="de-DE" sz="2800" b="1" dirty="0"/>
              <a:t>des ZfsL</a:t>
            </a:r>
            <a:r>
              <a:rPr lang="de-DE" sz="2800" b="1" dirty="0">
                <a:solidFill>
                  <a:srgbClr val="FF0000"/>
                </a:solidFill>
              </a:rPr>
              <a:t> </a:t>
            </a:r>
            <a:r>
              <a:rPr lang="de-DE" sz="2800" b="1" dirty="0">
                <a:solidFill>
                  <a:srgbClr val="0070C0"/>
                </a:solidFill>
              </a:rPr>
              <a:t>und der Schule </a:t>
            </a:r>
            <a:r>
              <a:rPr lang="de-DE" sz="2800" b="1" dirty="0"/>
              <a:t>mitzuteilen. </a:t>
            </a:r>
          </a:p>
          <a:p>
            <a:r>
              <a:rPr lang="de-DE" sz="2800" b="1" u="sng" dirty="0"/>
              <a:t>Nach</a:t>
            </a:r>
            <a:r>
              <a:rPr lang="de-DE" sz="2800" b="1" dirty="0"/>
              <a:t> dem dritten Fehltag in Folge (Schule und ZfsL zusammengerechnet) </a:t>
            </a:r>
            <a:r>
              <a:rPr lang="de-DE" sz="2800" b="1" dirty="0">
                <a:solidFill>
                  <a:srgbClr val="0070C0"/>
                </a:solidFill>
              </a:rPr>
              <a:t>ist den Prabas und der Schule </a:t>
            </a:r>
            <a:r>
              <a:rPr lang="de-DE" sz="2800" b="1" dirty="0"/>
              <a:t>ein</a:t>
            </a:r>
            <a:r>
              <a:rPr lang="de-DE" sz="2800" b="1" dirty="0">
                <a:solidFill>
                  <a:srgbClr val="0070C0"/>
                </a:solidFill>
              </a:rPr>
              <a:t> ärztliches Attest </a:t>
            </a:r>
            <a:r>
              <a:rPr lang="de-DE" sz="2800" b="1" dirty="0"/>
              <a:t>vorzulegen. Für die Vorlage beim ZfsL genügt die digitale Übermittlung (Scan).</a:t>
            </a:r>
          </a:p>
          <a:p>
            <a:endParaRPr lang="de-DE" sz="1000" dirty="0"/>
          </a:p>
          <a:p>
            <a:endParaRPr lang="de-DE" sz="22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60848"/>
            <a:ext cx="1944215" cy="1872208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5EE8595-7237-4B93-AD2F-23CF9679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47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82964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9D3E36-9E63-C4F1-DCD8-E0BC87B60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36525"/>
            <a:ext cx="8507288" cy="1276251"/>
          </a:xfrm>
        </p:spPr>
        <p:txBody>
          <a:bodyPr>
            <a:normAutofit fontScale="90000"/>
          </a:bodyPr>
          <a:lstStyle/>
          <a:p>
            <a:br>
              <a:rPr lang="de-DE" sz="1300" b="1" i="0" dirty="0">
                <a:solidFill>
                  <a:srgbClr val="000000"/>
                </a:solidFill>
                <a:effectLst/>
                <a:latin typeface="BentonSans-Regular"/>
              </a:rPr>
            </a:br>
            <a:br>
              <a:rPr lang="de-DE" sz="1300" b="1" i="0" dirty="0">
                <a:solidFill>
                  <a:srgbClr val="000000"/>
                </a:solidFill>
                <a:effectLst/>
                <a:latin typeface="BentonSans-Regular"/>
              </a:rPr>
            </a:br>
            <a:br>
              <a:rPr lang="de-DE" sz="1300" b="1" i="0" dirty="0">
                <a:solidFill>
                  <a:srgbClr val="000000"/>
                </a:solidFill>
                <a:effectLst/>
                <a:latin typeface="BentonSans-Regular"/>
              </a:rPr>
            </a:br>
            <a:br>
              <a:rPr lang="de-DE" sz="1300" b="1" i="0" dirty="0">
                <a:solidFill>
                  <a:srgbClr val="000000"/>
                </a:solidFill>
                <a:effectLst/>
                <a:latin typeface="BentonSans-Regular"/>
              </a:rPr>
            </a:br>
            <a:r>
              <a:rPr lang="de-DE" sz="3600" b="1" i="0" dirty="0">
                <a:solidFill>
                  <a:srgbClr val="0070C0"/>
                </a:solidFill>
                <a:effectLst/>
                <a:latin typeface="BentonSans-Regular"/>
              </a:rPr>
              <a:t>Wie viele Anwesenheitstage an der </a:t>
            </a:r>
            <a:br>
              <a:rPr lang="de-DE" sz="3600" b="1" i="0" dirty="0">
                <a:solidFill>
                  <a:srgbClr val="0070C0"/>
                </a:solidFill>
                <a:effectLst/>
                <a:latin typeface="BentonSans-Regular"/>
              </a:rPr>
            </a:br>
            <a:r>
              <a:rPr lang="de-DE" sz="3600" b="1" i="0" dirty="0">
                <a:solidFill>
                  <a:srgbClr val="0070C0"/>
                </a:solidFill>
                <a:effectLst/>
                <a:latin typeface="BentonSans-Regular"/>
              </a:rPr>
              <a:t>Ausbildungsschule sind vorgesehen?</a:t>
            </a:r>
            <a:br>
              <a:rPr lang="de-DE" sz="1300" b="1" i="0" dirty="0">
                <a:solidFill>
                  <a:srgbClr val="000000"/>
                </a:solidFill>
                <a:effectLst/>
                <a:latin typeface="BentonSans-Regular"/>
              </a:rPr>
            </a:br>
            <a:br>
              <a:rPr lang="de-DE" b="0" i="0" dirty="0">
                <a:solidFill>
                  <a:srgbClr val="000000"/>
                </a:solidFill>
                <a:effectLst/>
                <a:latin typeface="BentonSans-Regular"/>
              </a:rPr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6BDBB4-A9C2-01D4-A5CA-DE670B003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53086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b="1" i="0" dirty="0">
                <a:solidFill>
                  <a:srgbClr val="000000"/>
                </a:solidFill>
                <a:effectLst/>
                <a:latin typeface="BentonSans-Regular"/>
              </a:rPr>
              <a:t>(7) Die Ausbildung findet </a:t>
            </a:r>
            <a:r>
              <a:rPr lang="de-DE" sz="2800" b="1" i="0" dirty="0">
                <a:solidFill>
                  <a:srgbClr val="0070C0"/>
                </a:solidFill>
                <a:effectLst/>
                <a:latin typeface="BentonSans-Regular"/>
              </a:rPr>
              <a:t>an vier Werktagen</a:t>
            </a:r>
            <a:r>
              <a:rPr lang="de-DE" sz="2800" b="1" i="0" dirty="0">
                <a:solidFill>
                  <a:srgbClr val="000000"/>
                </a:solidFill>
                <a:effectLst/>
                <a:latin typeface="BentonSans-Regular"/>
              </a:rPr>
              <a:t>, montags bis freitags, im Bereich des Lernorts Schule statt (schulpraktischer Teil), Absatz 8 Satz 5 bleibt davon unberührt. Die Schulleitung kann </a:t>
            </a:r>
            <a:r>
              <a:rPr lang="de-DE" sz="2800" b="1" i="0" dirty="0">
                <a:solidFill>
                  <a:srgbClr val="0070C0"/>
                </a:solidFill>
                <a:effectLst/>
                <a:latin typeface="BentonSans-Regular"/>
              </a:rPr>
              <a:t>im Einzelfall eine Ableistung an drei Werktagen</a:t>
            </a:r>
            <a:r>
              <a:rPr lang="de-DE" sz="2800" b="1" i="0" dirty="0">
                <a:solidFill>
                  <a:srgbClr val="000000"/>
                </a:solidFill>
                <a:effectLst/>
                <a:latin typeface="BentonSans-Regular"/>
              </a:rPr>
              <a:t> in einer Woche zulassen, wenn schwerwiegende soziale Gründe oder außergewöhnliche Fahrzeiten dies erfordern. Ausnahmeentscheidungen nach Satz 2 sind im Einvernehmen mit der Bezirksregierung zu treffen.</a:t>
            </a:r>
          </a:p>
          <a:p>
            <a:pPr marL="0" indent="0">
              <a:buNone/>
            </a:pP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-Regular"/>
              <a:ea typeface="+mj-ea"/>
              <a:cs typeface="+mj-cs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-Regular"/>
                <a:ea typeface="+mj-ea"/>
                <a:cs typeface="+mj-cs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</a:t>
            </a:r>
            <a:r>
              <a:rPr kumimoji="0" lang="de-DE" sz="12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-Regular"/>
                <a:ea typeface="+mj-ea"/>
                <a:cs typeface="+mj-cs"/>
                <a:hlinkClick r:id="rId2" tooltip="Startseit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BASS</a:t>
            </a:r>
            <a:r>
              <a:rPr lang="de-DE" sz="1200" dirty="0">
                <a:solidFill>
                  <a:prstClr val="black"/>
                </a:solidFill>
                <a:latin typeface="BentonSans-Regular"/>
                <a:ea typeface="+mj-ea"/>
                <a:cs typeface="+mj-cs"/>
                <a:hlinkClick r:id="rId2" tooltip="Startseit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</a:t>
            </a:r>
            <a:r>
              <a:rPr kumimoji="0" lang="de-DE" sz="12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-Regular"/>
                <a:ea typeface="+mj-ea"/>
                <a:cs typeface="+mj-cs"/>
                <a:hlinkClick r:id="rId2" tooltip="Startseit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Bereinigte Amtliche Sammlung der Schulvorschriften NRW</a:t>
            </a:r>
            <a:r>
              <a:rPr kumimoji="0" lang="de-DE" sz="12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-Regular"/>
                <a:ea typeface="+mj-ea"/>
                <a:cs typeface="+mj-cs"/>
              </a:rPr>
              <a:t>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-Regular"/>
                <a:ea typeface="+mj-ea"/>
                <a:cs typeface="+mj-cs"/>
              </a:rPr>
              <a:t>20-02 Nr. 20</a:t>
            </a:r>
            <a:b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ntonSans-Regular"/>
                <a:ea typeface="+mj-ea"/>
                <a:cs typeface="+mj-cs"/>
              </a:rPr>
            </a:b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ntonSans-Regular"/>
                <a:ea typeface="+mj-ea"/>
                <a:cs typeface="+mj-cs"/>
              </a:rPr>
              <a:t>Praxiselemente in den lehramtsbezogenen Studiengängen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ntonSans-Regular"/>
                <a:ea typeface="+mj-ea"/>
                <a:cs typeface="+mj-cs"/>
              </a:rPr>
              <a:t>RdErl. d. Ministeriums für Schule und Weiterbildung v. 28.06.2012 (ABl. NRW. S. 433)]</a:t>
            </a:r>
            <a:endParaRPr lang="de-DE" sz="2800" b="1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93B5A2E-24C0-46F8-A34D-9EE4DBAA1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48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8226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>
            <a:extLst>
              <a:ext uri="{FF2B5EF4-FFF2-40B4-BE49-F238E27FC236}">
                <a16:creationId xmlns:a16="http://schemas.microsoft.com/office/drawing/2014/main" id="{A5BF3FFB-AB52-8678-A8B4-C47AF77BB5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6111" y="404664"/>
            <a:ext cx="8511778" cy="623888"/>
          </a:xfrm>
          <a:solidFill>
            <a:schemeClr val="bg2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e-DE" altLang="de-DE" sz="3200" b="1" dirty="0">
                <a:solidFill>
                  <a:srgbClr val="0070C0"/>
                </a:solidFill>
                <a:latin typeface="+mn-lt"/>
              </a:rPr>
              <a:t>Ende des schulpraktischen Teils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FAA5F2-3F94-6DFC-EA50-071406315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235" y="1268760"/>
            <a:ext cx="8511778" cy="5184575"/>
          </a:xfrm>
          <a:solidFill>
            <a:schemeClr val="bg2"/>
          </a:solidFill>
        </p:spPr>
        <p:txBody>
          <a:bodyPr rtlCol="0">
            <a:norm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defRPr/>
            </a:pPr>
            <a:r>
              <a:rPr lang="de-DE" altLang="de-DE" sz="2400" b="1" dirty="0"/>
              <a:t>Der Termin des sog. Bilanz- und Perspektivgesprächs (BPG) ist nicht zu verwechseln mit dem letzten Anwesenheitstag an der Schule.                                                                                                           Dieser wird von der Schule festgelegt und fällt i.d.R. mit dem Schuljahresende zusammen.</a:t>
            </a: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  <a:defRPr/>
            </a:pPr>
            <a:r>
              <a:rPr lang="de-DE" altLang="de-DE" sz="2400" b="1" dirty="0"/>
              <a:t>  (s. Infoboard Praxissemester – Auszug)</a:t>
            </a:r>
          </a:p>
          <a:p>
            <a:pPr marL="0" indent="0">
              <a:buNone/>
              <a:defRPr/>
            </a:pPr>
            <a:endParaRPr lang="de-DE" b="1" u="sng" dirty="0"/>
          </a:p>
        </p:txBody>
      </p:sp>
      <p:pic>
        <p:nvPicPr>
          <p:cNvPr id="16388" name="Grafik 1">
            <a:extLst>
              <a:ext uri="{FF2B5EF4-FFF2-40B4-BE49-F238E27FC236}">
                <a16:creationId xmlns:a16="http://schemas.microsoft.com/office/drawing/2014/main" id="{8197005D-D554-0E00-51FC-3761CA849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4" y="3789039"/>
            <a:ext cx="8224589" cy="28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4D28A6-70A3-40FD-AA98-12E2EECD8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614"/>
            <a:ext cx="9144000" cy="922114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br>
              <a:rPr lang="de-DE" sz="3600" dirty="0">
                <a:latin typeface="+mn-lt"/>
              </a:rPr>
            </a:br>
            <a:r>
              <a:rPr lang="de-DE" sz="3600" b="1" dirty="0">
                <a:solidFill>
                  <a:srgbClr val="0070C0"/>
                </a:solidFill>
                <a:latin typeface="+mn-lt"/>
              </a:rPr>
              <a:t>1. Wie erreiche ich die</a:t>
            </a:r>
            <a:br>
              <a:rPr lang="de-DE" sz="3600" b="1" dirty="0">
                <a:solidFill>
                  <a:srgbClr val="0070C0"/>
                </a:solidFill>
                <a:latin typeface="+mn-lt"/>
              </a:rPr>
            </a:br>
            <a:r>
              <a:rPr lang="de-DE" sz="3600" b="1" dirty="0">
                <a:solidFill>
                  <a:srgbClr val="0070C0"/>
                </a:solidFill>
                <a:latin typeface="+mn-lt"/>
              </a:rPr>
              <a:t>     Praxissemesterbeauftragten </a:t>
            </a:r>
            <a:r>
              <a:rPr lang="de-DE" sz="3600" b="1" dirty="0">
                <a:solidFill>
                  <a:srgbClr val="0070C0"/>
                </a:solidFill>
              </a:rPr>
              <a:t>(Prabas)?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F22E72-098A-46FD-8929-6017159EA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0728"/>
            <a:ext cx="9036496" cy="5877272"/>
          </a:xfrm>
        </p:spPr>
        <p:txBody>
          <a:bodyPr>
            <a:normAutofit fontScale="77500" lnSpcReduction="20000"/>
          </a:bodyPr>
          <a:lstStyle/>
          <a:p>
            <a:pPr marL="0" lvl="0" indent="0"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727CA3"/>
              </a:buClr>
              <a:buSzPct val="100000"/>
              <a:buNone/>
            </a:pPr>
            <a:endParaRPr lang="de-DE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727CA3"/>
              </a:buClr>
              <a:buSzPct val="100000"/>
              <a:buNone/>
            </a:pPr>
            <a:r>
              <a:rPr lang="de-DE" sz="3300" b="1" dirty="0">
                <a:latin typeface="Calibri" panose="020F0502020204030204" pitchFamily="34" charset="0"/>
                <a:cs typeface="Calibri" panose="020F0502020204030204" pitchFamily="34" charset="0"/>
              </a:rPr>
              <a:t>Ihr</a:t>
            </a:r>
            <a:r>
              <a:rPr lang="de-DE" sz="33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Praba-Team </a:t>
            </a:r>
            <a:r>
              <a:rPr lang="de-DE" sz="3300" b="1" dirty="0">
                <a:latin typeface="Calibri" panose="020F0502020204030204" pitchFamily="34" charset="0"/>
                <a:cs typeface="Calibri" panose="020F0502020204030204" pitchFamily="34" charset="0"/>
              </a:rPr>
              <a:t>im ZfsL: </a:t>
            </a:r>
          </a:p>
          <a:p>
            <a:pPr marL="0" lvl="0" indent="0"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727CA3"/>
              </a:buClr>
              <a:buSzPct val="100000"/>
              <a:buNone/>
            </a:pPr>
            <a:r>
              <a:rPr lang="de-DE" sz="3300" b="1" dirty="0">
                <a:latin typeface="Calibri" panose="020F0502020204030204" pitchFamily="34" charset="0"/>
                <a:cs typeface="Calibri" panose="020F0502020204030204" pitchFamily="34" charset="0"/>
              </a:rPr>
              <a:t>Sabine Badde und Udo Nesselbosch </a:t>
            </a:r>
          </a:p>
          <a:p>
            <a:pPr marL="0" lvl="0" indent="0"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727CA3"/>
              </a:buClr>
              <a:buSzPct val="100000"/>
              <a:buNone/>
            </a:pPr>
            <a:r>
              <a:rPr lang="de-DE" sz="3300" b="1" u="sng" dirty="0">
                <a:latin typeface="Calibri" panose="020F0502020204030204" pitchFamily="34" charset="0"/>
                <a:cs typeface="Calibri" panose="020F0502020204030204" pitchFamily="34" charset="0"/>
              </a:rPr>
              <a:t>Wir sind Ihre zentralen Ansprechpartner!</a:t>
            </a:r>
          </a:p>
          <a:p>
            <a:pPr marL="0" lvl="0" indent="0"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727CA3"/>
              </a:buClr>
              <a:buSzPct val="100000"/>
              <a:buNone/>
            </a:pPr>
            <a:endParaRPr lang="de-DE" sz="33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727CA3"/>
              </a:buClr>
              <a:buSzPct val="100000"/>
              <a:buNone/>
            </a:pPr>
            <a:r>
              <a:rPr lang="de-DE" sz="3300" b="1" dirty="0">
                <a:latin typeface="Calibri" panose="020F0502020204030204" pitchFamily="34" charset="0"/>
                <a:cs typeface="Calibri" panose="020F0502020204030204" pitchFamily="34" charset="0"/>
              </a:rPr>
              <a:t>Email: </a:t>
            </a:r>
            <a:r>
              <a:rPr lang="de-DE" sz="33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praba-gyge@zfsl-muenster.nrw.schule </a:t>
            </a:r>
            <a:r>
              <a:rPr lang="de-DE" sz="3300" b="1" dirty="0">
                <a:latin typeface="Calibri" panose="020F0502020204030204" pitchFamily="34" charset="0"/>
                <a:cs typeface="Calibri" panose="020F0502020204030204" pitchFamily="34" charset="0"/>
              </a:rPr>
              <a:t>(immer und gerne)</a:t>
            </a:r>
          </a:p>
          <a:p>
            <a:pPr marL="0" lvl="0" indent="0"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727CA3"/>
              </a:buClr>
              <a:buSzPct val="100000"/>
              <a:buNone/>
            </a:pPr>
            <a:r>
              <a:rPr lang="de-DE" sz="3300" b="1" dirty="0">
                <a:latin typeface="Calibri" panose="020F0502020204030204" pitchFamily="34" charset="0"/>
                <a:cs typeface="Calibri" panose="020F0502020204030204" pitchFamily="34" charset="0"/>
              </a:rPr>
              <a:t>Sprechstunde</a:t>
            </a:r>
            <a:r>
              <a:rPr lang="de-DE" sz="33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sz="3300" b="1" dirty="0">
                <a:latin typeface="Calibri" panose="020F0502020204030204" pitchFamily="34" charset="0"/>
                <a:cs typeface="Calibri" panose="020F0502020204030204" pitchFamily="34" charset="0"/>
              </a:rPr>
              <a:t>montags von 12.00 -13.00 Uhr</a:t>
            </a:r>
          </a:p>
          <a:p>
            <a:pPr marL="0" lvl="0" indent="0"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727CA3"/>
              </a:buClr>
              <a:buSzPct val="100000"/>
              <a:buNone/>
            </a:pPr>
            <a:r>
              <a:rPr lang="de-DE" sz="3300" b="1" dirty="0">
                <a:latin typeface="Calibri" panose="020F0502020204030204" pitchFamily="34" charset="0"/>
                <a:cs typeface="Calibri" panose="020F0502020204030204" pitchFamily="34" charset="0"/>
              </a:rPr>
              <a:t> (außer in den Schulferien)</a:t>
            </a:r>
          </a:p>
          <a:p>
            <a:pPr marL="0" lvl="0" indent="0"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727CA3"/>
              </a:buClr>
              <a:buSzPct val="100000"/>
              <a:buNone/>
            </a:pPr>
            <a:endParaRPr lang="de-DE" sz="33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1200"/>
              </a:spcBef>
              <a:spcAft>
                <a:spcPts val="200"/>
              </a:spcAft>
              <a:buClr>
                <a:srgbClr val="727CA3"/>
              </a:buClr>
              <a:buSzPct val="100000"/>
              <a:buNone/>
            </a:pPr>
            <a:r>
              <a:rPr lang="de-DE" sz="3300" b="1" dirty="0">
                <a:latin typeface="Calibri" panose="020F0502020204030204" pitchFamily="34" charset="0"/>
                <a:cs typeface="Calibri" panose="020F0502020204030204" pitchFamily="34" charset="0"/>
              </a:rPr>
              <a:t>Telefonnummer: 0251-686633-348</a:t>
            </a:r>
          </a:p>
          <a:p>
            <a:pPr marL="0" indent="0" algn="ctr">
              <a:buNone/>
            </a:pPr>
            <a:r>
              <a:rPr lang="de-DE" sz="3300" b="1" dirty="0">
                <a:latin typeface="Calibri" panose="020F0502020204030204" pitchFamily="34" charset="0"/>
                <a:cs typeface="Calibri" panose="020F0502020204030204" pitchFamily="34" charset="0"/>
              </a:rPr>
              <a:t>  Raum 219 im ZfsL Münster                                   </a:t>
            </a:r>
          </a:p>
          <a:p>
            <a:pPr marL="0" indent="0" algn="ctr">
              <a:buNone/>
            </a:pP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de-DE" sz="2800" dirty="0">
                <a:latin typeface="+mj-lt"/>
              </a:rPr>
              <a:t>          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94E2D4-3379-45E0-8C1A-AA84BA012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09490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7D1D94-E874-465E-A64E-10676DB74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rgbClr val="0070C0"/>
                </a:solidFill>
                <a:latin typeface="+mn-lt"/>
              </a:rPr>
              <a:t>Schwangerschaft im Praxissemester – Was muss ich beachten?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ABF1A6-D0EF-4F6B-B5CA-6FF84055E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lnSpcReduction="10000"/>
          </a:bodyPr>
          <a:lstStyle/>
          <a:p>
            <a:r>
              <a:rPr lang="de-DE" sz="2800" b="1" dirty="0"/>
              <a:t>Sollten Sie </a:t>
            </a:r>
            <a:r>
              <a:rPr lang="de-DE" sz="2800" b="1" dirty="0">
                <a:solidFill>
                  <a:srgbClr val="0070C0"/>
                </a:solidFill>
              </a:rPr>
              <a:t>schwanger</a:t>
            </a:r>
            <a:r>
              <a:rPr lang="de-DE" sz="2800" b="1" dirty="0"/>
              <a:t> sein oder es im Laufe des Praxissemesters werden, gelten für Sie besondere Regelungen, die Gefährdungen Ihrerseits ausschließen sollen (hierzu fertigt sowohl Ihre Schulleitung als auch die ZfsL-Leitung einen Gefährdungsbericht für den  Einsatzbereich am jeweiligen Lernort für Sie an). Wenden Sie sich ggf. sinnvollerweise an Ihre/n ABBA und Ihre Schulleitung  sowie Ihre Prabas.</a:t>
            </a:r>
          </a:p>
          <a:p>
            <a:r>
              <a:rPr lang="de-DE" sz="2800" b="1" dirty="0"/>
              <a:t>Sollten Sie im Zeitraum Ihres Praxissemesters ein </a:t>
            </a:r>
            <a:r>
              <a:rPr lang="de-DE" sz="2800" b="1" dirty="0">
                <a:solidFill>
                  <a:srgbClr val="0070C0"/>
                </a:solidFill>
              </a:rPr>
              <a:t>Stillkind</a:t>
            </a:r>
            <a:r>
              <a:rPr lang="de-DE" sz="2800" b="1" dirty="0"/>
              <a:t> zu versorgen haben, so  gelten für Sie dieselben Bestimmungen wie für alle stillenden Lehrerinnen. Bitte informieren Sie sich direkt an Ihrer Schule und/oder ggf. bei Ihren Prabas. </a:t>
            </a:r>
            <a:endParaRPr lang="de-DE" sz="2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E28E07A-3359-4C4A-A4A8-C572A0B93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50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58968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8. Was ist „Unterricht unter Begleitung“?</a:t>
            </a: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184" y="1600200"/>
            <a:ext cx="6785631" cy="4525963"/>
          </a:xfr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5D6704A-2B75-4D11-9415-6A34B4980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51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48559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01403B-8010-4B3F-9E96-5625B7B05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Progression als Leitgedanke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723EF6-1C24-448D-A5F5-C476FD404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2600" b="1" i="1" dirty="0">
                <a:solidFill>
                  <a:srgbClr val="0070C0"/>
                </a:solidFill>
              </a:rPr>
              <a:t>Aus dem Orientierungsrahmen Praxissemester für die Ausbildungs-region Münster (2018):</a:t>
            </a:r>
          </a:p>
          <a:p>
            <a:pPr marL="0" indent="0">
              <a:buNone/>
            </a:pPr>
            <a:endParaRPr lang="de-DE" sz="1100" b="1" i="1" dirty="0"/>
          </a:p>
          <a:p>
            <a:r>
              <a:rPr lang="de-DE" sz="2800" b="1" dirty="0"/>
              <a:t>„Unterricht unter Begleitung findet </a:t>
            </a:r>
            <a:r>
              <a:rPr lang="de-DE" sz="2800" b="1" dirty="0">
                <a:solidFill>
                  <a:srgbClr val="0070C0"/>
                </a:solidFill>
              </a:rPr>
              <a:t>unter Begleitung und in Verantwortung von Lehrkräften </a:t>
            </a:r>
            <a:r>
              <a:rPr lang="de-DE" sz="2800" b="1" dirty="0"/>
              <a:t>statt.“  </a:t>
            </a:r>
          </a:p>
          <a:p>
            <a:pPr marL="0" indent="0">
              <a:buNone/>
            </a:pPr>
            <a:r>
              <a:rPr lang="de-DE" sz="2800" b="1" dirty="0"/>
              <a:t>                                                        </a:t>
            </a:r>
          </a:p>
          <a:p>
            <a:r>
              <a:rPr lang="de-DE" sz="2800" b="1" dirty="0"/>
              <a:t>„Am Lernort Schule werden durch die Studierenden eigenständige Unterrichtselemente, Einzelstunden und </a:t>
            </a:r>
            <a:r>
              <a:rPr lang="de-DE" sz="2800" b="1" dirty="0">
                <a:solidFill>
                  <a:srgbClr val="0070C0"/>
                </a:solidFill>
              </a:rPr>
              <a:t>schließlich </a:t>
            </a:r>
            <a:r>
              <a:rPr lang="de-DE" sz="2800" b="1" dirty="0"/>
              <a:t>die Unterrichtsvorhaben durchgeführt.“</a:t>
            </a:r>
          </a:p>
          <a:p>
            <a:pPr marL="0" indent="0">
              <a:buNone/>
            </a:pPr>
            <a:endParaRPr lang="de-DE" sz="2800" b="1" dirty="0"/>
          </a:p>
          <a:p>
            <a:r>
              <a:rPr lang="de-DE" sz="2800" b="1" dirty="0"/>
              <a:t>„Die Studierenden sollen an die Situation des eigenen Unterrichtens </a:t>
            </a:r>
            <a:r>
              <a:rPr lang="de-DE" sz="2800" b="1" dirty="0">
                <a:solidFill>
                  <a:srgbClr val="0070C0"/>
                </a:solidFill>
              </a:rPr>
              <a:t>schrittweise herangeführt </a:t>
            </a:r>
            <a:r>
              <a:rPr lang="de-DE" sz="2800" b="1" dirty="0"/>
              <a:t>werden. Dies kann zunächst von unterstützenden Lehrtätigkeiten (Tandemlösungen) sowie Unterrichtselementen ausgehen (z. B. Unterrichtseinstieg, Anleitung von Experimenten oder Übungsphasen, Ergebnissicherung). </a:t>
            </a:r>
            <a:r>
              <a:rPr lang="de-DE" sz="2800" b="1" dirty="0">
                <a:solidFill>
                  <a:srgbClr val="0070C0"/>
                </a:solidFill>
              </a:rPr>
              <a:t>Im weiteren Verlauf </a:t>
            </a:r>
            <a:r>
              <a:rPr lang="de-DE" sz="2800" b="1" dirty="0"/>
              <a:t>kann Unterricht unter Begleitung auch die Planung, Durchführung, Beobachtung und Auswertung von Einzelstunden umfassen.</a:t>
            </a:r>
          </a:p>
          <a:p>
            <a:pPr marL="0" indent="0">
              <a:buNone/>
            </a:pPr>
            <a:endParaRPr lang="de-DE" sz="2800" b="1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F3E47E-8C3E-4D07-B31C-A31B448F9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18545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514B59-EF4C-4986-98C2-D23D4D17E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Fortsetzung: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FEF631-777B-4D28-A1EB-C9897EAD4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/>
          </a:bodyPr>
          <a:lstStyle/>
          <a:p>
            <a:r>
              <a:rPr lang="de-DE" sz="2400" b="1" dirty="0"/>
              <a:t>„Die Studierenden werden </a:t>
            </a:r>
            <a:r>
              <a:rPr lang="de-DE" sz="2400" b="1" dirty="0">
                <a:solidFill>
                  <a:srgbClr val="0070C0"/>
                </a:solidFill>
              </a:rPr>
              <a:t>schrittweise </a:t>
            </a:r>
            <a:r>
              <a:rPr lang="de-DE" sz="2400" b="1" dirty="0"/>
              <a:t>an die vielfältigen Handlungsfelder herangeführt. Unterricht unter Begleitung kann auch die eigenständige Planung, Durchführung und Auswertung von Unterrichtsphasen und Einzelstunden, wie z. B. im Rahmen von </a:t>
            </a:r>
            <a:r>
              <a:rPr lang="de-DE" sz="2400" b="1" dirty="0">
                <a:solidFill>
                  <a:srgbClr val="0070C0"/>
                </a:solidFill>
              </a:rPr>
              <a:t>Unterrichtsvorhaben</a:t>
            </a:r>
            <a:r>
              <a:rPr lang="de-DE" sz="2400" b="1" dirty="0"/>
              <a:t>, umfassen.“</a:t>
            </a:r>
          </a:p>
          <a:p>
            <a:pPr marL="0" indent="0">
              <a:buNone/>
            </a:pPr>
            <a:endParaRPr lang="de-DE" sz="2400" b="1" dirty="0"/>
          </a:p>
          <a:p>
            <a:r>
              <a:rPr lang="de-DE" sz="2400" b="1" dirty="0"/>
              <a:t>„</a:t>
            </a:r>
            <a:r>
              <a:rPr lang="de-DE" sz="2400" b="1" dirty="0">
                <a:solidFill>
                  <a:srgbClr val="0070C0"/>
                </a:solidFill>
              </a:rPr>
              <a:t>Neben</a:t>
            </a:r>
            <a:r>
              <a:rPr lang="de-DE" sz="2400" b="1" dirty="0"/>
              <a:t> dem Unterricht unter Begleitung gehören Unterrichtshospitationen, die Teilnahme an Konferenzen und Beratungen sowie verschiedene Formen des Schullebens verpflichtend zum Praxissemester.“   </a:t>
            </a:r>
          </a:p>
          <a:p>
            <a:pPr marL="0" indent="0">
              <a:buNone/>
            </a:pPr>
            <a:endParaRPr lang="de-DE" sz="2800" b="1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1A43260-8164-4F30-BFCE-79E0AF93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53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32457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64B84D-D5EA-4184-B964-BAB64A2DC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Präzisierung des Umfangs des Unterrichts unter Begleitung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7A0860-8DA0-44F6-9A6E-58E045063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Autofit/>
          </a:bodyPr>
          <a:lstStyle/>
          <a:p>
            <a:r>
              <a:rPr lang="de-DE" sz="2400" b="1" dirty="0"/>
              <a:t>„Da auch einzelne Unterrichtselemente in einen Zusammenhang (Unterrichtsstunde, Unterrichtseinheit) eingeordnet werden müssen, </a:t>
            </a:r>
            <a:r>
              <a:rPr lang="de-DE" sz="2400" b="1" dirty="0">
                <a:solidFill>
                  <a:srgbClr val="0070C0"/>
                </a:solidFill>
              </a:rPr>
              <a:t>zählen Unterrichtsstunden, in denen von den Studierenden eigene Elemente geleistet werden, als voll anrechnungsfähige Stunden </a:t>
            </a:r>
            <a:r>
              <a:rPr lang="de-DE" sz="2400" b="1" dirty="0"/>
              <a:t>im Sinne der Rahmenkonzeption“  (in der Bandbreite von obligatorischen 50 bis 70 Unterrichtsstunden zu je 45 Minuten unter Begleitung).</a:t>
            </a:r>
          </a:p>
          <a:p>
            <a:pPr marL="0" indent="0">
              <a:buNone/>
            </a:pPr>
            <a:endParaRPr lang="de-DE" sz="1000" b="1" dirty="0"/>
          </a:p>
          <a:p>
            <a:r>
              <a:rPr lang="de-DE" sz="2400" b="1" dirty="0"/>
              <a:t>„Unterricht unter Begleitung soll sich soweit möglich auf </a:t>
            </a:r>
            <a:r>
              <a:rPr lang="de-DE" sz="2400" b="1" dirty="0">
                <a:solidFill>
                  <a:srgbClr val="0070C0"/>
                </a:solidFill>
              </a:rPr>
              <a:t>verschiedene Fächer </a:t>
            </a:r>
            <a:r>
              <a:rPr lang="de-DE" sz="2400" b="1" dirty="0"/>
              <a:t>verteilen und </a:t>
            </a:r>
            <a:r>
              <a:rPr lang="de-DE" sz="2400" b="1" dirty="0">
                <a:solidFill>
                  <a:srgbClr val="0070C0"/>
                </a:solidFill>
              </a:rPr>
              <a:t>in jedem Fach mindestens ein Unterrichtsvorhaben im Umfang von 5 bis 15 Unterrichtsstunden umfassen.“</a:t>
            </a:r>
          </a:p>
          <a:p>
            <a:pPr marL="0" indent="0">
              <a:buNone/>
            </a:pPr>
            <a:endParaRPr lang="de-DE" sz="1000" b="1" dirty="0"/>
          </a:p>
          <a:p>
            <a:r>
              <a:rPr lang="de-DE" sz="2400" b="1" dirty="0">
                <a:solidFill>
                  <a:srgbClr val="0070C0"/>
                </a:solidFill>
              </a:rPr>
              <a:t>Die formale Dauer einer Unterrichtsstunde beträgt 45 Minuten. </a:t>
            </a:r>
            <a:r>
              <a:rPr lang="de-DE" sz="2400" b="1" dirty="0"/>
              <a:t>Sollte an Ihrer Schule ein anderes Rhythmisierungsmodell (z.B. 60-Minuten-Takt) bestehen, so ist die obligatorische Unterrichts-stundenzahl für das Praxissemester entsprechend umzurechnen.</a:t>
            </a:r>
            <a:endParaRPr lang="de-DE" sz="2400" b="1" dirty="0">
              <a:solidFill>
                <a:srgbClr val="0070C0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8E9353D-636C-4306-A1E1-909754E0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54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22727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9. Was ist ein „Unterrichtsvorhaben“?</a:t>
            </a: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84784"/>
            <a:ext cx="5832648" cy="4320480"/>
          </a:xfr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E5C0B00-FF02-4FD8-96CE-B9E2A89F5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55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79015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0F461F-A19C-4A4C-B773-29EE87DD0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 fontScale="90000"/>
          </a:bodyPr>
          <a:lstStyle/>
          <a:p>
            <a:br>
              <a:rPr lang="de-DE" sz="4400" u="sng" dirty="0">
                <a:solidFill>
                  <a:srgbClr val="00B050"/>
                </a:solidFill>
              </a:rPr>
            </a:br>
            <a:r>
              <a:rPr lang="de-DE" sz="3600" b="1" dirty="0">
                <a:solidFill>
                  <a:srgbClr val="0070C0"/>
                </a:solidFill>
              </a:rPr>
              <a:t>Definition des Formats Unterrichtsvorhaben </a:t>
            </a:r>
            <a:br>
              <a:rPr lang="de-DE" sz="4400" u="sng" dirty="0">
                <a:solidFill>
                  <a:srgbClr val="00B050"/>
                </a:solidFill>
              </a:rPr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B3078D-78F5-462F-8DB4-B904D6D23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2600" b="1" i="1" dirty="0">
                <a:solidFill>
                  <a:srgbClr val="0070C0"/>
                </a:solidFill>
              </a:rPr>
              <a:t>Aus dem Orientierungsrahmen Praxissemester für die Ausbildungs-region Münster (2018):</a:t>
            </a:r>
          </a:p>
          <a:p>
            <a:pPr marL="0" indent="0">
              <a:buNone/>
            </a:pPr>
            <a:endParaRPr lang="de-DE" sz="2600" b="1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sz="1100" b="1" i="1" dirty="0">
              <a:solidFill>
                <a:srgbClr val="0070C0"/>
              </a:solidFill>
            </a:endParaRPr>
          </a:p>
          <a:p>
            <a:r>
              <a:rPr lang="de-DE" sz="2600" b="1" dirty="0"/>
              <a:t>„Unterrichtsvorhaben [entstehen im Rahmen der </a:t>
            </a:r>
            <a:r>
              <a:rPr lang="de-DE" sz="2600" b="1" dirty="0">
                <a:solidFill>
                  <a:srgbClr val="0070C0"/>
                </a:solidFill>
              </a:rPr>
              <a:t>forschenden Grundhaltung </a:t>
            </a:r>
            <a:r>
              <a:rPr lang="de-DE" sz="2600" b="1" dirty="0"/>
              <a:t>und] sind </a:t>
            </a:r>
            <a:r>
              <a:rPr lang="de-DE" sz="2600" b="1" dirty="0">
                <a:solidFill>
                  <a:srgbClr val="0070C0"/>
                </a:solidFill>
              </a:rPr>
              <a:t>zentrale Bestandteile </a:t>
            </a:r>
            <a:r>
              <a:rPr lang="de-DE" sz="2600" b="1" dirty="0"/>
              <a:t>der schulischen Begleitung.“</a:t>
            </a:r>
          </a:p>
          <a:p>
            <a:pPr marL="0" indent="0">
              <a:buNone/>
            </a:pPr>
            <a:endParaRPr lang="de-DE" sz="2600" b="1" dirty="0"/>
          </a:p>
          <a:p>
            <a:r>
              <a:rPr lang="de-DE" sz="2600" b="1" dirty="0"/>
              <a:t>„</a:t>
            </a:r>
            <a:r>
              <a:rPr lang="de-DE" sz="2600" b="1" dirty="0">
                <a:solidFill>
                  <a:srgbClr val="0070C0"/>
                </a:solidFill>
              </a:rPr>
              <a:t>Zentrales Ziel </a:t>
            </a:r>
            <a:r>
              <a:rPr lang="de-DE" sz="2600" b="1" dirty="0"/>
              <a:t>ist es, dass die Studierenden Unterricht als Einheit erfahren und </a:t>
            </a:r>
            <a:r>
              <a:rPr lang="de-DE" sz="2600" b="1" dirty="0">
                <a:solidFill>
                  <a:srgbClr val="0070C0"/>
                </a:solidFill>
              </a:rPr>
              <a:t>sie Lehr- und Lernprozesse in größeren Zusammenhängen </a:t>
            </a:r>
            <a:r>
              <a:rPr lang="de-DE" sz="2600" b="1" dirty="0"/>
              <a:t>denken.“ </a:t>
            </a:r>
          </a:p>
          <a:p>
            <a:pPr marL="0" indent="0">
              <a:buNone/>
            </a:pPr>
            <a:endParaRPr lang="de-DE" sz="2600" b="1" dirty="0"/>
          </a:p>
          <a:p>
            <a:r>
              <a:rPr lang="de-DE" sz="2600" b="1" dirty="0"/>
              <a:t>„Unterrichtsvorhaben sind in der Regel </a:t>
            </a:r>
            <a:r>
              <a:rPr lang="de-DE" sz="2600" b="1" dirty="0">
                <a:solidFill>
                  <a:srgbClr val="0070C0"/>
                </a:solidFill>
              </a:rPr>
              <a:t>schüler- und handlungsorientierte, offene Formen der Unterrichtsgestaltung</a:t>
            </a:r>
            <a:r>
              <a:rPr lang="de-DE" sz="2600" b="1" dirty="0"/>
              <a:t>, die die Schülerinnen und Schüler zu einem </a:t>
            </a:r>
            <a:r>
              <a:rPr lang="de-DE" sz="2600" b="1" dirty="0">
                <a:solidFill>
                  <a:srgbClr val="0070C0"/>
                </a:solidFill>
              </a:rPr>
              <a:t>selbstregulierten</a:t>
            </a:r>
            <a:r>
              <a:rPr lang="de-DE" sz="2600" b="1" dirty="0"/>
              <a:t> fachlichen oder überfachlichen Lernen in komplexen Lernsituationen befähigen sollen (…).“</a:t>
            </a:r>
          </a:p>
          <a:p>
            <a:pPr marL="0" indent="0">
              <a:buNone/>
            </a:pPr>
            <a:endParaRPr lang="de-DE" sz="1100" b="1" dirty="0"/>
          </a:p>
          <a:p>
            <a:endParaRPr lang="de-DE" sz="2400" b="1" dirty="0"/>
          </a:p>
          <a:p>
            <a:endParaRPr lang="de-DE" sz="2400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AC60ABD-1968-4F75-9815-C6ECBD85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56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49428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EC2DA3-D2E0-4EAF-A454-E963EA2DF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Fortsetzung: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F66058-CC3D-48F8-B8DC-84AF8C23E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/>
          </a:bodyPr>
          <a:lstStyle/>
          <a:p>
            <a:r>
              <a:rPr lang="de-DE" sz="2800" b="1" dirty="0"/>
              <a:t>„Unterrichtsvorhaben, die im Rahmen des Praxissemesters durchgeführt werden, [umfassen] eine Folge von </a:t>
            </a:r>
            <a:r>
              <a:rPr lang="de-DE" sz="2800" b="1" dirty="0">
                <a:solidFill>
                  <a:srgbClr val="0070C0"/>
                </a:solidFill>
              </a:rPr>
              <a:t>Stunden, an denen die Studierenden mit einem hohen Eigenanteil bei der Planung und Durchführung beteiligt sind </a:t>
            </a:r>
            <a:r>
              <a:rPr lang="de-DE" sz="2800" b="1" dirty="0"/>
              <a:t>und diese gemeinsam mit den begleitenden Lehrkräften und den Fachleitungen der Seminare auswerten.“</a:t>
            </a:r>
          </a:p>
          <a:p>
            <a:endParaRPr lang="de-DE" sz="2800" b="1" dirty="0"/>
          </a:p>
          <a:p>
            <a:r>
              <a:rPr lang="de-DE" sz="2800" b="1" dirty="0"/>
              <a:t>„Die konkrete Begleitung liegt in der Verantwortung der begleitenden Lehrkräfte. </a:t>
            </a:r>
            <a:r>
              <a:rPr lang="de-DE" sz="2800" b="1" dirty="0">
                <a:solidFill>
                  <a:srgbClr val="0070C0"/>
                </a:solidFill>
              </a:rPr>
              <a:t>Die Fragestellungen der Praxissemesterstudierenden </a:t>
            </a:r>
            <a:r>
              <a:rPr lang="de-DE" sz="2800" b="1" dirty="0"/>
              <a:t>in Bezug auf die Umsetzung der Unterrichtsvorhaben sowie der Studienprojekte stehen dabei im Mittelpunkt.“</a:t>
            </a:r>
          </a:p>
          <a:p>
            <a:endParaRPr lang="de-DE" sz="2600" b="1" dirty="0"/>
          </a:p>
          <a:p>
            <a:pPr marL="0" indent="0">
              <a:buNone/>
            </a:pPr>
            <a:endParaRPr lang="de-DE" sz="2400" b="1" dirty="0"/>
          </a:p>
          <a:p>
            <a:pPr marL="0" indent="0">
              <a:buNone/>
            </a:pPr>
            <a:endParaRPr lang="de-DE" sz="2400" b="1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E6F850B-0EAA-4FAE-8FDF-2C153310C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57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31076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D85378-EA6B-4062-A4DF-CE5A5ABA1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rmAutofit fontScale="90000"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Fortsetzung: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B284BD-59BA-407B-89BC-CDD560C0E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sz="11200" b="1" dirty="0"/>
              <a:t>Darüber hinaus: </a:t>
            </a:r>
          </a:p>
          <a:p>
            <a:pPr marL="0" indent="0">
              <a:buNone/>
            </a:pPr>
            <a:endParaRPr lang="de-DE" sz="4000" b="1" dirty="0"/>
          </a:p>
          <a:p>
            <a:r>
              <a:rPr lang="de-DE" sz="11200" b="1" dirty="0"/>
              <a:t>In den Unterrichtsvorhaben konkretisieren sich </a:t>
            </a:r>
            <a:r>
              <a:rPr lang="de-DE" sz="11200" b="1" dirty="0">
                <a:solidFill>
                  <a:srgbClr val="0070C0"/>
                </a:solidFill>
              </a:rPr>
              <a:t>Gütekriterien für guten (Fach)unterricht</a:t>
            </a:r>
            <a:r>
              <a:rPr lang="de-DE" sz="11200" b="1" dirty="0"/>
              <a:t>. </a:t>
            </a:r>
          </a:p>
          <a:p>
            <a:pPr marL="0" indent="0">
              <a:buNone/>
            </a:pPr>
            <a:endParaRPr lang="de-DE" sz="4000" b="1" dirty="0"/>
          </a:p>
          <a:p>
            <a:r>
              <a:rPr lang="de-DE" sz="11200" b="1" dirty="0">
                <a:solidFill>
                  <a:srgbClr val="0070C0"/>
                </a:solidFill>
              </a:rPr>
              <a:t>Beratung</a:t>
            </a:r>
            <a:r>
              <a:rPr lang="de-DE" sz="11200" b="1" dirty="0"/>
              <a:t> bezogen auf die Unterrichtvorhaben erfolgt durch die schulischen Lehrkräfte (Mentor*innen) und die fachlichen bzw. überfachlichen Begleitkräfte des ZfsL. </a:t>
            </a:r>
          </a:p>
          <a:p>
            <a:endParaRPr lang="de-DE" sz="4000" b="1" dirty="0"/>
          </a:p>
          <a:p>
            <a:r>
              <a:rPr lang="de-DE" sz="11200" b="1" dirty="0"/>
              <a:t>Ihre fachlichen ZfsL-Begleitkräfte hospitieren Ihren Unterricht, der im Kontext eines Ihrer Unterrichtsvorhaben steht, je Fach einmal (nach individueller Terminabsprache). Für diese </a:t>
            </a:r>
            <a:r>
              <a:rPr lang="de-DE" sz="11200" b="1" dirty="0">
                <a:solidFill>
                  <a:srgbClr val="0070C0"/>
                </a:solidFill>
              </a:rPr>
              <a:t>fachlichen</a:t>
            </a:r>
            <a:r>
              <a:rPr lang="de-DE" sz="11200" b="1" dirty="0"/>
              <a:t> </a:t>
            </a:r>
            <a:r>
              <a:rPr lang="de-DE" sz="11200" b="1" dirty="0">
                <a:solidFill>
                  <a:srgbClr val="0070C0"/>
                </a:solidFill>
              </a:rPr>
              <a:t>Praxisbegleitungen</a:t>
            </a:r>
            <a:r>
              <a:rPr lang="de-DE" sz="11200" b="1" dirty="0"/>
              <a:t> gilt:</a:t>
            </a:r>
          </a:p>
          <a:p>
            <a:pPr marL="0" indent="0">
              <a:buNone/>
            </a:pPr>
            <a:r>
              <a:rPr lang="de-DE" sz="11200" b="1" dirty="0"/>
              <a:t>    - Hospitiert wird </a:t>
            </a:r>
            <a:r>
              <a:rPr lang="de-DE" sz="11200" b="1" dirty="0">
                <a:solidFill>
                  <a:srgbClr val="0070C0"/>
                </a:solidFill>
              </a:rPr>
              <a:t>nur Ihr Unterricht</a:t>
            </a:r>
            <a:r>
              <a:rPr lang="de-DE" sz="11200" b="1" dirty="0"/>
              <a:t>/ werden nur Ihre</a:t>
            </a:r>
          </a:p>
          <a:p>
            <a:pPr marL="0" indent="0">
              <a:buNone/>
            </a:pPr>
            <a:r>
              <a:rPr lang="de-DE" sz="11200" b="1" dirty="0"/>
              <a:t>      Unterrichtsanteile.</a:t>
            </a:r>
          </a:p>
          <a:p>
            <a:pPr marL="0" indent="0">
              <a:buNone/>
            </a:pPr>
            <a:r>
              <a:rPr lang="de-DE" sz="11200" b="1" dirty="0"/>
              <a:t>    - Eine </a:t>
            </a:r>
            <a:r>
              <a:rPr lang="de-DE" sz="11200" b="1" dirty="0">
                <a:solidFill>
                  <a:srgbClr val="0070C0"/>
                </a:solidFill>
              </a:rPr>
              <a:t>Praxisbegleitung ist kein Unterrichtsbesuch </a:t>
            </a:r>
            <a:r>
              <a:rPr lang="de-DE" sz="11200" b="1" dirty="0"/>
              <a:t>(UB) wie</a:t>
            </a:r>
          </a:p>
          <a:p>
            <a:pPr marL="0" indent="0">
              <a:buNone/>
            </a:pPr>
            <a:r>
              <a:rPr lang="de-DE" sz="11200" b="1" dirty="0"/>
              <a:t>      im Vorbereitungsdienst (VD)!</a:t>
            </a:r>
          </a:p>
          <a:p>
            <a:pPr marL="0" indent="0">
              <a:buNone/>
            </a:pPr>
            <a:endParaRPr lang="de-DE" sz="3200" b="1" dirty="0"/>
          </a:p>
          <a:p>
            <a:endParaRPr lang="de-DE" sz="3200" b="1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E32597-2871-4903-81BF-193B7030F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58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36105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29049D-87B5-49F1-9816-91973A192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br>
              <a:rPr lang="de-DE" sz="3600" b="1" dirty="0">
                <a:solidFill>
                  <a:srgbClr val="0070C0"/>
                </a:solidFill>
              </a:rPr>
            </a:br>
            <a:r>
              <a:rPr lang="de-DE" sz="3600" b="1" dirty="0">
                <a:solidFill>
                  <a:srgbClr val="0070C0"/>
                </a:solidFill>
              </a:rPr>
              <a:t>Studienprojekte - Was muss ich beachten in Bezug auf die Durchführung an meiner Schule? </a:t>
            </a:r>
            <a:br>
              <a:rPr lang="de-DE" sz="4400" b="1" dirty="0">
                <a:solidFill>
                  <a:srgbClr val="0070C0"/>
                </a:solidFill>
              </a:rPr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BEBD24-D212-486A-A449-96D186893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</p:spPr>
        <p:txBody>
          <a:bodyPr>
            <a:normAutofit fontScale="77500" lnSpcReduction="20000"/>
          </a:bodyPr>
          <a:lstStyle/>
          <a:p>
            <a:r>
              <a:rPr lang="de-DE" sz="3600" b="1" dirty="0"/>
              <a:t>Ihre Studienprojekte werden federführend seitens der </a:t>
            </a:r>
            <a:r>
              <a:rPr lang="de-DE" sz="3600" b="1" dirty="0">
                <a:solidFill>
                  <a:srgbClr val="0070C0"/>
                </a:solidFill>
              </a:rPr>
              <a:t>Hochschule </a:t>
            </a:r>
            <a:r>
              <a:rPr lang="de-DE" sz="3600" b="1" dirty="0"/>
              <a:t>vorbereitet, begleitet und ggf. bewertet. </a:t>
            </a:r>
          </a:p>
          <a:p>
            <a:endParaRPr lang="de-DE" sz="3600" b="1" dirty="0"/>
          </a:p>
          <a:p>
            <a:r>
              <a:rPr lang="de-DE" sz="3600" b="1" dirty="0"/>
              <a:t>Die Sie begleitenden </a:t>
            </a:r>
            <a:r>
              <a:rPr lang="de-DE" sz="3600" b="1" dirty="0">
                <a:solidFill>
                  <a:srgbClr val="0070C0"/>
                </a:solidFill>
              </a:rPr>
              <a:t>Akteure in ZfsL und Schule unterstützen </a:t>
            </a:r>
            <a:r>
              <a:rPr lang="de-DE" sz="3600" b="1" dirty="0"/>
              <a:t>Sie jedoch bei Bedarf in praktisch-organisatorischen und ggf. auch inhaltlichen Fragen bei der Durchführung Ihrer Projekte am Lernort Schule.</a:t>
            </a:r>
          </a:p>
          <a:p>
            <a:endParaRPr lang="de-DE" sz="3600" b="1" dirty="0"/>
          </a:p>
          <a:p>
            <a:r>
              <a:rPr lang="de-DE" sz="3600" b="1" dirty="0">
                <a:solidFill>
                  <a:srgbClr val="0070C0"/>
                </a:solidFill>
              </a:rPr>
              <a:t>Beachten</a:t>
            </a:r>
            <a:r>
              <a:rPr lang="de-DE" sz="3600" b="1" dirty="0"/>
              <a:t> Sie bei der Planung Ihrer Projekte unbedingt </a:t>
            </a:r>
            <a:r>
              <a:rPr lang="de-DE" sz="3600" b="1" dirty="0">
                <a:solidFill>
                  <a:srgbClr val="0070C0"/>
                </a:solidFill>
              </a:rPr>
              <a:t>schulische Gegebenheiten</a:t>
            </a:r>
            <a:r>
              <a:rPr lang="de-DE" sz="3600" b="1" dirty="0"/>
              <a:t>!  Ihre Schulleitung hat ein Veto-Recht, wenn aus ihrer Sicht eine Projektidee an der Praktikumsschule nicht umzusetzen ist (was sich meistens auf Datenerhebung bezieht).</a:t>
            </a:r>
          </a:p>
          <a:p>
            <a:endParaRPr lang="de-DE" sz="3300" b="1" dirty="0"/>
          </a:p>
          <a:p>
            <a:endParaRPr lang="de-DE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800" b="1" dirty="0">
              <a:cs typeface="Calibri" panose="020F0502020204030204" pitchFamily="34" charset="0"/>
            </a:endParaRPr>
          </a:p>
          <a:p>
            <a:endParaRPr lang="de-DE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37F6AD3-4360-4524-B54F-B10E01C6F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59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7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r>
              <a:rPr lang="de-DE" sz="3600" b="1" dirty="0">
                <a:solidFill>
                  <a:srgbClr val="0070C0"/>
                </a:solidFill>
                <a:latin typeface="+mn-lt"/>
              </a:rPr>
              <a:t>  </a:t>
            </a:r>
            <a:br>
              <a:rPr lang="de-DE" sz="3600" b="1" dirty="0">
                <a:solidFill>
                  <a:srgbClr val="0070C0"/>
                </a:solidFill>
                <a:latin typeface="+mn-lt"/>
              </a:rPr>
            </a:br>
            <a:r>
              <a:rPr lang="de-DE" sz="3600" b="1" dirty="0">
                <a:solidFill>
                  <a:srgbClr val="0070C0"/>
                </a:solidFill>
                <a:latin typeface="+mn-lt"/>
              </a:rPr>
              <a:t> Welche/r Praba ist für mich/meine Schule zuständig und damit meine erste Ansprechperson?</a:t>
            </a:r>
            <a:br>
              <a:rPr lang="de-DE" sz="3600" b="1" dirty="0">
                <a:solidFill>
                  <a:srgbClr val="0070C0"/>
                </a:solidFill>
                <a:latin typeface="+mn-lt"/>
              </a:rPr>
            </a:br>
            <a:endParaRPr lang="de-DE" sz="3600" b="1" dirty="0">
              <a:latin typeface="+mn-lt"/>
            </a:endParaRPr>
          </a:p>
        </p:txBody>
      </p:sp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CF75AB3B-B727-4E12-81AB-A1B403676C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834245"/>
              </p:ext>
            </p:extLst>
          </p:nvPr>
        </p:nvGraphicFramePr>
        <p:xfrm>
          <a:off x="262420" y="1196752"/>
          <a:ext cx="8619160" cy="5574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0863">
                  <a:extLst>
                    <a:ext uri="{9D8B030D-6E8A-4147-A177-3AD203B41FA5}">
                      <a16:colId xmlns:a16="http://schemas.microsoft.com/office/drawing/2014/main" val="305456333"/>
                    </a:ext>
                  </a:extLst>
                </a:gridCol>
                <a:gridCol w="4368297">
                  <a:extLst>
                    <a:ext uri="{9D8B030D-6E8A-4147-A177-3AD203B41FA5}">
                      <a16:colId xmlns:a16="http://schemas.microsoft.com/office/drawing/2014/main" val="652849521"/>
                    </a:ext>
                  </a:extLst>
                </a:gridCol>
              </a:tblGrid>
              <a:tr h="445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  <a:effectLst/>
                        </a:rPr>
                        <a:t>Zuständigkeit Udo Nesselbosch</a:t>
                      </a:r>
                    </a:p>
                  </a:txBody>
                  <a:tcPr marL="52017" marR="52017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  <a:effectLst/>
                        </a:rPr>
                        <a:t>Zuständigkeit Sabine Badde</a:t>
                      </a:r>
                      <a:r>
                        <a:rPr lang="de-DE" sz="2000" dirty="0">
                          <a:effectLst/>
                        </a:rPr>
                        <a:t> 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7" marR="52017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883924"/>
                  </a:ext>
                </a:extLst>
              </a:tr>
              <a:tr h="32265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 MÜNSTER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7" marR="52017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881395"/>
                  </a:ext>
                </a:extLst>
              </a:tr>
              <a:tr h="2529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1_ Annette-von-Droste-Hülshoff-Gymnasium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7" marR="52017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b="1" dirty="0">
                          <a:effectLst/>
                        </a:rPr>
                        <a:t> 1_Freiherr-vom-Stein-Gymnasium</a:t>
                      </a:r>
                      <a:endParaRPr lang="de-D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7" marR="52017" marT="0" marB="0"/>
                </a:tc>
                <a:extLst>
                  <a:ext uri="{0D108BD9-81ED-4DB2-BD59-A6C34878D82A}">
                    <a16:rowId xmlns:a16="http://schemas.microsoft.com/office/drawing/2014/main" val="1517620576"/>
                  </a:ext>
                </a:extLst>
              </a:tr>
              <a:tr h="2529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2_ Gymnasium Paulinum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7" marR="5201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b="1" dirty="0">
                          <a:effectLst/>
                        </a:rPr>
                        <a:t> 2_Friedensschule</a:t>
                      </a:r>
                      <a:endParaRPr lang="de-D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7" marR="52017" marT="0" marB="0"/>
                </a:tc>
                <a:extLst>
                  <a:ext uri="{0D108BD9-81ED-4DB2-BD59-A6C34878D82A}">
                    <a16:rowId xmlns:a16="http://schemas.microsoft.com/office/drawing/2014/main" val="1883474272"/>
                  </a:ext>
                </a:extLst>
              </a:tr>
              <a:tr h="2529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3_ Gymnasium St. Mauritz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7" marR="52017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b="1" dirty="0">
                          <a:effectLst/>
                        </a:rPr>
                        <a:t> 3_ Geschwister-Scholl-Gymnasium</a:t>
                      </a:r>
                      <a:endParaRPr lang="de-D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7" marR="52017" marT="0" marB="0"/>
                </a:tc>
                <a:extLst>
                  <a:ext uri="{0D108BD9-81ED-4DB2-BD59-A6C34878D82A}">
                    <a16:rowId xmlns:a16="http://schemas.microsoft.com/office/drawing/2014/main" val="1017761730"/>
                  </a:ext>
                </a:extLst>
              </a:tr>
              <a:tr h="2529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4_ Gymnasium Wolbeck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7" marR="5201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b="1" dirty="0">
                          <a:effectLst/>
                        </a:rPr>
                        <a:t> 4_ Immanuel-Kant-Gymnasium</a:t>
                      </a:r>
                      <a:endParaRPr lang="de-D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7" marR="52017" marT="0" marB="0"/>
                </a:tc>
                <a:extLst>
                  <a:ext uri="{0D108BD9-81ED-4DB2-BD59-A6C34878D82A}">
                    <a16:rowId xmlns:a16="http://schemas.microsoft.com/office/drawing/2014/main" val="1203546780"/>
                  </a:ext>
                </a:extLst>
              </a:tr>
              <a:tr h="2529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5_ Johann-Conrad-Schlaun-Gymnasium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7" marR="52017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b="1" dirty="0">
                          <a:effectLst/>
                        </a:rPr>
                        <a:t> 5_ Kardinal-von-Galen-Gymnasium</a:t>
                      </a:r>
                      <a:endParaRPr lang="de-D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7" marR="52017" marT="0" marB="0"/>
                </a:tc>
                <a:extLst>
                  <a:ext uri="{0D108BD9-81ED-4DB2-BD59-A6C34878D82A}">
                    <a16:rowId xmlns:a16="http://schemas.microsoft.com/office/drawing/2014/main" val="137149568"/>
                  </a:ext>
                </a:extLst>
              </a:tr>
              <a:tr h="2529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6_ Marienschule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7" marR="5201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b="1" dirty="0">
                          <a:effectLst/>
                        </a:rPr>
                        <a:t> 6_ Overberg-Kolleg</a:t>
                      </a:r>
                      <a:endParaRPr lang="de-D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7" marR="52017" marT="0" marB="0"/>
                </a:tc>
                <a:extLst>
                  <a:ext uri="{0D108BD9-81ED-4DB2-BD59-A6C34878D82A}">
                    <a16:rowId xmlns:a16="http://schemas.microsoft.com/office/drawing/2014/main" val="182673499"/>
                  </a:ext>
                </a:extLst>
              </a:tr>
              <a:tr h="2529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7_ Ratsgymnasium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7" marR="52017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b="1" dirty="0">
                          <a:effectLst/>
                        </a:rPr>
                        <a:t> 7_ Pascal-Gymnasium</a:t>
                      </a:r>
                      <a:endParaRPr lang="de-D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7" marR="52017" marT="0" marB="0"/>
                </a:tc>
                <a:extLst>
                  <a:ext uri="{0D108BD9-81ED-4DB2-BD59-A6C34878D82A}">
                    <a16:rowId xmlns:a16="http://schemas.microsoft.com/office/drawing/2014/main" val="2890802761"/>
                  </a:ext>
                </a:extLst>
              </a:tr>
              <a:tr h="2529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8_ Schillergymnasium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7" marR="5201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b="1" dirty="0">
                          <a:effectLst/>
                        </a:rPr>
                        <a:t> 8_ Wilhelm-Hittorf-Gymnasium</a:t>
                      </a:r>
                      <a:endParaRPr lang="de-D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7" marR="52017" marT="0" marB="0"/>
                </a:tc>
                <a:extLst>
                  <a:ext uri="{0D108BD9-81ED-4DB2-BD59-A6C34878D82A}">
                    <a16:rowId xmlns:a16="http://schemas.microsoft.com/office/drawing/2014/main" val="3043126851"/>
                  </a:ext>
                </a:extLst>
              </a:tr>
              <a:tr h="2529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9_ Math.-Anneke Gesamtschule Münster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7" marR="52017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b="1" dirty="0">
                          <a:effectLst/>
                        </a:rPr>
                        <a:t> 9_ Städt. Gesamtschule Münster Mitte</a:t>
                      </a:r>
                      <a:endParaRPr lang="de-D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7" marR="52017" marT="0" marB="0"/>
                </a:tc>
                <a:extLst>
                  <a:ext uri="{0D108BD9-81ED-4DB2-BD59-A6C34878D82A}">
                    <a16:rowId xmlns:a16="http://schemas.microsoft.com/office/drawing/2014/main" val="3326440699"/>
                  </a:ext>
                </a:extLst>
              </a:tr>
              <a:tr h="2529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7" marR="5201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b="1" dirty="0">
                          <a:effectLst/>
                        </a:rPr>
                        <a:t>10_Weiterbildungskolleg Münster</a:t>
                      </a:r>
                      <a:endParaRPr lang="de-D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7" marR="52017" marT="0" marB="0"/>
                </a:tc>
                <a:extLst>
                  <a:ext uri="{0D108BD9-81ED-4DB2-BD59-A6C34878D82A}">
                    <a16:rowId xmlns:a16="http://schemas.microsoft.com/office/drawing/2014/main" val="1004654921"/>
                  </a:ext>
                </a:extLst>
              </a:tr>
              <a:tr h="29052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</a:rPr>
                        <a:t> AUSWÄRTS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7" marR="52017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99346"/>
                  </a:ext>
                </a:extLst>
              </a:tr>
              <a:tr h="2529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10_ Gymnasium Johanneum Ostbevern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7" marR="5201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b="1" dirty="0">
                          <a:effectLst/>
                        </a:rPr>
                        <a:t>11_ Thomas-Morus-Gymnasium Oelde</a:t>
                      </a:r>
                      <a:endParaRPr lang="de-D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7" marR="52017" marT="0" marB="0"/>
                </a:tc>
                <a:extLst>
                  <a:ext uri="{0D108BD9-81ED-4DB2-BD59-A6C34878D82A}">
                    <a16:rowId xmlns:a16="http://schemas.microsoft.com/office/drawing/2014/main" val="159432298"/>
                  </a:ext>
                </a:extLst>
              </a:tr>
              <a:tr h="2529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11_ Maria-Sybilla-Merian-Gymnasium Telgte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7" marR="52017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b="1" dirty="0">
                          <a:effectLst/>
                        </a:rPr>
                        <a:t>12_ Gymnasium Johanneum Wadersloh</a:t>
                      </a:r>
                      <a:endParaRPr lang="de-D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7" marR="52017" marT="0" marB="0"/>
                </a:tc>
                <a:extLst>
                  <a:ext uri="{0D108BD9-81ED-4DB2-BD59-A6C34878D82A}">
                    <a16:rowId xmlns:a16="http://schemas.microsoft.com/office/drawing/2014/main" val="3276769248"/>
                  </a:ext>
                </a:extLst>
              </a:tr>
              <a:tr h="2529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13_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Gymnasium Laurentianum WAF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7" marR="5201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b="1" dirty="0">
                          <a:effectLst/>
                        </a:rPr>
                        <a:t>13_ Fritz-Winter-Gesamtschule Ahlen</a:t>
                      </a:r>
                      <a:endParaRPr lang="de-D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7" marR="52017" marT="0" marB="0"/>
                </a:tc>
                <a:extLst>
                  <a:ext uri="{0D108BD9-81ED-4DB2-BD59-A6C34878D82A}">
                    <a16:rowId xmlns:a16="http://schemas.microsoft.com/office/drawing/2014/main" val="773571142"/>
                  </a:ext>
                </a:extLst>
              </a:tr>
              <a:tr h="2529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13_ Mariengymnasium WAF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7" marR="52017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b="1" dirty="0">
                          <a:effectLst/>
                        </a:rPr>
                        <a:t>14_ Gymnasium St. Michael Ahlen</a:t>
                      </a:r>
                      <a:endParaRPr lang="de-D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7" marR="52017" marT="0" marB="0"/>
                </a:tc>
                <a:extLst>
                  <a:ext uri="{0D108BD9-81ED-4DB2-BD59-A6C34878D82A}">
                    <a16:rowId xmlns:a16="http://schemas.microsoft.com/office/drawing/2014/main" val="2306897062"/>
                  </a:ext>
                </a:extLst>
              </a:tr>
              <a:tr h="2529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14_ Albertus-Magnus-Gymnasium Beckum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7" marR="5201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b="1" dirty="0">
                          <a:effectLst/>
                        </a:rPr>
                        <a:t>15_ Städtisches Gymnasium Ahlen </a:t>
                      </a:r>
                      <a:endParaRPr lang="de-D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7" marR="52017" marT="0" marB="0"/>
                </a:tc>
                <a:extLst>
                  <a:ext uri="{0D108BD9-81ED-4DB2-BD59-A6C34878D82A}">
                    <a16:rowId xmlns:a16="http://schemas.microsoft.com/office/drawing/2014/main" val="2254694897"/>
                  </a:ext>
                </a:extLst>
              </a:tr>
              <a:tr h="2529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15_ Gesamtschule Warendorf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7" marR="52017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b="1" dirty="0">
                          <a:effectLst/>
                        </a:rPr>
                        <a:t>16_ Kopernikus-Gymnasium Neubeckum</a:t>
                      </a:r>
                      <a:endParaRPr lang="de-D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7" marR="52017" marT="0" marB="0"/>
                </a:tc>
                <a:extLst>
                  <a:ext uri="{0D108BD9-81ED-4DB2-BD59-A6C34878D82A}">
                    <a16:rowId xmlns:a16="http://schemas.microsoft.com/office/drawing/2014/main" val="2019186619"/>
                  </a:ext>
                </a:extLst>
              </a:tr>
              <a:tr h="238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16_ Montessori-Gesamtschule Sendenhorst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7" marR="5201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b="1" dirty="0">
                          <a:effectLst/>
                        </a:rPr>
                        <a:t>17_ Gesamtschule Ennigerloh-Neubeckum</a:t>
                      </a:r>
                      <a:endParaRPr lang="de-D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7" marR="52017" marT="0" marB="0"/>
                </a:tc>
                <a:extLst>
                  <a:ext uri="{0D108BD9-81ED-4DB2-BD59-A6C34878D82A}">
                    <a16:rowId xmlns:a16="http://schemas.microsoft.com/office/drawing/2014/main" val="4255808681"/>
                  </a:ext>
                </a:extLst>
              </a:tr>
              <a:tr h="2012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7" marR="52017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b="1" dirty="0">
                          <a:effectLst/>
                        </a:rPr>
                        <a:t>18_Gesamtschule Oelde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17" marR="52017" marT="0" marB="0"/>
                </a:tc>
                <a:extLst>
                  <a:ext uri="{0D108BD9-81ED-4DB2-BD59-A6C34878D82A}">
                    <a16:rowId xmlns:a16="http://schemas.microsoft.com/office/drawing/2014/main" val="804173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1098094"/>
      </p:ext>
    </p:extLst>
  </p:cSld>
  <p:clrMapOvr>
    <a:masterClrMapping/>
  </p:clrMapOvr>
  <p:transition spd="slow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D0B57-006E-4102-9598-36AC04226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Fortsetzung: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FA17C5-0B6F-41F1-BB12-2F0F850DE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/>
          </a:bodyPr>
          <a:lstStyle/>
          <a:p>
            <a:r>
              <a:rPr lang="de-DE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Reflektieren 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Sie in der </a:t>
            </a:r>
            <a:r>
              <a:rPr lang="de-DE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Entscheidungsphase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für ein Studienprojekt: Handelt es sich bei meinen Studienprojektideen um meine eigenen Fragestellungen im Sinne des „Forschenden Lernens“ und meiner eigenen professionellen Selbsterkundung?</a:t>
            </a:r>
          </a:p>
          <a:p>
            <a:r>
              <a:rPr lang="de-DE" sz="2800" b="1" dirty="0">
                <a:solidFill>
                  <a:srgbClr val="0070C0"/>
                </a:solidFill>
              </a:rPr>
              <a:t>Prüfen</a:t>
            </a:r>
            <a:r>
              <a:rPr lang="de-DE" sz="2800" b="1" dirty="0"/>
              <a:t> Sie, ob sich (für Sie entlastende!) </a:t>
            </a:r>
            <a:r>
              <a:rPr lang="de-DE" sz="2800" b="1" dirty="0">
                <a:solidFill>
                  <a:srgbClr val="0070C0"/>
                </a:solidFill>
              </a:rPr>
              <a:t>Schnittmengen</a:t>
            </a:r>
            <a:r>
              <a:rPr lang="de-DE" sz="2800" b="1" dirty="0"/>
              <a:t> ergeben zwischen einem Ihrer Studienprojekte und einem Ihrer Unterrichtsvorhaben. </a:t>
            </a:r>
          </a:p>
          <a:p>
            <a:endParaRPr lang="de-DE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A63AE8F-E869-447D-96E3-A20291632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77072"/>
            <a:ext cx="3635896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D77F428-E046-4FD2-AB3B-BB49736D2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60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4782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7181D-0C8C-499A-85F5-40212E404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10. Wie kann ich im Praxissemester meine im Studium begonnene Portfolio-Arbeit weiterführen?</a:t>
            </a:r>
          </a:p>
        </p:txBody>
      </p:sp>
      <p:pic>
        <p:nvPicPr>
          <p:cNvPr id="2050" name="Picture 2" descr="PePe-Workshop zum Modellierungsbereich">
            <a:extLst>
              <a:ext uri="{FF2B5EF4-FFF2-40B4-BE49-F238E27FC236}">
                <a16:creationId xmlns:a16="http://schemas.microsoft.com/office/drawing/2014/main" id="{646756E5-EDD8-425E-B38D-30B7AB5018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16832"/>
            <a:ext cx="4104456" cy="41764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67DA733-0100-4B9F-88FD-16E2A09F6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61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68524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08A21E-2E0C-4D3C-9935-18C888473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5840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rgbClr val="0070C0"/>
                </a:solidFill>
                <a:latin typeface="+mn-lt"/>
              </a:rPr>
              <a:t>Portfolioführung im Praxissemester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4FFA75-3791-4013-A052-2C9CCC4E4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05840"/>
            <a:ext cx="9144000" cy="5852160"/>
          </a:xfrm>
        </p:spPr>
        <p:txBody>
          <a:bodyPr>
            <a:normAutofit fontScale="92500" lnSpcReduction="10000"/>
          </a:bodyPr>
          <a:lstStyle/>
          <a:p>
            <a:r>
              <a:rPr lang="de-DE" sz="3000" b="1" dirty="0"/>
              <a:t>Das Führen eines ausbildungsbegleitenden</a:t>
            </a:r>
            <a:r>
              <a:rPr lang="de-DE" sz="3000" b="1" dirty="0">
                <a:solidFill>
                  <a:srgbClr val="0070C0"/>
                </a:solidFill>
              </a:rPr>
              <a:t> Praxisphasen-Portfolios</a:t>
            </a:r>
            <a:r>
              <a:rPr lang="de-DE" sz="3000" b="1" dirty="0"/>
              <a:t> (z.B. PePe-Portfolio) ist </a:t>
            </a:r>
            <a:r>
              <a:rPr lang="de-DE" sz="3000" b="1" dirty="0">
                <a:solidFill>
                  <a:srgbClr val="0070C0"/>
                </a:solidFill>
              </a:rPr>
              <a:t>obligatorisch</a:t>
            </a:r>
            <a:r>
              <a:rPr lang="de-DE" sz="3000" b="1" dirty="0"/>
              <a:t> (LABG 2009), dies gilt demnach auch für das Praxissemester. </a:t>
            </a:r>
          </a:p>
          <a:p>
            <a:r>
              <a:rPr lang="de-DE" sz="3000" b="1" dirty="0"/>
              <a:t>Das Portfolio ist eine </a:t>
            </a:r>
            <a:r>
              <a:rPr lang="de-DE" sz="3000" b="1" dirty="0">
                <a:solidFill>
                  <a:srgbClr val="0070C0"/>
                </a:solidFill>
              </a:rPr>
              <a:t>zielgerichtete und systematische Sammlung </a:t>
            </a:r>
            <a:r>
              <a:rPr lang="de-DE" sz="3000" b="1" dirty="0"/>
              <a:t>aller Darstellungen und Reflexionen Ihres individuellen Lernprozesses/ Ihrer Studienleistungen.</a:t>
            </a:r>
          </a:p>
          <a:p>
            <a:r>
              <a:rPr lang="de-DE" sz="3000" b="1" dirty="0"/>
              <a:t>Es enthält die</a:t>
            </a:r>
            <a:r>
              <a:rPr lang="de-DE" sz="3000" b="1" dirty="0">
                <a:solidFill>
                  <a:srgbClr val="0070C0"/>
                </a:solidFill>
              </a:rPr>
              <a:t> Dokumentation </a:t>
            </a:r>
            <a:r>
              <a:rPr lang="de-DE" sz="3000" b="1" dirty="0"/>
              <a:t>von zwei </a:t>
            </a:r>
            <a:r>
              <a:rPr lang="de-DE" sz="3000" b="1" dirty="0">
                <a:solidFill>
                  <a:srgbClr val="0070C0"/>
                </a:solidFill>
              </a:rPr>
              <a:t>Studienprojekten</a:t>
            </a:r>
            <a:r>
              <a:rPr lang="de-DE" sz="3000" b="1" dirty="0"/>
              <a:t> als prüfungsrelevante Leistungen, ebenso die</a:t>
            </a:r>
            <a:r>
              <a:rPr lang="de-DE" sz="3000" dirty="0"/>
              <a:t> </a:t>
            </a:r>
            <a:r>
              <a:rPr lang="de-DE" sz="3000" b="1" dirty="0"/>
              <a:t>Dokumentation der Reflexion Ihrer </a:t>
            </a:r>
            <a:r>
              <a:rPr lang="de-DE" sz="3000" b="1" dirty="0">
                <a:solidFill>
                  <a:srgbClr val="0070C0"/>
                </a:solidFill>
              </a:rPr>
              <a:t>Unterrichtsvorhaben</a:t>
            </a:r>
            <a:r>
              <a:rPr lang="de-DE" sz="3000" b="1" dirty="0"/>
              <a:t> sowie weiterer reflektierten Erfahrungen (Anregungen dazu erhalten Sie im Rahmen der ZfsL-Begleitveranstaltungen).</a:t>
            </a:r>
          </a:p>
          <a:p>
            <a:r>
              <a:rPr lang="de-DE" sz="3000" b="1" dirty="0"/>
              <a:t>Die </a:t>
            </a:r>
            <a:r>
              <a:rPr lang="de-DE" sz="3000" b="1" dirty="0">
                <a:solidFill>
                  <a:srgbClr val="0070C0"/>
                </a:solidFill>
              </a:rPr>
              <a:t>Reflexionsteile Ihres Portfolios </a:t>
            </a:r>
            <a:r>
              <a:rPr lang="de-DE" sz="3000" b="1" dirty="0"/>
              <a:t>müssen Sie nicht öffentlich machen. 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9A13E41-5079-41C6-97EF-5E7A9E787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62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07112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F2AA7F-A065-4C9F-BF8B-3DE5DEAD2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rmAutofit fontScale="90000"/>
          </a:bodyPr>
          <a:lstStyle/>
          <a:p>
            <a:br>
              <a:rPr lang="de-DE" sz="3600" b="1" dirty="0">
                <a:solidFill>
                  <a:schemeClr val="tx2"/>
                </a:solidFill>
              </a:rPr>
            </a:br>
            <a:r>
              <a:rPr lang="de-DE" sz="3600" b="1" dirty="0">
                <a:solidFill>
                  <a:srgbClr val="0070C0"/>
                </a:solidFill>
              </a:rPr>
              <a:t>Wie kann ich mein Portfolio in meiner schulpraktischen Phase für die Lernorte ZfsL und Schule nutzen?  </a:t>
            </a:r>
            <a:br>
              <a:rPr lang="de-DE" b="1" dirty="0">
                <a:solidFill>
                  <a:schemeClr val="tx2"/>
                </a:solidFill>
              </a:rPr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ABFDC6-4220-4328-B1ED-B231144CD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/>
          </a:bodyPr>
          <a:lstStyle/>
          <a:p>
            <a:r>
              <a:rPr lang="de-DE" sz="2600" b="1" dirty="0"/>
              <a:t>als </a:t>
            </a:r>
            <a:r>
              <a:rPr lang="de-DE" sz="2600" b="1" dirty="0">
                <a:solidFill>
                  <a:srgbClr val="0070C0"/>
                </a:solidFill>
              </a:rPr>
              <a:t>Dokumentations- und Präsentationsinstrument</a:t>
            </a:r>
            <a:r>
              <a:rPr lang="de-DE" sz="2600" b="1" dirty="0"/>
              <a:t>,</a:t>
            </a:r>
          </a:p>
          <a:p>
            <a:r>
              <a:rPr lang="de-DE" sz="2600" b="1" dirty="0"/>
              <a:t>als</a:t>
            </a:r>
            <a:r>
              <a:rPr lang="de-DE" sz="2600" b="1" dirty="0">
                <a:solidFill>
                  <a:srgbClr val="0070C0"/>
                </a:solidFill>
              </a:rPr>
              <a:t> Praxissemestertagebuch </a:t>
            </a:r>
            <a:r>
              <a:rPr lang="de-DE" sz="2600" b="1" dirty="0"/>
              <a:t>(Fixierung der für Sie wichtigen Fragestellungen, Reflexionen, Planungsschritte, Beobachtungen…),</a:t>
            </a:r>
          </a:p>
          <a:p>
            <a:r>
              <a:rPr lang="de-DE" sz="2600" b="1" dirty="0"/>
              <a:t>zur Weiterentwicklung Ihres </a:t>
            </a:r>
            <a:r>
              <a:rPr lang="de-DE" sz="2600" b="1" dirty="0">
                <a:solidFill>
                  <a:srgbClr val="0070C0"/>
                </a:solidFill>
              </a:rPr>
              <a:t>professionsorientierten Rollenverständnisses/ Ihres Kompetenzstands,</a:t>
            </a:r>
          </a:p>
          <a:p>
            <a:r>
              <a:rPr lang="de-DE" sz="2600" b="1" dirty="0"/>
              <a:t>zum Abgleich </a:t>
            </a:r>
            <a:r>
              <a:rPr lang="de-DE" sz="2600" b="1" dirty="0">
                <a:solidFill>
                  <a:srgbClr val="0070C0"/>
                </a:solidFill>
              </a:rPr>
              <a:t>Ihres Lehrerbildes/ </a:t>
            </a:r>
          </a:p>
          <a:p>
            <a:pPr marL="0" indent="0">
              <a:buNone/>
            </a:pPr>
            <a:r>
              <a:rPr lang="de-DE" sz="2600" b="1" dirty="0">
                <a:solidFill>
                  <a:srgbClr val="0070C0"/>
                </a:solidFill>
              </a:rPr>
              <a:t>     Kompetenzstandes </a:t>
            </a:r>
            <a:r>
              <a:rPr lang="de-DE" sz="2600" b="1" dirty="0"/>
              <a:t>mit Erwartungen </a:t>
            </a:r>
          </a:p>
          <a:p>
            <a:pPr marL="0" indent="0">
              <a:buNone/>
            </a:pPr>
            <a:r>
              <a:rPr lang="de-DE" sz="2600" b="1" dirty="0"/>
              <a:t>     und Anforderungen anderer, </a:t>
            </a:r>
          </a:p>
          <a:p>
            <a:r>
              <a:rPr lang="de-DE" sz="2600" b="1" dirty="0"/>
              <a:t>zur Vorbereitung/ Durchführung</a:t>
            </a:r>
          </a:p>
          <a:p>
            <a:pPr marL="0" indent="0">
              <a:buNone/>
            </a:pPr>
            <a:r>
              <a:rPr lang="de-DE" sz="2600" b="1" dirty="0"/>
              <a:t>    </a:t>
            </a:r>
            <a:r>
              <a:rPr lang="de-DE" sz="2600" b="1" dirty="0">
                <a:solidFill>
                  <a:srgbClr val="0070C0"/>
                </a:solidFill>
              </a:rPr>
              <a:t>Ihres BPG,</a:t>
            </a:r>
          </a:p>
          <a:p>
            <a:r>
              <a:rPr lang="de-DE" sz="2600" b="1" dirty="0"/>
              <a:t>zur Vergewisserung Ihrer </a:t>
            </a:r>
            <a:r>
              <a:rPr lang="de-DE" sz="2600" b="1" dirty="0">
                <a:solidFill>
                  <a:srgbClr val="0070C0"/>
                </a:solidFill>
              </a:rPr>
              <a:t>Berufs- </a:t>
            </a:r>
          </a:p>
          <a:p>
            <a:pPr marL="0" indent="0">
              <a:buNone/>
            </a:pPr>
            <a:r>
              <a:rPr lang="de-DE" sz="2600" b="1" dirty="0">
                <a:solidFill>
                  <a:srgbClr val="0070C0"/>
                </a:solidFill>
              </a:rPr>
              <a:t>     wahlentscheidung.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80CA01D-1B5A-47C8-9D12-AE9BCFF22A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789040"/>
            <a:ext cx="3923928" cy="3068960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7801941-3DDF-4127-954D-90285620B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63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72179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476672"/>
            <a:ext cx="8568952" cy="6048672"/>
          </a:xfrm>
        </p:spPr>
        <p:txBody>
          <a:bodyPr/>
          <a:lstStyle/>
          <a:p>
            <a:pPr marL="0" indent="0" algn="ctr">
              <a:buNone/>
            </a:pPr>
            <a:r>
              <a:rPr lang="de-DE" sz="3200" b="1" dirty="0">
                <a:solidFill>
                  <a:srgbClr val="002060"/>
                </a:solidFill>
              </a:rPr>
              <a:t>11. Wie können Sie </a:t>
            </a:r>
            <a:r>
              <a:rPr lang="de-DE" b="1" dirty="0">
                <a:solidFill>
                  <a:srgbClr val="002060"/>
                </a:solidFill>
              </a:rPr>
              <a:t>handeln</a:t>
            </a:r>
            <a:r>
              <a:rPr lang="de-DE" sz="3200" b="1" dirty="0">
                <a:solidFill>
                  <a:srgbClr val="002060"/>
                </a:solidFill>
              </a:rPr>
              <a:t>?</a:t>
            </a:r>
            <a:endParaRPr lang="de-DE" sz="32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de-DE" b="1" dirty="0"/>
              <a:t>Drei</a:t>
            </a:r>
            <a:r>
              <a:rPr lang="de-DE" sz="3200" b="1" dirty="0"/>
              <a:t> Fallbeispiele aus dem schulpraktischen Teil    des Praxissemesters</a:t>
            </a:r>
            <a:endParaRPr lang="de-DE" b="1" dirty="0"/>
          </a:p>
          <a:p>
            <a:pPr marL="0" indent="0">
              <a:buNone/>
            </a:pPr>
            <a:endParaRPr lang="de-DE" sz="2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de-DE" sz="2400" b="1" dirty="0"/>
          </a:p>
          <a:p>
            <a:pPr marL="0" indent="0">
              <a:buNone/>
            </a:pPr>
            <a:endParaRPr lang="de-DE" sz="2400" b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420888"/>
            <a:ext cx="3384376" cy="331236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4617019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819472"/>
            <a:ext cx="9143999" cy="7032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de-DE" sz="4400" b="1" dirty="0"/>
            </a:br>
            <a:r>
              <a:rPr lang="de-DE" sz="3200" b="1" dirty="0"/>
              <a:t>Arbeitsauftrag zur GA </a:t>
            </a:r>
            <a:br>
              <a:rPr lang="de-DE" sz="4400" b="1" dirty="0"/>
            </a:br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idx="1"/>
          </p:nvPr>
        </p:nvSpPr>
        <p:spPr>
          <a:xfrm>
            <a:off x="142874" y="0"/>
            <a:ext cx="8893621" cy="666936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de-DE" sz="700" b="1" dirty="0"/>
          </a:p>
          <a:p>
            <a:pPr marL="6350" marR="8890" indent="-6350">
              <a:lnSpc>
                <a:spcPct val="107000"/>
              </a:lnSpc>
              <a:spcAft>
                <a:spcPts val="145"/>
              </a:spcAft>
            </a:pPr>
            <a:r>
              <a:rPr lang="de-DE" sz="26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Wie können Sie handeln?</a:t>
            </a:r>
          </a:p>
          <a:p>
            <a:pPr marL="0" marR="8890" indent="0">
              <a:lnSpc>
                <a:spcPct val="107000"/>
              </a:lnSpc>
              <a:spcAft>
                <a:spcPts val="145"/>
              </a:spcAft>
              <a:buNone/>
            </a:pPr>
            <a:r>
              <a:rPr lang="de-DE" sz="26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 Fallbeispiele aus dem schulpraktischen Teil des Praxissemesters</a:t>
            </a:r>
          </a:p>
          <a:p>
            <a:pPr marL="0" indent="0">
              <a:lnSpc>
                <a:spcPct val="103000"/>
              </a:lnSpc>
              <a:spcBef>
                <a:spcPts val="530"/>
              </a:spcBef>
              <a:spcAft>
                <a:spcPts val="25"/>
              </a:spcAft>
              <a:buNone/>
            </a:pPr>
            <a:endParaRPr lang="de-DE" sz="26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3000"/>
              </a:lnSpc>
              <a:spcBef>
                <a:spcPts val="530"/>
              </a:spcBef>
              <a:spcAft>
                <a:spcPts val="25"/>
              </a:spcAft>
              <a:buNone/>
            </a:pPr>
            <a:r>
              <a:rPr lang="de-DE" sz="2600" b="1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Arbeitsauftrag (Arbeiten Sie in Trios oder zu viert):</a:t>
            </a:r>
            <a:endParaRPr lang="de-DE" sz="26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3000"/>
              </a:lnSpc>
              <a:spcAft>
                <a:spcPts val="25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e-DE" sz="26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 A liest Person B eine Situation vor.</a:t>
            </a:r>
            <a:endParaRPr lang="de-DE" sz="26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3000"/>
              </a:lnSpc>
              <a:spcAft>
                <a:spcPts val="25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e-DE" sz="26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 B formuliert ihre Gedanken (Problemgehalt, beteiligte Akteure….) in Bezug auf die Situation laut hörbar für die Gesamtgruppe, kommt dann zu einer Lösung des Handelns und präsentiert diese.</a:t>
            </a:r>
            <a:endParaRPr lang="de-DE" sz="26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3000"/>
              </a:lnSpc>
              <a:spcAft>
                <a:spcPts val="25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e-DE" sz="26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Alle Gruppenmitglieder diskutieren die Lösung von Person B sowie eigene Ideen zu einer möglichen Konfliktlösung der Situation.</a:t>
            </a:r>
            <a:endParaRPr lang="de-DE" sz="2600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3000"/>
              </a:lnSpc>
              <a:spcAft>
                <a:spcPts val="25"/>
              </a:spcAft>
              <a:buNone/>
              <a:tabLst>
                <a:tab pos="457200" algn="l"/>
              </a:tabLst>
            </a:pPr>
            <a:endParaRPr lang="de-DE" sz="2800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3000"/>
              </a:lnSpc>
              <a:spcAft>
                <a:spcPts val="25"/>
              </a:spcAft>
              <a:buNone/>
              <a:tabLst>
                <a:tab pos="457200" algn="l"/>
              </a:tabLst>
            </a:pPr>
            <a:r>
              <a:rPr lang="de-DE" sz="2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 Ende sollte jedes Gruppenmitglied zur bearbeiteten Situation folgende Fragen für sich beantwortet haben.</a:t>
            </a:r>
            <a:endParaRPr lang="de-DE" sz="26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3000"/>
              </a:lnSpc>
              <a:spcBef>
                <a:spcPts val="360"/>
              </a:spcBef>
              <a:spcAft>
                <a:spcPts val="25"/>
              </a:spcAft>
              <a:buNone/>
            </a:pPr>
            <a:r>
              <a:rPr lang="de-DE" sz="2600" b="1" kern="12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Welche Vorgaben muss ich bei meinem Vorgehen beachten?</a:t>
            </a:r>
            <a:endParaRPr lang="de-DE" sz="26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3000"/>
              </a:lnSpc>
              <a:spcBef>
                <a:spcPts val="480"/>
              </a:spcBef>
              <a:spcAft>
                <a:spcPts val="25"/>
              </a:spcAft>
              <a:buNone/>
            </a:pPr>
            <a:r>
              <a:rPr lang="de-DE" sz="2600" b="1" kern="12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Welche Spielräume habe ich und wie möchte ich diese gestalten?</a:t>
            </a:r>
            <a:endParaRPr lang="de-DE" sz="2600" b="1" dirty="0">
              <a:solidFill>
                <a:schemeClr val="tx2"/>
              </a:solidFill>
            </a:endParaRPr>
          </a:p>
          <a:p>
            <a:pPr marL="0" lvl="0" indent="0">
              <a:buNone/>
            </a:pPr>
            <a:endParaRPr lang="de-DE" sz="600" b="1" dirty="0"/>
          </a:p>
          <a:p>
            <a:pPr marL="0" indent="0">
              <a:buNone/>
            </a:pPr>
            <a:endParaRPr lang="de-DE" sz="2600" b="1" i="1" dirty="0"/>
          </a:p>
          <a:p>
            <a:pPr marL="0" indent="0">
              <a:buNone/>
            </a:pPr>
            <a:r>
              <a:rPr lang="de-DE" sz="2600" b="1" i="1" dirty="0"/>
              <a:t>Der nächste Fall! Jetzt liest Person B diesen Person C vor. Person C formuliert ihre Gedanken zum Fall    …. </a:t>
            </a:r>
            <a:r>
              <a:rPr lang="de-DE" sz="2600" b="1" dirty="0"/>
              <a:t>und dann geht es weiter wie oben!</a:t>
            </a:r>
          </a:p>
        </p:txBody>
      </p:sp>
    </p:spTree>
    <p:extLst>
      <p:ext uri="{BB962C8B-B14F-4D97-AF65-F5344CB8AC3E}">
        <p14:creationId xmlns:p14="http://schemas.microsoft.com/office/powerpoint/2010/main" val="88921126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8C6440F-7EFC-4AA5-A691-DE355290E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12. Zu guter Letzt: </a:t>
            </a:r>
            <a:br>
              <a:rPr lang="de-DE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Wir freuen uns über ein kurzes Feedback von Ihnen!</a:t>
            </a:r>
            <a:endParaRPr lang="de-DE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76B0E678-1EFD-440E-A9E0-78711B286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628801"/>
            <a:ext cx="4824214" cy="49545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de-DE" sz="1800" b="1" dirty="0"/>
              <a:t>Bitte geben Sie Ihr Feedback über Edkimo. </a:t>
            </a:r>
          </a:p>
          <a:p>
            <a:pPr>
              <a:lnSpc>
                <a:spcPct val="90000"/>
              </a:lnSpc>
            </a:pPr>
            <a:endParaRPr lang="de-DE" sz="1300" b="1" dirty="0"/>
          </a:p>
          <a:p>
            <a:pPr marL="0" indent="0">
              <a:lnSpc>
                <a:spcPct val="90000"/>
              </a:lnSpc>
              <a:buNone/>
            </a:pPr>
            <a:r>
              <a:rPr lang="de-DE" sz="1300" b="1" u="sng" dirty="0"/>
              <a:t>Teilnahmemöglichkeiten: </a:t>
            </a:r>
          </a:p>
          <a:p>
            <a:pPr>
              <a:lnSpc>
                <a:spcPct val="90000"/>
              </a:lnSpc>
            </a:pPr>
            <a:endParaRPr lang="de-DE" sz="1300" b="1" u="sng" dirty="0"/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de-DE" sz="1300" b="1" dirty="0"/>
              <a:t>QR-Code</a:t>
            </a:r>
          </a:p>
          <a:p>
            <a:pPr marL="0" indent="0">
              <a:lnSpc>
                <a:spcPct val="90000"/>
              </a:lnSpc>
              <a:buNone/>
            </a:pPr>
            <a:endParaRPr lang="de-DE" sz="1300" b="1" dirty="0"/>
          </a:p>
          <a:p>
            <a:pPr marL="514350" indent="-514350">
              <a:lnSpc>
                <a:spcPct val="90000"/>
              </a:lnSpc>
              <a:buAutoNum type="arabicPeriod" startAt="2"/>
            </a:pPr>
            <a:r>
              <a:rPr lang="de-DE" sz="1300" b="1" dirty="0"/>
              <a:t>Edkimo-App (edkimo.com), dann bitte den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1300" b="1" dirty="0"/>
              <a:t>             Feedback- Code </a:t>
            </a:r>
            <a:r>
              <a:rPr lang="de-DE" sz="2000" b="1" i="0" dirty="0">
                <a:solidFill>
                  <a:srgbClr val="212529"/>
                </a:solidFill>
                <a:effectLst/>
                <a:latin typeface="IBM Plex Sans" panose="020B0503050203000203" pitchFamily="34" charset="0"/>
              </a:rPr>
              <a:t>huecoune</a:t>
            </a:r>
            <a:endParaRPr lang="de-DE" sz="2000" b="1" dirty="0"/>
          </a:p>
          <a:p>
            <a:pPr marL="0" indent="0">
              <a:lnSpc>
                <a:spcPct val="90000"/>
              </a:lnSpc>
              <a:buNone/>
            </a:pPr>
            <a:r>
              <a:rPr lang="de-DE" sz="1300" b="1" dirty="0">
                <a:effectLst/>
              </a:rPr>
              <a:t>             eingeben</a:t>
            </a:r>
          </a:p>
          <a:p>
            <a:pPr marL="0" indent="0">
              <a:lnSpc>
                <a:spcPct val="90000"/>
              </a:lnSpc>
              <a:buNone/>
            </a:pPr>
            <a:endParaRPr lang="de-DE" sz="1300" b="1" dirty="0">
              <a:effectLst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sz="1300" b="1" dirty="0"/>
              <a:t>3.         Befragungs-Direktlink </a:t>
            </a:r>
          </a:p>
          <a:p>
            <a:pPr marL="0" indent="0">
              <a:lnSpc>
                <a:spcPct val="90000"/>
              </a:lnSpc>
              <a:buNone/>
            </a:pPr>
            <a:endParaRPr lang="de-DE" sz="1300" b="1" dirty="0"/>
          </a:p>
          <a:p>
            <a:pPr marL="0" indent="0">
              <a:lnSpc>
                <a:spcPct val="90000"/>
              </a:lnSpc>
              <a:buNone/>
            </a:pPr>
            <a:r>
              <a:rPr lang="de-DE" sz="1300" b="1" dirty="0">
                <a:hlinkClick r:id="rId3"/>
              </a:rPr>
              <a:t>https://app.edkimo.com/feedback/huecoune?utm_source=pwa&amp;utm_medium=fbc-copy</a:t>
            </a:r>
            <a:endParaRPr lang="de-DE" sz="1300" b="1" dirty="0"/>
          </a:p>
          <a:p>
            <a:pPr marL="0" indent="0">
              <a:lnSpc>
                <a:spcPct val="90000"/>
              </a:lnSpc>
              <a:buNone/>
            </a:pPr>
            <a:endParaRPr lang="de-DE" sz="1300" b="1" dirty="0"/>
          </a:p>
          <a:p>
            <a:pPr marL="514350" indent="-514350">
              <a:lnSpc>
                <a:spcPct val="90000"/>
              </a:lnSpc>
              <a:buAutoNum type="arabicPeriod"/>
            </a:pPr>
            <a:endParaRPr lang="de-DE" sz="1300" b="1" dirty="0"/>
          </a:p>
          <a:p>
            <a:pPr marL="0" indent="0">
              <a:lnSpc>
                <a:spcPct val="90000"/>
              </a:lnSpc>
              <a:buNone/>
            </a:pPr>
            <a:endParaRPr lang="de-DE" sz="1300" b="1" dirty="0"/>
          </a:p>
          <a:p>
            <a:pPr marL="0" indent="0">
              <a:lnSpc>
                <a:spcPct val="90000"/>
              </a:lnSpc>
              <a:buNone/>
            </a:pPr>
            <a:endParaRPr lang="de-DE" sz="1300" b="1" dirty="0"/>
          </a:p>
          <a:p>
            <a:pPr marL="0" indent="0">
              <a:lnSpc>
                <a:spcPct val="90000"/>
              </a:lnSpc>
              <a:buNone/>
            </a:pPr>
            <a:endParaRPr lang="de-DE" sz="1300" b="1" dirty="0"/>
          </a:p>
          <a:p>
            <a:pPr marL="0" indent="0">
              <a:lnSpc>
                <a:spcPct val="90000"/>
              </a:lnSpc>
              <a:buNone/>
            </a:pPr>
            <a:endParaRPr lang="de-DE" sz="1300" b="1" dirty="0"/>
          </a:p>
          <a:p>
            <a:pPr marL="0" indent="0">
              <a:lnSpc>
                <a:spcPct val="90000"/>
              </a:lnSpc>
              <a:buNone/>
            </a:pPr>
            <a:r>
              <a:rPr lang="de-DE" sz="2800" b="1" dirty="0"/>
              <a:t>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2800" b="1" dirty="0"/>
              <a:t>                   Vielen Dank!</a:t>
            </a:r>
          </a:p>
          <a:p>
            <a:pPr>
              <a:lnSpc>
                <a:spcPct val="90000"/>
              </a:lnSpc>
            </a:pPr>
            <a:endParaRPr lang="de-DE" sz="1300" dirty="0"/>
          </a:p>
        </p:txBody>
      </p:sp>
      <p:sp>
        <p:nvSpPr>
          <p:cNvPr id="4" name="Foliennummernplatzhalter 3" hidden="1">
            <a:extLst>
              <a:ext uri="{FF2B5EF4-FFF2-40B4-BE49-F238E27FC236}">
                <a16:creationId xmlns:a16="http://schemas.microsoft.com/office/drawing/2014/main" id="{961AF81F-553B-4CD1-8619-4CD160B1520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C1F0E2C-DB56-4B79-B6EA-E929EA530B13}" type="slidenum">
              <a:rPr lang="de-DE" smtClean="0"/>
              <a:pPr>
                <a:spcAft>
                  <a:spcPts val="600"/>
                </a:spcAft>
              </a:pPr>
              <a:t>66</a:t>
            </a:fld>
            <a:endParaRPr lang="de-D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131A5D2-4C71-3570-BB1A-735CBE121196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790" y="2564904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772007"/>
      </p:ext>
    </p:extLst>
  </p:cSld>
  <p:clrMapOvr>
    <a:masterClrMapping/>
  </p:clrMapOvr>
  <p:transition spd="slow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2A0540F-091E-4480-A664-51CA837B4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67</a:t>
            </a:fld>
            <a:endParaRPr lang="de-DE" dirty="0"/>
          </a:p>
        </p:txBody>
      </p:sp>
      <p:pic>
        <p:nvPicPr>
          <p:cNvPr id="2050" name="Picture 2" descr="Einen guten Start ins neue Schuljahr ... - Lise-Meitner-Gymnasium">
            <a:extLst>
              <a:ext uri="{FF2B5EF4-FFF2-40B4-BE49-F238E27FC236}">
                <a16:creationId xmlns:a16="http://schemas.microsoft.com/office/drawing/2014/main" id="{93CEB039-6D54-4450-A10A-05D708035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3072"/>
            <a:ext cx="6048672" cy="461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105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29168" y="116632"/>
            <a:ext cx="5663312" cy="662473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de-DE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(Hosen)taschen leeren</a:t>
            </a:r>
          </a:p>
          <a:p>
            <a:pPr marL="0" indent="0" algn="ctr">
              <a:buNone/>
            </a:pPr>
            <a:endParaRPr lang="de-DE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rabicPeriod"/>
            </a:pPr>
            <a:r>
              <a:rPr 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Arbeiten Sie bitte möglichst </a:t>
            </a:r>
            <a:r>
              <a:rPr lang="de-DE" sz="2200" b="1" dirty="0">
                <a:latin typeface="Calibri" panose="020F0502020204030204" pitchFamily="34" charset="0"/>
                <a:cs typeface="Calibri" panose="020F0502020204030204" pitchFamily="34" charset="0"/>
              </a:rPr>
              <a:t>zu zweit oder dritt </a:t>
            </a:r>
            <a:r>
              <a:rPr 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zusammen.</a:t>
            </a:r>
          </a:p>
          <a:p>
            <a:pPr marL="457200" indent="-457200">
              <a:buAutoNum type="arabicPeriod"/>
            </a:pPr>
            <a:r>
              <a:rPr 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Suchen Sie aus Ihrer Hosentasche, Ihrer Jacke, Ihrer Tasche etc. </a:t>
            </a:r>
            <a:r>
              <a:rPr lang="de-DE" sz="2200" b="1" dirty="0">
                <a:latin typeface="Calibri" panose="020F0502020204030204" pitchFamily="34" charset="0"/>
                <a:cs typeface="Calibri" panose="020F0502020204030204" pitchFamily="34" charset="0"/>
              </a:rPr>
              <a:t>einen Gegenstand (möglichst nicht Ihr Smartphone!) </a:t>
            </a:r>
            <a:r>
              <a:rPr 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und legen diesen vor sich auf den Tisch. </a:t>
            </a:r>
            <a:endParaRPr lang="de-DE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rabicPeriod"/>
            </a:pPr>
            <a:r>
              <a:rPr 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Individuell oder reihum erzählen Sie, </a:t>
            </a:r>
            <a:r>
              <a:rPr lang="de-DE" sz="2200" b="1" dirty="0">
                <a:latin typeface="Calibri" panose="020F0502020204030204" pitchFamily="34" charset="0"/>
                <a:cs typeface="Calibri" panose="020F0502020204030204" pitchFamily="34" charset="0"/>
              </a:rPr>
              <a:t>warum</a:t>
            </a:r>
            <a:r>
              <a:rPr 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 Sie diesen Gegenstand bei sich tragen, </a:t>
            </a:r>
            <a:r>
              <a:rPr lang="de-DE" sz="2200" b="1" dirty="0">
                <a:latin typeface="Calibri" panose="020F0502020204030204" pitchFamily="34" charset="0"/>
                <a:cs typeface="Calibri" panose="020F0502020204030204" pitchFamily="34" charset="0"/>
              </a:rPr>
              <a:t>welche Bedeutung er für Sie hat und welche Parallelen zu Ihrem Berufs- oder Privatleben </a:t>
            </a:r>
            <a:r>
              <a:rPr 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zu ziehen sind. </a:t>
            </a:r>
          </a:p>
          <a:p>
            <a:pPr marL="0" indent="0">
              <a:buNone/>
            </a:pPr>
            <a:endParaRPr lang="de-DE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Je persönlicher die Gegenstände, umso interessanter ist es für alle Teilnehmenden!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Nachfragen und Austausch sind unbedingt erwünscht!</a:t>
            </a:r>
          </a:p>
          <a:p>
            <a:pPr>
              <a:buFontTx/>
              <a:buChar char="-"/>
            </a:pPr>
            <a:endParaRPr lang="de-DE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sz="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sz="7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07504" y="116632"/>
            <a:ext cx="3121664" cy="66247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251520" y="260648"/>
            <a:ext cx="2821224" cy="33123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rgbClr val="FFFFFF"/>
                </a:solidFill>
                <a:latin typeface="Cambria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br>
              <a:rPr lang="de-DE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DE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DE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DE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DE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DE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DE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DE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sz="2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2.Die </a:t>
            </a:r>
            <a:r>
              <a:rPr lang="de-DE" sz="3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überfachliche Gruppe </a:t>
            </a:r>
            <a:r>
              <a:rPr lang="de-DE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 Team </a:t>
            </a:r>
            <a:endParaRPr lang="de-DE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br>
              <a:rPr lang="de-DE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Eine Kennenlernübung</a:t>
            </a:r>
          </a:p>
        </p:txBody>
      </p:sp>
      <p:pic>
        <p:nvPicPr>
          <p:cNvPr id="15" name="Picture 5" descr="Ähnliches Foto">
            <a:hlinkClick r:id="rId3"/>
            <a:extLst>
              <a:ext uri="{FF2B5EF4-FFF2-40B4-BE49-F238E27FC236}">
                <a16:creationId xmlns:a16="http://schemas.microsoft.com/office/drawing/2014/main" id="{2E256EC4-0EA0-4631-A5C7-CDFD4CA04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282122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400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42875" y="332657"/>
            <a:ext cx="8572500" cy="1152128"/>
          </a:xfrm>
        </p:spPr>
        <p:txBody>
          <a:bodyPr/>
          <a:lstStyle/>
          <a:p>
            <a:r>
              <a:rPr lang="de-DE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Nach dem ersten Kennenlernen bitten wir Sie nun …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de-DE" sz="2400" b="1" dirty="0"/>
              <a:t>… ein </a:t>
            </a:r>
            <a:r>
              <a:rPr lang="de-DE" sz="3200" b="1" dirty="0"/>
              <a:t>Namensschild </a:t>
            </a:r>
            <a:r>
              <a:rPr lang="de-DE" sz="2400" b="1" dirty="0"/>
              <a:t>zu erstellen  (mit Ihrer Fächerkombination und Schule),</a:t>
            </a:r>
          </a:p>
          <a:p>
            <a:endParaRPr lang="de-DE" sz="2400" b="1" dirty="0"/>
          </a:p>
          <a:p>
            <a:r>
              <a:rPr lang="de-DE" sz="2400" b="1" dirty="0"/>
              <a:t>… sich für das </a:t>
            </a:r>
            <a:r>
              <a:rPr lang="de-DE" sz="2400" b="1"/>
              <a:t>überfachliche </a:t>
            </a:r>
            <a:r>
              <a:rPr lang="de-DE" sz="3200" b="1"/>
              <a:t>Gruppenfoto </a:t>
            </a:r>
            <a:r>
              <a:rPr lang="de-DE" sz="2400" b="1" dirty="0"/>
              <a:t>aufzustellen,</a:t>
            </a:r>
          </a:p>
          <a:p>
            <a:endParaRPr lang="de-DE" sz="2400" b="1" dirty="0"/>
          </a:p>
          <a:p>
            <a:r>
              <a:rPr lang="de-DE" sz="2400" b="1" dirty="0"/>
              <a:t>… sich in die vorliegende </a:t>
            </a:r>
            <a:r>
              <a:rPr lang="de-DE" sz="3200" b="1" dirty="0"/>
              <a:t>Anwesenheitsliste </a:t>
            </a:r>
            <a:r>
              <a:rPr lang="de-DE" sz="2400" b="1" dirty="0"/>
              <a:t>einzutragen</a:t>
            </a:r>
          </a:p>
          <a:p>
            <a:pPr marL="0" indent="0">
              <a:buNone/>
            </a:pPr>
            <a:endParaRPr lang="de-DE" sz="2400" b="1" dirty="0"/>
          </a:p>
          <a:p>
            <a:r>
              <a:rPr lang="de-DE" sz="2400" b="1" dirty="0"/>
              <a:t>… und Ihre Telefonnummer (freiwillig) für dringende Fälle zu hinterlegen.</a:t>
            </a:r>
          </a:p>
        </p:txBody>
      </p:sp>
    </p:spTree>
    <p:extLst>
      <p:ext uri="{BB962C8B-B14F-4D97-AF65-F5344CB8AC3E}">
        <p14:creationId xmlns:p14="http://schemas.microsoft.com/office/powerpoint/2010/main" val="1396595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003ECD-BB09-4F42-BD01-D999520F4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28998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3. Welche Zielsetzungen verfolgt das</a:t>
            </a:r>
            <a:br>
              <a:rPr lang="de-DE" sz="3200" b="1" dirty="0">
                <a:solidFill>
                  <a:srgbClr val="0070C0"/>
                </a:solidFill>
              </a:rPr>
            </a:br>
            <a:r>
              <a:rPr lang="de-DE" sz="3200" b="1" dirty="0">
                <a:solidFill>
                  <a:srgbClr val="0070C0"/>
                </a:solidFill>
              </a:rPr>
              <a:t>     Praxissemester? </a:t>
            </a:r>
            <a:endParaRPr lang="de-DE" sz="3200" dirty="0"/>
          </a:p>
        </p:txBody>
      </p:sp>
      <p:pic>
        <p:nvPicPr>
          <p:cNvPr id="1026" name="Picture 2" descr="Der Weg zum smarten Ziel">
            <a:extLst>
              <a:ext uri="{FF2B5EF4-FFF2-40B4-BE49-F238E27FC236}">
                <a16:creationId xmlns:a16="http://schemas.microsoft.com/office/drawing/2014/main" id="{917E5EC2-39F7-49EF-8799-4253499BC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128792" cy="43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7DF9FBB-C9E5-49BA-973B-3AAFC0BBE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929811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5199</Words>
  <Application>Microsoft Office PowerPoint</Application>
  <PresentationFormat>Bildschirmpräsentation (4:3)</PresentationFormat>
  <Paragraphs>716</Paragraphs>
  <Slides>67</Slides>
  <Notes>34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67</vt:i4>
      </vt:variant>
    </vt:vector>
  </HeadingPairs>
  <TitlesOfParts>
    <vt:vector size="78" baseType="lpstr">
      <vt:lpstr>-apple-system</vt:lpstr>
      <vt:lpstr>Arial</vt:lpstr>
      <vt:lpstr>BentonSans-Regular</vt:lpstr>
      <vt:lpstr>Calibri</vt:lpstr>
      <vt:lpstr>Cambria</vt:lpstr>
      <vt:lpstr>Courier New</vt:lpstr>
      <vt:lpstr>IBM Plex Sans</vt:lpstr>
      <vt:lpstr>Symbol</vt:lpstr>
      <vt:lpstr>Wingdings</vt:lpstr>
      <vt:lpstr>Larissa</vt:lpstr>
      <vt:lpstr>Dokument</vt:lpstr>
      <vt:lpstr>PowerPoint-Präsentation</vt:lpstr>
      <vt:lpstr> Ihre  offenen Fragen ???</vt:lpstr>
      <vt:lpstr>  Inhalte der zentralen EV 02/2024</vt:lpstr>
      <vt:lpstr>         Tätigkeitsprofil Praxissemesterbeauftragte (PRABAs)</vt:lpstr>
      <vt:lpstr>  1. Wie erreiche ich die      Praxissemesterbeauftragten (Prabas)?  </vt:lpstr>
      <vt:lpstr>    Welche/r Praba ist für mich/meine Schule zuständig und damit meine erste Ansprechperson? </vt:lpstr>
      <vt:lpstr>PowerPoint-Präsentation</vt:lpstr>
      <vt:lpstr>Nach dem ersten Kennenlernen bitten wir Sie nun …</vt:lpstr>
      <vt:lpstr>3. Welche Zielsetzungen verfolgt das      Praxissemester? </vt:lpstr>
      <vt:lpstr>Zielsetzungen im Praxissemester gemäß LZV</vt:lpstr>
      <vt:lpstr>CHANCEN des Praxissemesters für Sie sind…</vt:lpstr>
      <vt:lpstr>Ein PS = Zwei schulseitige Lernorte  Eine Art duale Ausbildung                                                                        (vgl. Vorbereitungsdienst /Referendariat)</vt:lpstr>
      <vt:lpstr>Leitidee der Begleitung im PS an Schule und ZfsL (Orientierungsrahmen Ausbildungsregion MS, gültig seit PS 02/2019)</vt:lpstr>
      <vt:lpstr>Konsequenzen  aus der Leitidee des PS  für die inhaltliche Gestaltung der ZfsL-Begleitveranstaltungen (BVs)                                                                      Einerseits… Nähe zum VD (Referendariat)</vt:lpstr>
      <vt:lpstr>Konsequenzen  aus der Leitidee des PS für die inhaltliche Gestaltung der ZfsL-Begleitveranstaltungen (BVs)                Andererseits… Abgrenzung vom VD (Referendariat)</vt:lpstr>
      <vt:lpstr>4. Wie differenziert sich die schulseitige Obligatorik?</vt:lpstr>
      <vt:lpstr>Die Anwesenheitsobligatorik in der Schule</vt:lpstr>
      <vt:lpstr>5. Was muss ich wissen zum Lernort ZfsL?</vt:lpstr>
      <vt:lpstr>Mit welchen Personen habe ich am Lernort ZfsL näher zu tun?</vt:lpstr>
      <vt:lpstr>Wo sind für mich wichtige Informationen/ Dokumente hinterlegt? </vt:lpstr>
      <vt:lpstr>Fortsetzung:</vt:lpstr>
      <vt:lpstr>An welchen Tagen liegen meine ZfsL-Begleitveranstaltungen? </vt:lpstr>
      <vt:lpstr>Fortsetzung:</vt:lpstr>
      <vt:lpstr>  Welche Begleitformate absolviere ich am ZfsL?</vt:lpstr>
      <vt:lpstr>Fortsetzung:</vt:lpstr>
      <vt:lpstr> Wie wird meine Anwesenheit bei den ZfsL-Begleitformaten dokumentiert? –  Der ZfsL-Dokumentationsbogen </vt:lpstr>
      <vt:lpstr>Fortsetzung:</vt:lpstr>
      <vt:lpstr>PowerPoint-Präsentation</vt:lpstr>
      <vt:lpstr>6. Bei welchen Begleitformaten wirken ZfsL und Schule zusammen?</vt:lpstr>
      <vt:lpstr>Begleitformate am Lernort Schule unter ZfsL-Beteiligung</vt:lpstr>
      <vt:lpstr>Welche Materialien gibt es für die Planung und Durchführung der überfachlichen  Gruppenhospitationen (GH) und fachlichen Praxisbegleitungen (PB)? </vt:lpstr>
      <vt:lpstr>PowerPoint-Präsentation</vt:lpstr>
      <vt:lpstr>PowerPoint-Präsentation</vt:lpstr>
      <vt:lpstr>Welche Materialien gibt es für die Planung und Durchführung des Bilanz- und Perspektivgesprächs (BPG)?</vt:lpstr>
      <vt:lpstr>Fortsetzung:</vt:lpstr>
      <vt:lpstr>PowerPoint-Präsentation</vt:lpstr>
      <vt:lpstr>PowerPoint-Präsentation</vt:lpstr>
      <vt:lpstr>Wie wird der erfolgreich absolvierte schulpraktische Teil meines Praxissemesters bescheinigt? –  Die Doppelbescheinigung </vt:lpstr>
      <vt:lpstr>6. Was muss ich wissen zum Lernort Schule?</vt:lpstr>
      <vt:lpstr>Mit welchen Personen habe ich am Lernort Schule näher zu tun?</vt:lpstr>
      <vt:lpstr> Wann starte ich an meiner Praktikumsschule?  </vt:lpstr>
      <vt:lpstr>Welche Rolle habe ich als Praxissemesterstudierende/r an meiner Schule? </vt:lpstr>
      <vt:lpstr>Fortsetzung:</vt:lpstr>
      <vt:lpstr>Wie kann ich Handlungssicherheit am Lernort Schule unter den Rahmenbedingungen einer beschleunigten  Digitalisierung  gewinnen?</vt:lpstr>
      <vt:lpstr> </vt:lpstr>
      <vt:lpstr>PowerPoint-Präsentation</vt:lpstr>
      <vt:lpstr>PowerPoint-Präsentation</vt:lpstr>
      <vt:lpstr>    Wie viele Anwesenheitstage an der  Ausbildungsschule sind vorgesehen?  </vt:lpstr>
      <vt:lpstr>Ende des schulpraktischen Teils</vt:lpstr>
      <vt:lpstr>Schwangerschaft im Praxissemester – Was muss ich beachten?</vt:lpstr>
      <vt:lpstr>8. Was ist „Unterricht unter Begleitung“?</vt:lpstr>
      <vt:lpstr>Progression als Leitgedanke </vt:lpstr>
      <vt:lpstr>Fortsetzung:</vt:lpstr>
      <vt:lpstr>Präzisierung des Umfangs des Unterrichts unter Begleitung</vt:lpstr>
      <vt:lpstr>9. Was ist ein „Unterrichtsvorhaben“?</vt:lpstr>
      <vt:lpstr> Definition des Formats Unterrichtsvorhaben  </vt:lpstr>
      <vt:lpstr>Fortsetzung:</vt:lpstr>
      <vt:lpstr>Fortsetzung:</vt:lpstr>
      <vt:lpstr> Studienprojekte - Was muss ich beachten in Bezug auf die Durchführung an meiner Schule?  </vt:lpstr>
      <vt:lpstr>Fortsetzung:</vt:lpstr>
      <vt:lpstr>10. Wie kann ich im Praxissemester meine im Studium begonnene Portfolio-Arbeit weiterführen?</vt:lpstr>
      <vt:lpstr>Portfolioführung im Praxissemester</vt:lpstr>
      <vt:lpstr> Wie kann ich mein Portfolio in meiner schulpraktischen Phase für die Lernorte ZfsL und Schule nutzen?   </vt:lpstr>
      <vt:lpstr>PowerPoint-Präsentation</vt:lpstr>
      <vt:lpstr> Arbeitsauftrag zur GA  </vt:lpstr>
      <vt:lpstr>12. Zu guter Letzt:  Wir freuen uns über ein kurzes Feedback von Ihnen!</vt:lpstr>
      <vt:lpstr>PowerPoint-Präsentation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Nesselbosch</dc:creator>
  <cp:lastModifiedBy>32_nesudo</cp:lastModifiedBy>
  <cp:revision>968</cp:revision>
  <cp:lastPrinted>2018-12-11T16:35:23Z</cp:lastPrinted>
  <dcterms:created xsi:type="dcterms:W3CDTF">2018-11-21T11:12:10Z</dcterms:created>
  <dcterms:modified xsi:type="dcterms:W3CDTF">2024-02-19T12:11:15Z</dcterms:modified>
</cp:coreProperties>
</file>