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6"/>
  </p:notesMasterIdLst>
  <p:sldIdLst>
    <p:sldId id="396" r:id="rId3"/>
    <p:sldId id="445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8" r:id="rId15"/>
    <p:sldId id="446" r:id="rId16"/>
    <p:sldId id="447" r:id="rId17"/>
    <p:sldId id="273" r:id="rId18"/>
    <p:sldId id="444" r:id="rId19"/>
    <p:sldId id="401" r:id="rId20"/>
    <p:sldId id="276" r:id="rId21"/>
    <p:sldId id="388" r:id="rId22"/>
    <p:sldId id="422" r:id="rId23"/>
    <p:sldId id="359" r:id="rId24"/>
    <p:sldId id="280" r:id="rId25"/>
    <p:sldId id="281" r:id="rId26"/>
    <p:sldId id="282" r:id="rId27"/>
    <p:sldId id="39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43" r:id="rId36"/>
    <p:sldId id="292" r:id="rId37"/>
    <p:sldId id="432" r:id="rId38"/>
    <p:sldId id="294" r:id="rId39"/>
    <p:sldId id="295" r:id="rId40"/>
    <p:sldId id="296" r:id="rId41"/>
    <p:sldId id="297" r:id="rId42"/>
    <p:sldId id="298" r:id="rId43"/>
    <p:sldId id="299" r:id="rId44"/>
    <p:sldId id="330" r:id="rId45"/>
    <p:sldId id="301" r:id="rId46"/>
    <p:sldId id="302" r:id="rId47"/>
    <p:sldId id="303" r:id="rId48"/>
    <p:sldId id="304" r:id="rId49"/>
    <p:sldId id="433" r:id="rId50"/>
    <p:sldId id="306" r:id="rId51"/>
    <p:sldId id="307" r:id="rId52"/>
    <p:sldId id="308" r:id="rId53"/>
    <p:sldId id="309" r:id="rId54"/>
    <p:sldId id="449" r:id="rId55"/>
    <p:sldId id="310" r:id="rId56"/>
    <p:sldId id="311" r:id="rId57"/>
    <p:sldId id="312" r:id="rId58"/>
    <p:sldId id="431" r:id="rId59"/>
    <p:sldId id="314" r:id="rId60"/>
    <p:sldId id="315" r:id="rId61"/>
    <p:sldId id="316" r:id="rId62"/>
    <p:sldId id="317" r:id="rId63"/>
    <p:sldId id="318" r:id="rId64"/>
    <p:sldId id="322" r:id="rId65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24.08.2025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24.08.2025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09/2025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25.08.2025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ZfsL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 Münster GyGe –  Info-PDF PS 09/2025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lang="de-DE" sz="4200" b="1" spc="-25" baseline="2925" dirty="0" err="1">
                <a:solidFill>
                  <a:srgbClr val="006FC0"/>
                </a:solidFill>
                <a:latin typeface="Calibri"/>
                <a:cs typeface="Calibri"/>
              </a:rPr>
              <a:t>formate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lang="de-DE" sz="4200" b="1" spc="-25" baseline="1950" dirty="0" err="1">
                <a:solidFill>
                  <a:srgbClr val="006FC0"/>
                </a:solidFill>
                <a:latin typeface="Calibri"/>
                <a:cs typeface="Calibri"/>
              </a:rPr>
              <a:t>formate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lang="de-DE" sz="2400" b="1" u="sng" spc="51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lang="de-DE" sz="2400" b="1" u="sng" spc="5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Obligatorik?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r>
                        <a:rPr lang="de-DE" sz="2400" dirty="0"/>
                        <a:t/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ZfsL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ZfsL-Begleit-formate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r>
                        <a:rPr lang="de-DE" sz="2000" b="1" dirty="0">
                          <a:latin typeface="+mn-lt"/>
                        </a:rPr>
                        <a:t/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78123-B177-981B-B095-10C5522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Die Anwesenheitsobligatorik in der Schule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C2050-6524-7268-6317-EC77ABEC0621}"/>
              </a:ext>
            </a:extLst>
          </p:cNvPr>
          <p:cNvSpPr txBox="1"/>
          <p:nvPr/>
        </p:nvSpPr>
        <p:spPr>
          <a:xfrm>
            <a:off x="304800" y="1219201"/>
            <a:ext cx="8382000" cy="605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76">
              <a:spcBef>
                <a:spcPts val="107"/>
              </a:spcBef>
            </a:pPr>
            <a:r>
              <a:rPr lang="de-DE" sz="2400" b="1" dirty="0"/>
              <a:t>Um die Obligatorik von </a:t>
            </a:r>
            <a:r>
              <a:rPr lang="de-DE" sz="2400" b="1" dirty="0">
                <a:solidFill>
                  <a:srgbClr val="0070C0"/>
                </a:solidFill>
              </a:rPr>
              <a:t>ca. 220 Zeitstunden </a:t>
            </a:r>
            <a:r>
              <a:rPr lang="de-DE" sz="2400" b="1" dirty="0"/>
              <a:t>Anwesenheit an der Schule zu erfüllen, ergibt sich bei </a:t>
            </a:r>
            <a:r>
              <a:rPr lang="de-DE" sz="2400" b="1" u="sng" dirty="0">
                <a:solidFill>
                  <a:srgbClr val="0070C0"/>
                </a:solidFill>
              </a:rPr>
              <a:t>ca. </a:t>
            </a:r>
            <a:r>
              <a:rPr lang="de-DE" sz="2400" b="1" u="sng" dirty="0" smtClean="0">
                <a:solidFill>
                  <a:srgbClr val="0070C0"/>
                </a:solidFill>
              </a:rPr>
              <a:t>50 Tagen </a:t>
            </a:r>
            <a:r>
              <a:rPr lang="de-DE" sz="2400" b="1" dirty="0" smtClean="0">
                <a:solidFill>
                  <a:srgbClr val="0070C0"/>
                </a:solidFill>
              </a:rPr>
              <a:t>62-66 </a:t>
            </a:r>
            <a:r>
              <a:rPr lang="de-DE" sz="2400" b="1" dirty="0">
                <a:solidFill>
                  <a:srgbClr val="0070C0"/>
                </a:solidFill>
              </a:rPr>
              <a:t>Tagen </a:t>
            </a:r>
            <a:r>
              <a:rPr lang="de-DE" sz="2400" b="1" dirty="0"/>
              <a:t>Anwesenheit (je nach individuellem Startbeginn)  der PS-Studierenden an den</a:t>
            </a:r>
          </a:p>
          <a:p>
            <a:pPr marL="12700"/>
            <a:r>
              <a:rPr lang="de-DE" sz="2400" b="1" dirty="0"/>
              <a:t>Ausbildungsschulen im PS 09/2025 eine rechnerische  Durchschnittsanwesenheit von </a:t>
            </a:r>
            <a:r>
              <a:rPr lang="de-DE" sz="2400" b="1" dirty="0">
                <a:solidFill>
                  <a:srgbClr val="0070C0"/>
                </a:solidFill>
              </a:rPr>
              <a:t>ca. </a:t>
            </a:r>
            <a:r>
              <a:rPr lang="de-DE" sz="2400" b="1" u="sng" dirty="0" smtClean="0">
                <a:solidFill>
                  <a:srgbClr val="0070C0"/>
                </a:solidFill>
              </a:rPr>
              <a:t>4,4 </a:t>
            </a:r>
            <a:r>
              <a:rPr lang="de-DE" sz="2400" b="1" dirty="0" smtClean="0">
                <a:solidFill>
                  <a:srgbClr val="0070C0"/>
                </a:solidFill>
              </a:rPr>
              <a:t>3,25 </a:t>
            </a:r>
            <a:r>
              <a:rPr lang="de-DE" sz="2400" b="1" dirty="0">
                <a:solidFill>
                  <a:srgbClr val="0070C0"/>
                </a:solidFill>
              </a:rPr>
              <a:t>Zeitstunden pro Tag.  </a:t>
            </a:r>
            <a:r>
              <a:rPr lang="de-DE" sz="2400" b="1" dirty="0"/>
              <a:t>Darin enthalten sind Vor- und Nachbesprechungen von Unterricht, Teilnahme an Konferenzen, Beratungsanlässen, Veranstaltungen</a:t>
            </a:r>
          </a:p>
          <a:p>
            <a:pPr marL="12700" marR="38176"/>
            <a:r>
              <a:rPr lang="de-DE" sz="2400" b="1" dirty="0"/>
              <a:t>des Schullebens etc.</a:t>
            </a:r>
          </a:p>
          <a:p>
            <a:pPr marL="12700" marR="181640">
              <a:spcBef>
                <a:spcPts val="350"/>
              </a:spcBef>
            </a:pPr>
            <a:r>
              <a:rPr lang="de-DE" sz="2400" b="1" dirty="0"/>
              <a:t>Innerhalb dieses Rahmens liegt die </a:t>
            </a:r>
            <a:r>
              <a:rPr lang="de-DE" sz="2400" b="1" dirty="0">
                <a:solidFill>
                  <a:srgbClr val="0070C0"/>
                </a:solidFill>
              </a:rPr>
              <a:t>Stundenplangestaltung im Ermessen der Schule </a:t>
            </a:r>
            <a:r>
              <a:rPr lang="de-DE" sz="2400" b="1" dirty="0"/>
              <a:t>(z.B. gleichbleibende Wochenstundenzahl für die PSS von September bis Januar oder dichter Einstieg, dann Reduzierung der Wochenstundenzahl vor dem Hintergrund zunehmender Unterrichtsplanung und –</a:t>
            </a:r>
            <a:r>
              <a:rPr lang="de-DE" sz="2400" b="1" dirty="0" err="1"/>
              <a:t>durchführung</a:t>
            </a:r>
            <a:r>
              <a:rPr lang="de-DE" sz="2400" b="1" dirty="0"/>
              <a:t> der Studierenden)</a:t>
            </a:r>
            <a:endParaRPr lang="de-DE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0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CD678-F458-82EB-CC40-9E911743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Eine aufgetretene Problematik vergangener PS-Durchgänge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F8C8F-0611-01EA-594F-28555D19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Anlaufschwierigkeiten bei eigenem Unterricht, der über eine Assistenz-Rolle hinauswächst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39ECE9-AFE9-ACCA-13C8-4FA763AA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7239000" cy="3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75DDA-7E63-7D0F-B0A3-3994B809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Folgerungen für das PS 09/2025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9A552-394E-00D7-6F95-FBC9E576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2611"/>
            <a:ext cx="8229600" cy="4525963"/>
          </a:xfrm>
        </p:spPr>
        <p:txBody>
          <a:bodyPr/>
          <a:lstStyle/>
          <a:p>
            <a:pPr marL="0" marR="38176" indent="0">
              <a:lnSpc>
                <a:spcPct val="101725"/>
              </a:lnSpc>
              <a:spcBef>
                <a:spcPts val="445"/>
              </a:spcBef>
              <a:buNone/>
            </a:pPr>
            <a:r>
              <a:rPr lang="de-DE" sz="3000" b="1" u="heavy" spc="0" dirty="0">
                <a:latin typeface="Calibri"/>
                <a:cs typeface="Calibri"/>
              </a:rPr>
              <a:t>Wic</a:t>
            </a:r>
            <a:r>
              <a:rPr lang="de-DE" sz="3000" b="1" u="heavy" spc="-19" dirty="0">
                <a:latin typeface="Calibri"/>
                <a:cs typeface="Calibri"/>
              </a:rPr>
              <a:t>h</a:t>
            </a:r>
            <a:r>
              <a:rPr lang="de-DE" sz="3000" b="1" u="heavy" spc="0" dirty="0">
                <a:latin typeface="Calibri"/>
                <a:cs typeface="Calibri"/>
              </a:rPr>
              <a:t>tig:</a:t>
            </a:r>
            <a:endParaRPr lang="de-DE" sz="3000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-39" baseline="1365" dirty="0">
                <a:latin typeface="Calibri"/>
                <a:cs typeface="Calibri"/>
              </a:rPr>
              <a:t>Von Anbeginn an k</a:t>
            </a:r>
            <a:r>
              <a:rPr lang="de-DE" sz="3600" b="1" spc="0" baseline="1365" dirty="0">
                <a:latin typeface="Calibri"/>
                <a:cs typeface="Calibri"/>
              </a:rPr>
              <a:t>o</a:t>
            </a:r>
            <a:r>
              <a:rPr lang="de-DE" sz="3600" b="1" spc="-14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tin</a:t>
            </a:r>
            <a:r>
              <a:rPr lang="de-DE" sz="3600" b="1" spc="9" baseline="1365" dirty="0">
                <a:latin typeface="Calibri"/>
                <a:cs typeface="Calibri"/>
              </a:rPr>
              <a:t>u</a:t>
            </a:r>
            <a:r>
              <a:rPr lang="de-DE" sz="3600" b="1" spc="0" baseline="1365" dirty="0">
                <a:latin typeface="Calibri"/>
                <a:cs typeface="Calibri"/>
              </a:rPr>
              <a:t>ierl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c</a:t>
            </a:r>
            <a:r>
              <a:rPr lang="de-DE" sz="3600" b="1" spc="4" baseline="1365" dirty="0">
                <a:latin typeface="Calibri"/>
                <a:cs typeface="Calibri"/>
              </a:rPr>
              <a:t>h</a:t>
            </a:r>
            <a:r>
              <a:rPr lang="de-DE" sz="3600" b="1" spc="0" baseline="1365" dirty="0">
                <a:latin typeface="Calibri"/>
                <a:cs typeface="Calibri"/>
              </a:rPr>
              <a:t>es</a:t>
            </a:r>
            <a:r>
              <a:rPr lang="de-DE" sz="3600" b="1" spc="-2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Hinei</a:t>
            </a:r>
            <a:r>
              <a:rPr lang="de-DE" sz="3600" b="1" spc="-4" baseline="1365" dirty="0">
                <a:latin typeface="Calibri"/>
                <a:cs typeface="Calibri"/>
              </a:rPr>
              <a:t>n</a:t>
            </a:r>
            <a:r>
              <a:rPr lang="de-DE" sz="3600" b="1" spc="-29" baseline="1365" dirty="0">
                <a:latin typeface="Calibri"/>
                <a:cs typeface="Calibri"/>
              </a:rPr>
              <a:t>w</a:t>
            </a:r>
            <a:r>
              <a:rPr lang="de-DE" sz="3600" b="1" spc="0" baseline="1365" dirty="0">
                <a:latin typeface="Calibri"/>
                <a:cs typeface="Calibri"/>
              </a:rPr>
              <a:t>achsen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der PSS in</a:t>
            </a:r>
            <a:r>
              <a:rPr lang="de-DE" sz="3600" b="1" spc="-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die </a:t>
            </a:r>
            <a:r>
              <a:rPr lang="de-DE" sz="3600" b="1" spc="-3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olle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einer </a:t>
            </a:r>
            <a:r>
              <a:rPr lang="de-DE" sz="3600" b="1" spc="4" baseline="1365" dirty="0">
                <a:latin typeface="Calibri"/>
                <a:cs typeface="Calibri"/>
              </a:rPr>
              <a:t>L</a:t>
            </a:r>
            <a:r>
              <a:rPr lang="de-DE" sz="3600" b="1" spc="0" baseline="1365" dirty="0">
                <a:latin typeface="Calibri"/>
                <a:cs typeface="Calibri"/>
              </a:rPr>
              <a:t>ehrk</a:t>
            </a:r>
            <a:r>
              <a:rPr lang="de-DE" sz="3600" b="1" spc="-54" baseline="1365" dirty="0"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ft.</a:t>
            </a:r>
            <a:r>
              <a:rPr lang="de-DE" sz="3600" b="1" spc="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Zu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eh</a:t>
            </a:r>
            <a:r>
              <a:rPr lang="de-DE" sz="3600" b="1" spc="4" baseline="1365" dirty="0">
                <a:latin typeface="Calibri"/>
                <a:cs typeface="Calibri"/>
              </a:rPr>
              <a:t>m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4" baseline="1365" dirty="0">
                <a:latin typeface="Calibri"/>
                <a:cs typeface="Calibri"/>
              </a:rPr>
              <a:t>d</a:t>
            </a:r>
            <a:r>
              <a:rPr lang="de-DE" sz="3600" b="1" spc="0" baseline="1365" dirty="0">
                <a:latin typeface="Calibri"/>
                <a:cs typeface="Calibri"/>
              </a:rPr>
              <a:t>e</a:t>
            </a:r>
            <a:r>
              <a:rPr lang="de-DE" sz="3600" b="1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Übern</a:t>
            </a:r>
            <a:r>
              <a:rPr lang="de-DE" sz="3600" b="1" spc="-9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hme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-25" baseline="1365" dirty="0"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latin typeface="Calibri"/>
                <a:cs typeface="Calibri"/>
              </a:rPr>
              <a:t>on </a:t>
            </a:r>
            <a:r>
              <a:rPr lang="de-DE" sz="3600" b="1" spc="4" baseline="1365" dirty="0"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latin typeface="Calibri"/>
                <a:cs typeface="Calibri"/>
              </a:rPr>
              <a:t>l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nu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gs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eilen</a:t>
            </a:r>
            <a:r>
              <a:rPr lang="de-DE" sz="3600" b="1" spc="-4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und U</a:t>
            </a:r>
            <a:r>
              <a:rPr lang="de-DE" sz="3600" b="1" spc="-25" baseline="1365" dirty="0">
                <a:latin typeface="Calibri"/>
                <a:cs typeface="Calibri"/>
              </a:rPr>
              <a:t>nt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ic</a:t>
            </a:r>
            <a:r>
              <a:rPr lang="de-DE" sz="3600" b="1" spc="-19" baseline="1365" dirty="0">
                <a:latin typeface="Calibri"/>
                <a:cs typeface="Calibri"/>
              </a:rPr>
              <a:t>h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(u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Begle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tung)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endParaRPr lang="de-DE" sz="3600" b="1" spc="-19" baseline="1365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mit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den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Zielen</a:t>
            </a:r>
            <a:endParaRPr lang="de-DE" sz="3600" b="1" baseline="136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R="38176">
              <a:lnSpc>
                <a:spcPts val="2400"/>
              </a:lnSpc>
            </a:pP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lang="de-DE" sz="36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 </a:t>
            </a:r>
          </a:p>
          <a:p>
            <a:pPr marL="0" marR="38176" indent="0">
              <a:lnSpc>
                <a:spcPts val="2400"/>
              </a:lnSpc>
              <a:buNone/>
            </a:pPr>
            <a:r>
              <a:rPr lang="de-DE" sz="3600" b="1" baseline="1365" dirty="0">
                <a:solidFill>
                  <a:srgbClr val="006FC0"/>
                </a:solidFill>
                <a:latin typeface="Calibri"/>
                <a:cs typeface="Calibri"/>
              </a:rPr>
              <a:t>    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</a:p>
          <a:p>
            <a:pPr marR="38176">
              <a:lnSpc>
                <a:spcPts val="2400"/>
              </a:lnSpc>
            </a:pPr>
            <a:r>
              <a:rPr lang="de-DE" sz="3600" b="1" baseline="1365" dirty="0">
                <a:solidFill>
                  <a:srgbClr val="006FC0"/>
                </a:solidFill>
                <a:latin typeface="Calibri"/>
                <a:cs typeface="Calibri"/>
              </a:rPr>
              <a:t>die Anforderungen von 50-70 Stunden Unterricht unter Begleitung ohne Problem zu erfüllen.</a:t>
            </a:r>
            <a:endParaRPr lang="de-DE" sz="36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8668B-4E76-FDE7-C630-2F36B1F5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3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(Prabas) </a:t>
            </a:r>
            <a:r>
              <a:rPr lang="de-DE" sz="2800" b="1" dirty="0"/>
              <a:t>sind Ihre übergeordneten Ansprechpersonen in allen Belangen, die das ZfsL betreffen. Auch bei allgemeinorganisatorischen Fragen/ Problemen sind die Prabas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</a:t>
            </a:r>
            <a:r>
              <a:rPr lang="de-DE" sz="2400" b="1"/>
              <a:t>Email von </a:t>
            </a:r>
            <a:r>
              <a:rPr lang="de-DE" sz="2400" b="1" dirty="0"/>
              <a:t>uns erhalten.</a:t>
            </a:r>
          </a:p>
          <a:p>
            <a:pPr marL="0" indent="0">
              <a:buNone/>
            </a:pPr>
            <a:endParaRPr lang="de-DE" sz="2400" b="1" strike="sngStrike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lang="de-DE" sz="4200" b="1" spc="-14" baseline="2925" dirty="0">
                <a:latin typeface="Calibri"/>
                <a:cs typeface="Calibri"/>
              </a:rPr>
              <a:t>einen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 err="1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 err="1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 err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 err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 err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lang="de-DE"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 err="1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185" y="2257932"/>
            <a:ext cx="2492459" cy="1323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lang="de-DE" sz="4200" b="1" spc="0" baseline="2925" dirty="0">
                <a:latin typeface="Calibri"/>
                <a:cs typeface="Calibri"/>
              </a:rPr>
              <a:t>die</a:t>
            </a:r>
            <a:r>
              <a:rPr lang="de-DE" sz="4200" b="1" spc="-35" baseline="2925" dirty="0">
                <a:latin typeface="Calibri"/>
                <a:cs typeface="Calibri"/>
              </a:rPr>
              <a:t> </a:t>
            </a:r>
            <a:r>
              <a:rPr lang="de-DE" sz="4200" b="1" spc="-29" baseline="2925" dirty="0">
                <a:latin typeface="Calibri"/>
                <a:cs typeface="Calibri"/>
              </a:rPr>
              <a:t>g</a:t>
            </a:r>
            <a:r>
              <a:rPr lang="de-DE" sz="4200" b="1" spc="0" baseline="2925" dirty="0">
                <a:latin typeface="Calibri"/>
                <a:cs typeface="Calibri"/>
              </a:rPr>
              <a:t>emeinsame</a:t>
            </a: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endParaRPr lang="de-DE" sz="4200" b="1" i="1" spc="0" baseline="292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406" y="2687753"/>
            <a:ext cx="8337593" cy="722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 err="1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 err="1">
                <a:latin typeface="Calibri"/>
                <a:cs typeface="Calibri"/>
              </a:rPr>
              <a:t>Um</a:t>
            </a:r>
            <a:r>
              <a:rPr sz="4200" b="1" spc="-44" baseline="2925" dirty="0" err="1">
                <a:latin typeface="Calibri"/>
                <a:cs typeface="Calibri"/>
              </a:rPr>
              <a:t>f</a:t>
            </a:r>
            <a:r>
              <a:rPr sz="4200" b="1" spc="0" baseline="2925" dirty="0" err="1">
                <a:latin typeface="Calibri"/>
                <a:cs typeface="Calibri"/>
              </a:rPr>
              <a:t>eld</a:t>
            </a:r>
            <a:r>
              <a:rPr lang="de-DE" sz="4200" b="1" spc="0" baseline="2925" dirty="0">
                <a:latin typeface="Calibri"/>
                <a:cs typeface="Calibri"/>
              </a:rPr>
              <a:t> der ersten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417" y="3124200"/>
            <a:ext cx="8015694" cy="1063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err="1">
                <a:latin typeface="Calibri"/>
                <a:cs typeface="Calibri"/>
              </a:rPr>
              <a:t>Begl</a:t>
            </a:r>
            <a:r>
              <a:rPr sz="4200" b="1" spc="-9" baseline="2925" dirty="0" err="1">
                <a:latin typeface="Calibri"/>
                <a:cs typeface="Calibri"/>
              </a:rPr>
              <a:t>e</a:t>
            </a:r>
            <a:r>
              <a:rPr sz="4200" b="1" spc="0" baseline="2925" dirty="0" err="1">
                <a:latin typeface="Calibri"/>
                <a:cs typeface="Calibri"/>
              </a:rPr>
              <a:t>it</a:t>
            </a:r>
            <a:r>
              <a:rPr sz="4200" b="1" spc="-25" baseline="2925" dirty="0" err="1">
                <a:latin typeface="Calibri"/>
                <a:cs typeface="Calibri"/>
              </a:rPr>
              <a:t>v</a:t>
            </a:r>
            <a:r>
              <a:rPr sz="4200" b="1" spc="0" baseline="2925" dirty="0" err="1">
                <a:latin typeface="Calibri"/>
                <a:cs typeface="Calibri"/>
              </a:rPr>
              <a:t>e</a:t>
            </a:r>
            <a:r>
              <a:rPr sz="4200" b="1" spc="-59" baseline="2925" dirty="0" err="1">
                <a:latin typeface="Calibri"/>
                <a:cs typeface="Calibri"/>
              </a:rPr>
              <a:t>r</a:t>
            </a:r>
            <a:r>
              <a:rPr sz="4200" b="1" spc="0" baseline="2925" dirty="0" err="1">
                <a:latin typeface="Calibri"/>
                <a:cs typeface="Calibri"/>
              </a:rPr>
              <a:t>an</a:t>
            </a:r>
            <a:r>
              <a:rPr sz="4200" b="1" spc="-34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t</a:t>
            </a:r>
            <a:r>
              <a:rPr sz="4200" b="1" spc="0" baseline="2925" dirty="0" err="1">
                <a:latin typeface="Calibri"/>
                <a:cs typeface="Calibri"/>
              </a:rPr>
              <a:t>altun</a:t>
            </a:r>
            <a:r>
              <a:rPr sz="4200" b="1" spc="-19" baseline="2925" dirty="0" err="1">
                <a:latin typeface="Calibri"/>
                <a:cs typeface="Calibri"/>
              </a:rPr>
              <a:t>g</a:t>
            </a:r>
            <a:r>
              <a:rPr sz="4200" b="1" spc="0" baseline="2925" dirty="0" err="1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49498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as</a:t>
            </a:r>
            <a:r>
              <a:rPr sz="4200" b="1" spc="-9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@</a:t>
            </a:r>
            <a:r>
              <a:rPr lang="de-DE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ndenSpe!chern5</a:t>
            </a:r>
            <a:r>
              <a:rPr lang="de-DE" sz="4200" b="1" spc="0" baseline="292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r>
              <a:rPr lang="de-DE" sz="2800" b="1" spc="0" dirty="0">
                <a:solidFill>
                  <a:srgbClr val="006FC0"/>
                </a:solidFill>
                <a:latin typeface="Calibri"/>
                <a:cs typeface="Calibri"/>
              </a:rPr>
              <a:t>-ZFSL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Wie erreiche ich die Praxissemesterbeauftragten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Welche Zielsetzungen verfolgt das Praxissemester?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5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Wie differenziert sich die schulseitige Obligatorik?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12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Was muss ich wissen zum Lernort ZfsL?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16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welchen Begleitformaten wirken die Lernorte ZfsL und Schule zusammen?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27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Was muss ich wissen zum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37                                                                                               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Was ist „Unterricht unter Begleitung“?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49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ein „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Unterrichtsvorhaben“?_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54	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kann ich im Praxissemester meine im Studium begonnene Portfolio-Arbeit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de-DE" sz="2600" b="1" dirty="0">
                <a:solidFill>
                  <a:srgbClr val="0070C0"/>
                </a:solidFill>
                <a:latin typeface="Calibri"/>
              </a:rPr>
              <a:t>60</a:t>
            </a: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  <a:highlight>
                  <a:srgbClr val="FFFF00"/>
                </a:highlight>
              </a:rPr>
              <a:t>12.09., 19.09., 31.10., 07.11., 14.11., 21.11. und 12.12.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. auch 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26.09. und 19.12.2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2</a:t>
            </a:r>
            <a:r>
              <a:rPr lang="de-DE" sz="11200" b="1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5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(A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lang="de-DE" sz="11200" b="1" spc="-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lang="de-DE" sz="11200" b="1" spc="1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</a:t>
            </a:r>
            <a:r>
              <a:rPr lang="de-DE" sz="11200" b="1" dirty="0" err="1"/>
              <a:t>ZfsL</a:t>
            </a:r>
            <a:r>
              <a:rPr lang="de-DE" sz="11200" b="1" dirty="0"/>
              <a:t>-</a:t>
            </a:r>
            <a:r>
              <a:rPr lang="de-DE" sz="11200" b="1" dirty="0" err="1"/>
              <a:t>Logineo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Prabas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 dirty="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 dirty="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 dirty="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05.09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 dirty="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 dirty="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 dirty="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>
                <a:highlight>
                  <a:srgbClr val="FFFF00"/>
                </a:highlight>
              </a:rPr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  <a:highlight>
                  <a:srgbClr val="FFFF00"/>
                </a:highlight>
              </a:rPr>
              <a:t>dem PRABA-Team </a:t>
            </a:r>
            <a:r>
              <a:rPr lang="de-DE" sz="5500" b="1" dirty="0">
                <a:highlight>
                  <a:srgbClr val="FFFF00"/>
                </a:highlight>
              </a:rPr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620" y="21521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7408602" cy="1015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14" baseline="3413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 err="1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 err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 err="1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 die Lernorte </a:t>
            </a:r>
            <a:r>
              <a:rPr lang="de-DE"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ZfsL</a:t>
            </a: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 und Schule zusammen? 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 dirty="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 dirty="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 dirty="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 dirty="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 dirty="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r>
              <a:rPr lang="de-DE" sz="2800" b="1" dirty="0">
                <a:solidFill>
                  <a:srgbClr val="0070C0"/>
                </a:solidFill>
              </a:rPr>
              <a:t/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ZLB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de-DE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11.09.2025</a:t>
            </a:r>
            <a:r>
              <a:rPr sz="2400" b="1" spc="29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</a:t>
            </a:r>
            <a:r>
              <a:rPr lang="de-DE" sz="4200" b="1" spc="0" baseline="2925" dirty="0">
                <a:latin typeface="Calibri"/>
                <a:cs typeface="Calibri"/>
              </a:rPr>
              <a:t>lang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53172" y="2200275"/>
            <a:ext cx="708307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/>
              <a:t>ie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 dirty="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 dirty="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945372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698" y="1208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762001"/>
            <a:ext cx="1601141" cy="446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208448"/>
            <a:ext cx="202946" cy="773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1208449"/>
            <a:ext cx="6340379" cy="4201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 err="1">
                <a:latin typeface="Calibri"/>
                <a:cs typeface="Calibri"/>
              </a:rPr>
              <a:t>K</a:t>
            </a:r>
            <a:r>
              <a:rPr sz="4200" b="1" spc="-54" baseline="2925" dirty="0" err="1">
                <a:latin typeface="Calibri"/>
                <a:cs typeface="Calibri"/>
              </a:rPr>
              <a:t>r</a:t>
            </a:r>
            <a:r>
              <a:rPr sz="4200" b="1" spc="0" baseline="2925" dirty="0" err="1">
                <a:latin typeface="Calibri"/>
                <a:cs typeface="Calibri"/>
              </a:rPr>
              <a:t>ankheit</a:t>
            </a:r>
            <a:r>
              <a:rPr sz="4200" b="1" spc="14" baseline="2925" dirty="0" err="1">
                <a:latin typeface="Calibri"/>
                <a:cs typeface="Calibri"/>
              </a:rPr>
              <a:t>s</a:t>
            </a:r>
            <a:r>
              <a:rPr sz="4200" b="1" spc="0" baseline="2925" dirty="0" err="1">
                <a:latin typeface="Calibri"/>
                <a:cs typeface="Calibri"/>
              </a:rPr>
              <a:t>bedin</a:t>
            </a:r>
            <a:r>
              <a:rPr sz="4200" b="1" spc="-25" baseline="2925" dirty="0" err="1">
                <a:latin typeface="Calibri"/>
                <a:cs typeface="Calibri"/>
              </a:rPr>
              <a:t>g</a:t>
            </a:r>
            <a:r>
              <a:rPr sz="4200" b="1" spc="-19" baseline="2925" dirty="0" err="1">
                <a:latin typeface="Calibri"/>
                <a:cs typeface="Calibri"/>
              </a:rPr>
              <a:t>t</a:t>
            </a:r>
            <a:r>
              <a:rPr sz="4200" b="1" spc="0" baseline="2925" dirty="0" err="1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2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4200" b="1" spc="0" baseline="1950" dirty="0">
                <a:latin typeface="Calibri"/>
                <a:cs typeface="Calibri"/>
              </a:rPr>
              <a:t>mitzu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v</a:t>
            </a:r>
            <a:r>
              <a:rPr sz="2800" b="1" spc="0" dirty="0" err="1">
                <a:latin typeface="Calibri"/>
                <a:cs typeface="Calibri"/>
              </a:rPr>
              <a:t>orzu</a:t>
            </a:r>
            <a:r>
              <a:rPr sz="2800" b="1" spc="-9" dirty="0" err="1">
                <a:latin typeface="Calibri"/>
                <a:cs typeface="Calibri"/>
              </a:rPr>
              <a:t>l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29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22942">
              <a:lnSpc>
                <a:spcPct val="99995"/>
              </a:lnSpc>
            </a:pPr>
            <a:r>
              <a:rPr lang="de-DE" b="1" spc="-115" dirty="0">
                <a:cs typeface="Calibri"/>
              </a:rPr>
              <a:t> </a:t>
            </a:r>
            <a:r>
              <a:rPr lang="de-DE" sz="2400" b="1" spc="-115" dirty="0">
                <a:solidFill>
                  <a:srgbClr val="0070C0"/>
                </a:solidFill>
                <a:cs typeface="Calibri"/>
              </a:rPr>
              <a:t>Wichtiger Hinweis: </a:t>
            </a:r>
            <a:r>
              <a:rPr lang="de-DE" sz="2400" b="1" spc="-115" dirty="0">
                <a:cs typeface="Calibri"/>
              </a:rPr>
              <a:t>Schulen und das ZfsL können keine digitalen ärztlichen Atteste aufrufen.  Sie benötigen also eine Papierversion. Diese können Sie scannen und dem ZfsL/ ZLB digital zusenden. </a:t>
            </a:r>
            <a:endParaRPr lang="de-DE" sz="2400" b="1" dirty="0"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 dirty="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0520" y="1269492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8"/>
            <a:ext cx="8121495" cy="449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lang="de-DE" sz="2400" b="1" spc="-39" dirty="0">
                <a:latin typeface="Calibri"/>
                <a:cs typeface="Calibri"/>
              </a:rPr>
              <a:t>ist</a:t>
            </a:r>
            <a:r>
              <a:rPr lang="de-DE" sz="2400" b="1" spc="0" dirty="0">
                <a:latin typeface="Calibri"/>
                <a:cs typeface="Calibri"/>
              </a:rPr>
              <a:t> im </a:t>
            </a:r>
            <a:r>
              <a:rPr lang="de-DE" sz="2400" b="1" dirty="0">
                <a:latin typeface="Calibri"/>
                <a:cs typeface="Calibri"/>
              </a:rPr>
              <a:t>September</a:t>
            </a:r>
            <a:r>
              <a:rPr lang="de-DE" sz="2400" b="1" spc="0" dirty="0">
                <a:latin typeface="Calibri"/>
                <a:cs typeface="Calibri"/>
              </a:rPr>
              <a:t>-Durchgang eines Praxissemesters der </a:t>
            </a:r>
            <a:r>
              <a:rPr lang="de-DE" sz="2400" b="1" spc="0" dirty="0">
                <a:solidFill>
                  <a:srgbClr val="0070C0"/>
                </a:solidFill>
                <a:latin typeface="Calibri"/>
                <a:cs typeface="Calibri"/>
              </a:rPr>
              <a:t>31.01.</a:t>
            </a: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lang="de-DE" sz="2400" b="1" dirty="0">
                <a:latin typeface="Calibri"/>
                <a:cs typeface="Calibri"/>
              </a:rPr>
              <a:t>Auf eigenen Wunsch können PS-Studierende bis zum Ausgabetag der  Halbjahreszeugnisse an ihrer Ausbildungsschule bleiben (</a:t>
            </a:r>
            <a:r>
              <a:rPr lang="de-DE" sz="2400" b="1" dirty="0">
                <a:solidFill>
                  <a:srgbClr val="0070C0"/>
                </a:solidFill>
                <a:latin typeface="Calibri"/>
                <a:cs typeface="Calibri"/>
              </a:rPr>
              <a:t>PS 09/2025: 06.02.2026</a:t>
            </a:r>
            <a:r>
              <a:rPr lang="de-DE" sz="2400" b="1" dirty="0" smtClean="0">
                <a:latin typeface="Calibri"/>
                <a:cs typeface="Calibri"/>
              </a:rPr>
              <a:t>).</a:t>
            </a:r>
            <a:endParaRPr lang="de-DE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xisseme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Prabas.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abas.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 dirty="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 dirty="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 dirty="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D871-15CA-339A-D4BB-7296EF2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Aktuelle Umstellung von G8 auf G9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DF689-F243-B1F9-E440-D22361594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/>
          </a:bodyPr>
          <a:lstStyle/>
          <a:p>
            <a:r>
              <a:rPr lang="de-DE" sz="2600" b="1" dirty="0"/>
              <a:t>22 von 29 PS-Ausbildungsschulen (Ausbildungsbereich </a:t>
            </a:r>
            <a:r>
              <a:rPr lang="de-DE" sz="2600" b="1" dirty="0" err="1"/>
              <a:t>ZfsL</a:t>
            </a:r>
            <a:r>
              <a:rPr lang="de-DE" sz="2600" b="1" dirty="0"/>
              <a:t> MS </a:t>
            </a:r>
            <a:r>
              <a:rPr lang="de-DE" sz="2600" b="1" dirty="0" err="1"/>
              <a:t>GyGe</a:t>
            </a:r>
            <a:r>
              <a:rPr lang="de-DE" sz="2600" b="1" dirty="0"/>
              <a:t>) haben im Schuljahr 2025/2026 keine Q2/keinen</a:t>
            </a:r>
          </a:p>
          <a:p>
            <a:pPr marL="0" indent="0">
              <a:buNone/>
            </a:pPr>
            <a:r>
              <a:rPr lang="de-DE" sz="2600" b="1" dirty="0"/>
              <a:t>    Abiturjahrgang.    </a:t>
            </a:r>
          </a:p>
          <a:p>
            <a:pPr marL="0" indent="0">
              <a:buNone/>
            </a:pPr>
            <a:endParaRPr lang="de-DE" sz="2600" b="1" dirty="0"/>
          </a:p>
          <a:p>
            <a:pPr marL="0" indent="0">
              <a:buNone/>
            </a:pPr>
            <a:r>
              <a:rPr lang="de-DE" sz="2600" b="1" dirty="0"/>
              <a:t>=&gt; ggf. weniger Möglichkeiten zum Sammeln von 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 err="1"/>
              <a:t>Sek.II</a:t>
            </a:r>
            <a:r>
              <a:rPr lang="de-DE" sz="2600" b="1" dirty="0"/>
              <a:t>-Unterrichtserfahrungen in diesem PS-Durchgang.</a:t>
            </a:r>
          </a:p>
          <a:p>
            <a:pPr marL="0" indent="0">
              <a:buNone/>
            </a:pPr>
            <a:r>
              <a:rPr lang="de-DE" sz="2600" b="1" dirty="0"/>
              <a:t>     Die Beschränkung auf EF und Q1 bleibt allerdings ohne   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 err="1"/>
              <a:t>Einfluss</a:t>
            </a:r>
            <a:r>
              <a:rPr lang="de-DE" sz="2600" b="1" dirty="0"/>
              <a:t> auf die Erfüllung der </a:t>
            </a:r>
            <a:r>
              <a:rPr lang="de-DE" sz="2600" b="1" dirty="0" err="1"/>
              <a:t>Unterrichtsobligatorik</a:t>
            </a:r>
            <a:r>
              <a:rPr lang="de-DE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105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elp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 dirty="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2286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09600" y="462152"/>
            <a:ext cx="8153400" cy="151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4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4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4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4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4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4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4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4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4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4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4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4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4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lang="de-DE" sz="4400" b="1" spc="0" baseline="3413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400" b="1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400" b="1" baseline="3413" dirty="0" smtClean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lang="de-DE" sz="4400" b="1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 Studium</a:t>
            </a:r>
            <a:r>
              <a:rPr lang="de-DE" sz="4400" b="1" spc="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0" dirty="0" smtClean="0">
                <a:solidFill>
                  <a:srgbClr val="006FC0"/>
                </a:solidFill>
                <a:latin typeface="Calibri"/>
                <a:cs typeface="Calibri"/>
              </a:rPr>
              <a:t>begonnene Portfolio-Arbeit weiterführen?</a:t>
            </a:r>
            <a:endParaRPr lang="de-DE" sz="2800" b="1" spc="0" baseline="3413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80F52B2-833B-7EAA-B1E5-30C2A83C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801" y="1788476"/>
            <a:ext cx="3588866" cy="417550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ABG</a:t>
            </a:r>
            <a:r>
              <a:rPr lang="de-DE" sz="2800" dirty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200</a:t>
            </a:r>
            <a:r>
              <a:rPr sz="4200" b="1" spc="-9" baseline="1950" dirty="0" smtClean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 err="1" smtClean="0">
                <a:latin typeface="Calibri"/>
                <a:cs typeface="Calibri"/>
              </a:rPr>
              <a:t>nic</a:t>
            </a:r>
            <a:r>
              <a:rPr sz="2800" b="1" spc="-19" dirty="0" err="1" smtClean="0">
                <a:latin typeface="Calibri"/>
                <a:cs typeface="Calibri"/>
              </a:rPr>
              <a:t>h</a:t>
            </a:r>
            <a:r>
              <a:rPr sz="2800" b="1" spc="0" dirty="0" err="1" smtClean="0">
                <a:latin typeface="Calibri"/>
                <a:cs typeface="Calibri"/>
              </a:rPr>
              <a:t>t</a:t>
            </a:r>
            <a:r>
              <a:rPr lang="de-DE" sz="2800" b="1" spc="0" dirty="0" smtClean="0">
                <a:latin typeface="Calibri"/>
                <a:cs typeface="Calibri"/>
              </a:rPr>
              <a:t> öffentlich machen.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 dirty="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lang="de-DE" sz="2400" b="1" spc="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 err="1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 err="1" smtClean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 err="1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 err="1" smtClean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4779</Words>
  <Application>Microsoft Office PowerPoint</Application>
  <PresentationFormat>Bildschirmpräsentation (4:3)</PresentationFormat>
  <Paragraphs>952</Paragraphs>
  <Slides>63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63</vt:i4>
      </vt:variant>
    </vt:vector>
  </HeadingPairs>
  <TitlesOfParts>
    <vt:vector size="70" baseType="lpstr">
      <vt:lpstr>-apple-system</vt:lpstr>
      <vt:lpstr>Arial</vt:lpstr>
      <vt:lpstr>Calibri</vt:lpstr>
      <vt:lpstr>Cambria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Die Anwesenheitsobligatorik in der Schule</vt:lpstr>
      <vt:lpstr>Eine aufgetretene Problematik vergangener PS-Durchgänge</vt:lpstr>
      <vt:lpstr>Folgerungen für das PS 09/2025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Umstellung von G8 auf G9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32_badsab</cp:lastModifiedBy>
  <cp:revision>65</cp:revision>
  <dcterms:modified xsi:type="dcterms:W3CDTF">2025-08-24T13:09:26Z</dcterms:modified>
</cp:coreProperties>
</file>