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sldIdLst>
    <p:sldId id="256" r:id="rId2"/>
    <p:sldId id="264" r:id="rId3"/>
    <p:sldId id="265" r:id="rId4"/>
    <p:sldId id="266" r:id="rId5"/>
    <p:sldId id="267" r:id="rId6"/>
    <p:sldId id="268" r:id="rId7"/>
    <p:sldId id="269" r:id="rId8"/>
    <p:sldId id="270" r:id="rId9"/>
    <p:sldId id="27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4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de-DE"/>
              <a:t>Mastertitelformat bearbeiten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DD81320-3B2E-4698-B963-524D9E32C5E1}" type="datetimeFigureOut">
              <a:rPr lang="de-DE" smtClean="0"/>
              <a:t>14.11.2020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9237491-4578-4544-8BA3-54DCAEE01438}" type="slidenum">
              <a:rPr lang="de-DE" smtClean="0"/>
              <a:t>‹Nr.›</a:t>
            </a:fld>
            <a:endParaRPr lang="de-DE"/>
          </a:p>
        </p:txBody>
      </p:sp>
    </p:spTree>
    <p:extLst>
      <p:ext uri="{BB962C8B-B14F-4D97-AF65-F5344CB8AC3E}">
        <p14:creationId xmlns:p14="http://schemas.microsoft.com/office/powerpoint/2010/main" val="3786724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DD81320-3B2E-4698-B963-524D9E32C5E1}" type="datetimeFigureOut">
              <a:rPr lang="de-DE" smtClean="0"/>
              <a:t>14.11.2020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9237491-4578-4544-8BA3-54DCAEE01438}" type="slidenum">
              <a:rPr lang="de-DE" smtClean="0"/>
              <a:t>‹Nr.›</a:t>
            </a:fld>
            <a:endParaRPr lang="de-DE"/>
          </a:p>
        </p:txBody>
      </p:sp>
    </p:spTree>
    <p:extLst>
      <p:ext uri="{BB962C8B-B14F-4D97-AF65-F5344CB8AC3E}">
        <p14:creationId xmlns:p14="http://schemas.microsoft.com/office/powerpoint/2010/main" val="204412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DD81320-3B2E-4698-B963-524D9E32C5E1}" type="datetimeFigureOut">
              <a:rPr lang="de-DE" smtClean="0"/>
              <a:t>14.11.2020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9237491-4578-4544-8BA3-54DCAEE01438}" type="slidenum">
              <a:rPr lang="de-DE" smtClean="0"/>
              <a:t>‹Nr.›</a:t>
            </a:fld>
            <a:endParaRPr lang="de-DE"/>
          </a:p>
        </p:txBody>
      </p:sp>
    </p:spTree>
    <p:extLst>
      <p:ext uri="{BB962C8B-B14F-4D97-AF65-F5344CB8AC3E}">
        <p14:creationId xmlns:p14="http://schemas.microsoft.com/office/powerpoint/2010/main" val="218958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DD81320-3B2E-4698-B963-524D9E32C5E1}" type="datetimeFigureOut">
              <a:rPr lang="de-DE" smtClean="0"/>
              <a:t>14.11.2020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9237491-4578-4544-8BA3-54DCAEE01438}" type="slidenum">
              <a:rPr lang="de-DE" smtClean="0"/>
              <a:t>‹Nr.›</a:t>
            </a:fld>
            <a:endParaRPr lang="de-DE"/>
          </a:p>
        </p:txBody>
      </p:sp>
    </p:spTree>
    <p:extLst>
      <p:ext uri="{BB962C8B-B14F-4D97-AF65-F5344CB8AC3E}">
        <p14:creationId xmlns:p14="http://schemas.microsoft.com/office/powerpoint/2010/main" val="2374559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de-DE"/>
              <a:t>Mastertitelformat bearbeiten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8593667" y="6272784"/>
            <a:ext cx="2644309" cy="365125"/>
          </a:xfrm>
        </p:spPr>
        <p:txBody>
          <a:bodyPr/>
          <a:lstStyle/>
          <a:p>
            <a:fld id="{BDD81320-3B2E-4698-B963-524D9E32C5E1}" type="datetimeFigureOut">
              <a:rPr lang="de-DE" smtClean="0"/>
              <a:t>14.11.2020</a:t>
            </a:fld>
            <a:endParaRPr lang="de-DE"/>
          </a:p>
        </p:txBody>
      </p:sp>
      <p:sp>
        <p:nvSpPr>
          <p:cNvPr id="5" name="Footer Placeholder 4"/>
          <p:cNvSpPr>
            <a:spLocks noGrp="1"/>
          </p:cNvSpPr>
          <p:nvPr>
            <p:ph type="ftr" sz="quarter" idx="11"/>
          </p:nvPr>
        </p:nvSpPr>
        <p:spPr>
          <a:xfrm>
            <a:off x="2182708" y="6272784"/>
            <a:ext cx="6327648" cy="365125"/>
          </a:xfrm>
        </p:spPr>
        <p:txBody>
          <a:bodyPr/>
          <a:lstStyle/>
          <a:p>
            <a:endParaRPr lang="de-DE"/>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9237491-4578-4544-8BA3-54DCAEE01438}" type="slidenum">
              <a:rPr lang="de-DE" smtClean="0"/>
              <a:t>‹Nr.›</a:t>
            </a:fld>
            <a:endParaRPr lang="de-DE"/>
          </a:p>
        </p:txBody>
      </p:sp>
    </p:spTree>
    <p:extLst>
      <p:ext uri="{BB962C8B-B14F-4D97-AF65-F5344CB8AC3E}">
        <p14:creationId xmlns:p14="http://schemas.microsoft.com/office/powerpoint/2010/main" val="353870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DD81320-3B2E-4698-B963-524D9E32C5E1}" type="datetimeFigureOut">
              <a:rPr lang="de-DE" smtClean="0"/>
              <a:t>14.11.2020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9237491-4578-4544-8BA3-54DCAEE01438}" type="slidenum">
              <a:rPr lang="de-DE" smtClean="0"/>
              <a:t>‹Nr.›</a:t>
            </a:fld>
            <a:endParaRPr lang="de-DE"/>
          </a:p>
        </p:txBody>
      </p:sp>
    </p:spTree>
    <p:extLst>
      <p:ext uri="{BB962C8B-B14F-4D97-AF65-F5344CB8AC3E}">
        <p14:creationId xmlns:p14="http://schemas.microsoft.com/office/powerpoint/2010/main" val="3708383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DD81320-3B2E-4698-B963-524D9E32C5E1}" type="datetimeFigureOut">
              <a:rPr lang="de-DE" smtClean="0"/>
              <a:t>14.11.2020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9237491-4578-4544-8BA3-54DCAEE01438}" type="slidenum">
              <a:rPr lang="de-DE" smtClean="0"/>
              <a:t>‹Nr.›</a:t>
            </a:fld>
            <a:endParaRPr lang="de-DE"/>
          </a:p>
        </p:txBody>
      </p:sp>
    </p:spTree>
    <p:extLst>
      <p:ext uri="{BB962C8B-B14F-4D97-AF65-F5344CB8AC3E}">
        <p14:creationId xmlns:p14="http://schemas.microsoft.com/office/powerpoint/2010/main" val="168712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DD81320-3B2E-4698-B963-524D9E32C5E1}" type="datetimeFigureOut">
              <a:rPr lang="de-DE" smtClean="0"/>
              <a:t>14.11.2020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9237491-4578-4544-8BA3-54DCAEE01438}" type="slidenum">
              <a:rPr lang="de-DE" smtClean="0"/>
              <a:t>‹Nr.›</a:t>
            </a:fld>
            <a:endParaRPr lang="de-DE"/>
          </a:p>
        </p:txBody>
      </p:sp>
    </p:spTree>
    <p:extLst>
      <p:ext uri="{BB962C8B-B14F-4D97-AF65-F5344CB8AC3E}">
        <p14:creationId xmlns:p14="http://schemas.microsoft.com/office/powerpoint/2010/main" val="427030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81320-3B2E-4698-B963-524D9E32C5E1}" type="datetimeFigureOut">
              <a:rPr lang="de-DE" smtClean="0"/>
              <a:t>14.11.2020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9237491-4578-4544-8BA3-54DCAEE01438}" type="slidenum">
              <a:rPr lang="de-DE" smtClean="0"/>
              <a:t>‹Nr.›</a:t>
            </a:fld>
            <a:endParaRPr lang="de-DE"/>
          </a:p>
        </p:txBody>
      </p:sp>
    </p:spTree>
    <p:extLst>
      <p:ext uri="{BB962C8B-B14F-4D97-AF65-F5344CB8AC3E}">
        <p14:creationId xmlns:p14="http://schemas.microsoft.com/office/powerpoint/2010/main" val="255747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de-DE"/>
              <a:t>Mastertitelformat bearbeiten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DD81320-3B2E-4698-B963-524D9E32C5E1}" type="datetimeFigureOut">
              <a:rPr lang="de-DE" smtClean="0"/>
              <a:t>14.11.2020</a:t>
            </a:fld>
            <a:endParaRPr lang="de-DE"/>
          </a:p>
        </p:txBody>
      </p:sp>
      <p:sp>
        <p:nvSpPr>
          <p:cNvPr id="6" name="Footer Placeholder 5"/>
          <p:cNvSpPr>
            <a:spLocks noGrp="1"/>
          </p:cNvSpPr>
          <p:nvPr>
            <p:ph type="ftr" sz="quarter" idx="11"/>
          </p:nvPr>
        </p:nvSpPr>
        <p:spPr/>
        <p:txBody>
          <a:bodyPr/>
          <a:lstStyle/>
          <a:p>
            <a:endParaRPr lang="de-DE"/>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9237491-4578-4544-8BA3-54DCAEE01438}" type="slidenum">
              <a:rPr lang="de-DE" smtClean="0"/>
              <a:t>‹Nr.›</a:t>
            </a:fld>
            <a:endParaRPr lang="de-DE"/>
          </a:p>
        </p:txBody>
      </p:sp>
    </p:spTree>
    <p:extLst>
      <p:ext uri="{BB962C8B-B14F-4D97-AF65-F5344CB8AC3E}">
        <p14:creationId xmlns:p14="http://schemas.microsoft.com/office/powerpoint/2010/main" val="1520768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de-DE"/>
              <a:t>Mastertitelformat bearbeiten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DD81320-3B2E-4698-B963-524D9E32C5E1}" type="datetimeFigureOut">
              <a:rPr lang="de-DE" smtClean="0"/>
              <a:t>14.11.2020</a:t>
            </a:fld>
            <a:endParaRPr lang="de-DE"/>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9237491-4578-4544-8BA3-54DCAEE01438}" type="slidenum">
              <a:rPr lang="de-DE" smtClean="0"/>
              <a:t>‹Nr.›</a:t>
            </a:fld>
            <a:endParaRPr lang="de-DE"/>
          </a:p>
        </p:txBody>
      </p:sp>
    </p:spTree>
    <p:extLst>
      <p:ext uri="{BB962C8B-B14F-4D97-AF65-F5344CB8AC3E}">
        <p14:creationId xmlns:p14="http://schemas.microsoft.com/office/powerpoint/2010/main" val="3962693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DD81320-3B2E-4698-B963-524D9E32C5E1}" type="datetimeFigureOut">
              <a:rPr lang="de-DE" smtClean="0"/>
              <a:t>14.11.2020</a:t>
            </a:fld>
            <a:endParaRPr lang="de-DE"/>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de-DE"/>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9237491-4578-4544-8BA3-54DCAEE01438}" type="slidenum">
              <a:rPr lang="de-DE" smtClean="0"/>
              <a:t>‹Nr.›</a:t>
            </a:fld>
            <a:endParaRPr lang="de-DE"/>
          </a:p>
        </p:txBody>
      </p:sp>
    </p:spTree>
    <p:extLst>
      <p:ext uri="{BB962C8B-B14F-4D97-AF65-F5344CB8AC3E}">
        <p14:creationId xmlns:p14="http://schemas.microsoft.com/office/powerpoint/2010/main" val="96122624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publicdomainpictures.net/en/view-image.php?image=260228&amp;picture=compass-rose-vintage-background" TargetMode="Externa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www.publicdomainpictures.net/en/view-image.php?image=260228&amp;picture=compass-rose-vintage-background"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www.publicdomainpictures.net/en/view-image.php?image=260228&amp;picture=compass-rose-vintage-background"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www.publicdomainpictures.net/en/view-image.php?image=260228&amp;picture=compass-rose-vintage-background"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www.publicdomainpictures.net/en/view-image.php?image=260228&amp;picture=compass-rose-vintage-background"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www.publicdomainpictures.net/en/view-image.php?image=260228&amp;picture=compass-rose-vintage-background"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www.publicdomainpictures.net/en/view-image.php?image=260228&amp;picture=compass-rose-vintage-background"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www.publicdomainpictures.net/en/view-image.php?image=260228&amp;picture=compass-rose-vintage-background"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www.publicdomainpictures.net/en/view-image.php?image=260228&amp;picture=compass-rose-vintage-background"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3" name="Oval 32">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4" name="Oval 33">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36" name="Rectangle 35">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4D051247-B066-4BEF-A88B-FD785A17BFED}"/>
              </a:ext>
            </a:extLst>
          </p:cNvPr>
          <p:cNvSpPr txBox="1"/>
          <p:nvPr/>
        </p:nvSpPr>
        <p:spPr>
          <a:xfrm>
            <a:off x="5242560" y="200311"/>
            <a:ext cx="6831011" cy="151798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cap="all" dirty="0">
                <a:solidFill>
                  <a:srgbClr val="000000"/>
                </a:solidFill>
                <a:ea typeface="+mj-ea"/>
                <a:cs typeface="+mj-cs"/>
              </a:rPr>
              <a:t>TOP 2</a:t>
            </a:r>
          </a:p>
          <a:p>
            <a:pPr defTabSz="914400">
              <a:lnSpc>
                <a:spcPct val="90000"/>
              </a:lnSpc>
              <a:spcBef>
                <a:spcPct val="0"/>
              </a:spcBef>
              <a:spcAft>
                <a:spcPts val="600"/>
              </a:spcAft>
            </a:pPr>
            <a:r>
              <a:rPr lang="en-US" sz="2800" b="1" cap="all" dirty="0" err="1">
                <a:solidFill>
                  <a:srgbClr val="000000"/>
                </a:solidFill>
                <a:ea typeface="+mj-ea"/>
                <a:cs typeface="+mj-cs"/>
              </a:rPr>
              <a:t>Kontextualisierung</a:t>
            </a:r>
            <a:r>
              <a:rPr lang="en-US" sz="2800" b="1" cap="all" dirty="0">
                <a:solidFill>
                  <a:srgbClr val="000000"/>
                </a:solidFill>
                <a:ea typeface="+mj-ea"/>
                <a:cs typeface="+mj-cs"/>
              </a:rPr>
              <a:t> der </a:t>
            </a:r>
            <a:r>
              <a:rPr lang="en-US" sz="2800" b="1" cap="all" dirty="0" err="1">
                <a:solidFill>
                  <a:srgbClr val="000000"/>
                </a:solidFill>
                <a:ea typeface="+mj-ea"/>
                <a:cs typeface="+mj-cs"/>
              </a:rPr>
              <a:t>neuen</a:t>
            </a:r>
            <a:r>
              <a:rPr lang="en-US" sz="2800" b="1" cap="all" dirty="0">
                <a:solidFill>
                  <a:srgbClr val="000000"/>
                </a:solidFill>
                <a:ea typeface="+mj-ea"/>
                <a:cs typeface="+mj-cs"/>
              </a:rPr>
              <a:t> </a:t>
            </a:r>
          </a:p>
          <a:p>
            <a:pPr defTabSz="914400">
              <a:lnSpc>
                <a:spcPct val="90000"/>
              </a:lnSpc>
              <a:spcBef>
                <a:spcPct val="0"/>
              </a:spcBef>
              <a:spcAft>
                <a:spcPts val="600"/>
              </a:spcAft>
            </a:pPr>
            <a:r>
              <a:rPr lang="en-US" sz="2800" b="1" cap="all" dirty="0">
                <a:solidFill>
                  <a:srgbClr val="000000"/>
                </a:solidFill>
                <a:ea typeface="+mj-ea"/>
                <a:cs typeface="+mj-cs"/>
              </a:rPr>
              <a:t>Seminar BK-</a:t>
            </a:r>
            <a:r>
              <a:rPr lang="en-US" sz="2800" b="1" cap="all" dirty="0" err="1">
                <a:solidFill>
                  <a:srgbClr val="000000"/>
                </a:solidFill>
                <a:ea typeface="+mj-ea"/>
                <a:cs typeface="+mj-cs"/>
              </a:rPr>
              <a:t>Glossar</a:t>
            </a:r>
            <a:r>
              <a:rPr lang="en-US" sz="2800" b="1" cap="all" dirty="0">
                <a:solidFill>
                  <a:srgbClr val="000000"/>
                </a:solidFill>
                <a:ea typeface="+mj-ea"/>
                <a:cs typeface="+mj-cs"/>
              </a:rPr>
              <a:t> </a:t>
            </a:r>
            <a:r>
              <a:rPr lang="en-US" sz="2800" b="1" cap="all" dirty="0" err="1">
                <a:solidFill>
                  <a:srgbClr val="000000"/>
                </a:solidFill>
                <a:ea typeface="+mj-ea"/>
                <a:cs typeface="+mj-cs"/>
              </a:rPr>
              <a:t>begriffe</a:t>
            </a:r>
            <a:endParaRPr lang="en-US" sz="2800" b="1" cap="all" dirty="0">
              <a:solidFill>
                <a:srgbClr val="000000"/>
              </a:solidFill>
              <a:ea typeface="+mj-ea"/>
              <a:cs typeface="+mj-cs"/>
            </a:endParaRPr>
          </a:p>
        </p:txBody>
      </p:sp>
      <p:pic>
        <p:nvPicPr>
          <p:cNvPr id="20" name="Grafik 19" descr="Ein Bild, das draußen, sitzend, Fahrrad, Foto enthält.&#10;&#10;Automatisch generierte Beschreibung">
            <a:extLst>
              <a:ext uri="{FF2B5EF4-FFF2-40B4-BE49-F238E27FC236}">
                <a16:creationId xmlns:a16="http://schemas.microsoft.com/office/drawing/2014/main" id="{9DF09DD1-9D21-436F-B758-71A4882FC80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5242" r="28"/>
          <a:stretch/>
        </p:blipFill>
        <p:spPr>
          <a:xfrm>
            <a:off x="-9866" y="401980"/>
            <a:ext cx="6115733" cy="6456021"/>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38" name="Freeform: Shape 37">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6">
              <a:alphaModFix amt="30000"/>
              <a:duotone>
                <a:prstClr val="black"/>
                <a:schemeClr val="accent1">
                  <a:tint val="45000"/>
                  <a:satMod val="400000"/>
                </a:schemeClr>
              </a:duotone>
              <a:extLst>
                <a:ext uri="{BEBA8EAE-BF5A-486C-A8C5-ECC9F3942E4B}">
                  <a14:imgProps xmlns:a14="http://schemas.microsoft.com/office/drawing/2010/main">
                    <a14:imgLayer r:embed="rId7">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9" name="Textfeld 8">
            <a:extLst>
              <a:ext uri="{FF2B5EF4-FFF2-40B4-BE49-F238E27FC236}">
                <a16:creationId xmlns:a16="http://schemas.microsoft.com/office/drawing/2014/main" id="{40CAA997-72CE-4DC8-904C-2F7470AF8B31}"/>
              </a:ext>
            </a:extLst>
          </p:cNvPr>
          <p:cNvSpPr txBox="1"/>
          <p:nvPr/>
        </p:nvSpPr>
        <p:spPr>
          <a:xfrm>
            <a:off x="6561738" y="2353823"/>
            <a:ext cx="5511833" cy="3065865"/>
          </a:xfrm>
          <a:prstGeom prst="rect">
            <a:avLst/>
          </a:prstGeom>
        </p:spPr>
        <p:txBody>
          <a:bodyPr vert="horz" lIns="91440" tIns="45720" rIns="91440" bIns="45720" rtlCol="0" anchor="t">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2800" b="1" dirty="0" err="1">
                <a:solidFill>
                  <a:srgbClr val="000000"/>
                </a:solidFill>
              </a:rPr>
              <a:t>Würde</a:t>
            </a:r>
            <a:endParaRPr lang="en-US" sz="2800" b="1" dirty="0">
              <a:solidFill>
                <a:srgbClr val="000000"/>
              </a:solidFill>
            </a:endParaRPr>
          </a:p>
          <a:p>
            <a:pPr indent="-182880" defTabSz="914400">
              <a:lnSpc>
                <a:spcPct val="90000"/>
              </a:lnSpc>
              <a:spcAft>
                <a:spcPts val="600"/>
              </a:spcAft>
              <a:buClr>
                <a:schemeClr val="accent1">
                  <a:lumMod val="75000"/>
                </a:schemeClr>
              </a:buClr>
              <a:buSzPct val="85000"/>
              <a:buFont typeface="Wingdings" pitchFamily="2" charset="2"/>
              <a:buChar char="§"/>
            </a:pPr>
            <a:r>
              <a:rPr lang="en-US" sz="2800" b="1" dirty="0" err="1">
                <a:solidFill>
                  <a:srgbClr val="000000"/>
                </a:solidFill>
              </a:rPr>
              <a:t>Menschenbild</a:t>
            </a:r>
            <a:endParaRPr lang="en-US" sz="2800" b="1" dirty="0">
              <a:solidFill>
                <a:srgbClr val="000000"/>
              </a:solidFill>
            </a:endParaRPr>
          </a:p>
          <a:p>
            <a:pPr indent="-182880" defTabSz="914400">
              <a:lnSpc>
                <a:spcPct val="90000"/>
              </a:lnSpc>
              <a:spcAft>
                <a:spcPts val="600"/>
              </a:spcAft>
              <a:buClr>
                <a:schemeClr val="accent1">
                  <a:lumMod val="75000"/>
                </a:schemeClr>
              </a:buClr>
              <a:buSzPct val="85000"/>
              <a:buFont typeface="Wingdings" pitchFamily="2" charset="2"/>
              <a:buChar char="§"/>
            </a:pPr>
            <a:r>
              <a:rPr lang="en-US" sz="2800" b="1" dirty="0" err="1">
                <a:solidFill>
                  <a:srgbClr val="000000"/>
                </a:solidFill>
              </a:rPr>
              <a:t>Professionalisierung</a:t>
            </a:r>
            <a:endParaRPr lang="en-US" sz="2800" b="1" dirty="0">
              <a:solidFill>
                <a:srgbClr val="000000"/>
              </a:solidFill>
            </a:endParaRPr>
          </a:p>
          <a:p>
            <a:pPr indent="-182880" defTabSz="914400">
              <a:lnSpc>
                <a:spcPct val="90000"/>
              </a:lnSpc>
              <a:spcAft>
                <a:spcPts val="600"/>
              </a:spcAft>
              <a:buClr>
                <a:schemeClr val="accent1">
                  <a:lumMod val="75000"/>
                </a:schemeClr>
              </a:buClr>
              <a:buSzPct val="85000"/>
              <a:buFont typeface="Wingdings" pitchFamily="2" charset="2"/>
              <a:buChar char="§"/>
            </a:pPr>
            <a:r>
              <a:rPr lang="en-US" sz="2800" b="1" dirty="0" err="1">
                <a:solidFill>
                  <a:srgbClr val="000000"/>
                </a:solidFill>
              </a:rPr>
              <a:t>Berufliche</a:t>
            </a:r>
            <a:r>
              <a:rPr lang="en-US" sz="2800" b="1" dirty="0">
                <a:solidFill>
                  <a:srgbClr val="000000"/>
                </a:solidFill>
              </a:rPr>
              <a:t> </a:t>
            </a:r>
            <a:r>
              <a:rPr lang="en-US" sz="2800" b="1" dirty="0" err="1">
                <a:solidFill>
                  <a:srgbClr val="000000"/>
                </a:solidFill>
              </a:rPr>
              <a:t>Professionalität</a:t>
            </a:r>
            <a:r>
              <a:rPr lang="en-US" sz="2800" b="1" dirty="0">
                <a:solidFill>
                  <a:srgbClr val="000000"/>
                </a:solidFill>
              </a:rPr>
              <a:t> </a:t>
            </a:r>
          </a:p>
          <a:p>
            <a:pPr indent="-182880" defTabSz="914400">
              <a:lnSpc>
                <a:spcPct val="90000"/>
              </a:lnSpc>
              <a:spcAft>
                <a:spcPts val="600"/>
              </a:spcAft>
              <a:buClr>
                <a:schemeClr val="accent1">
                  <a:lumMod val="75000"/>
                </a:schemeClr>
              </a:buClr>
              <a:buSzPct val="85000"/>
              <a:buFont typeface="Wingdings" pitchFamily="2" charset="2"/>
              <a:buChar char="§"/>
            </a:pPr>
            <a:r>
              <a:rPr lang="en-US" sz="2800" b="1" dirty="0">
                <a:solidFill>
                  <a:srgbClr val="000000"/>
                </a:solidFill>
              </a:rPr>
              <a:t>Blended Learning</a:t>
            </a:r>
          </a:p>
          <a:p>
            <a:pPr indent="-182880" defTabSz="914400">
              <a:lnSpc>
                <a:spcPct val="90000"/>
              </a:lnSpc>
              <a:spcAft>
                <a:spcPts val="600"/>
              </a:spcAft>
              <a:buClr>
                <a:schemeClr val="accent1">
                  <a:lumMod val="75000"/>
                </a:schemeClr>
              </a:buClr>
              <a:buSzPct val="85000"/>
              <a:buFont typeface="Wingdings" pitchFamily="2" charset="2"/>
              <a:buChar char="§"/>
            </a:pPr>
            <a:r>
              <a:rPr lang="en-US" sz="2800" b="1" dirty="0" err="1">
                <a:solidFill>
                  <a:srgbClr val="000000"/>
                </a:solidFill>
              </a:rPr>
              <a:t>Hybride</a:t>
            </a:r>
            <a:r>
              <a:rPr lang="en-US" sz="2800" b="1" dirty="0">
                <a:solidFill>
                  <a:srgbClr val="000000"/>
                </a:solidFill>
              </a:rPr>
              <a:t> </a:t>
            </a:r>
            <a:r>
              <a:rPr lang="en-US" sz="2800" b="1" dirty="0" err="1">
                <a:solidFill>
                  <a:srgbClr val="000000"/>
                </a:solidFill>
              </a:rPr>
              <a:t>Formate</a:t>
            </a:r>
            <a:endParaRPr lang="en-US" sz="2800" b="1" dirty="0">
              <a:solidFill>
                <a:srgbClr val="000000"/>
              </a:solidFill>
            </a:endParaRPr>
          </a:p>
        </p:txBody>
      </p:sp>
      <p:grpSp>
        <p:nvGrpSpPr>
          <p:cNvPr id="40" name="Group 39">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1" name="Oval 40">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42" name="Oval 41">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0" name="Textfeld 9">
            <a:extLst>
              <a:ext uri="{FF2B5EF4-FFF2-40B4-BE49-F238E27FC236}">
                <a16:creationId xmlns:a16="http://schemas.microsoft.com/office/drawing/2014/main" id="{74203C58-142D-449D-8813-06B7DA488542}"/>
              </a:ext>
            </a:extLst>
          </p:cNvPr>
          <p:cNvSpPr txBox="1"/>
          <p:nvPr/>
        </p:nvSpPr>
        <p:spPr>
          <a:xfrm>
            <a:off x="7802096" y="4640960"/>
            <a:ext cx="4056829" cy="1354217"/>
          </a:xfrm>
          <a:prstGeom prst="rect">
            <a:avLst/>
          </a:prstGeom>
          <a:noFill/>
        </p:spPr>
        <p:txBody>
          <a:bodyPr wrap="square" rtlCol="0">
            <a:spAutoFit/>
          </a:bodyPr>
          <a:lstStyle/>
          <a:p>
            <a:pPr algn="r">
              <a:spcAft>
                <a:spcPts val="600"/>
              </a:spcAft>
            </a:pPr>
            <a:r>
              <a:rPr lang="de-DE" sz="2400" b="1" dirty="0">
                <a:solidFill>
                  <a:schemeClr val="tx2">
                    <a:lumMod val="60000"/>
                    <a:lumOff val="40000"/>
                  </a:schemeClr>
                </a:solidFill>
              </a:rPr>
              <a:t>Lernen </a:t>
            </a:r>
          </a:p>
          <a:p>
            <a:pPr algn="r">
              <a:spcAft>
                <a:spcPts val="600"/>
              </a:spcAft>
            </a:pPr>
            <a:r>
              <a:rPr lang="de-DE" sz="2400" b="1" dirty="0">
                <a:solidFill>
                  <a:schemeClr val="tx2">
                    <a:lumMod val="60000"/>
                    <a:lumOff val="40000"/>
                  </a:schemeClr>
                </a:solidFill>
              </a:rPr>
              <a:t>Bildung</a:t>
            </a:r>
          </a:p>
          <a:p>
            <a:pPr algn="r">
              <a:spcAft>
                <a:spcPts val="600"/>
              </a:spcAft>
            </a:pPr>
            <a:r>
              <a:rPr lang="de-DE" sz="2400" b="1" dirty="0">
                <a:solidFill>
                  <a:schemeClr val="tx2">
                    <a:lumMod val="60000"/>
                    <a:lumOff val="40000"/>
                  </a:schemeClr>
                </a:solidFill>
              </a:rPr>
              <a:t>Erziehung</a:t>
            </a:r>
          </a:p>
        </p:txBody>
      </p:sp>
    </p:spTree>
    <p:extLst>
      <p:ext uri="{BB962C8B-B14F-4D97-AF65-F5344CB8AC3E}">
        <p14:creationId xmlns:p14="http://schemas.microsoft.com/office/powerpoint/2010/main" val="236115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9" name="Rectangle 18">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3" name="Rectangle 22">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4">
              <a:alphaModFix amt="4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4D051247-B066-4BEF-A88B-FD785A17BFED}"/>
              </a:ext>
            </a:extLst>
          </p:cNvPr>
          <p:cNvSpPr txBox="1"/>
          <p:nvPr/>
        </p:nvSpPr>
        <p:spPr>
          <a:xfrm>
            <a:off x="-29192" y="71021"/>
            <a:ext cx="1586844" cy="65866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b="1" cap="all" dirty="0">
                <a:solidFill>
                  <a:schemeClr val="bg1">
                    <a:lumMod val="85000"/>
                  </a:schemeClr>
                </a:solidFill>
                <a:ea typeface="+mj-ea"/>
                <a:cs typeface="+mj-cs"/>
              </a:rPr>
              <a:t>TOP 2</a:t>
            </a:r>
          </a:p>
          <a:p>
            <a:pPr defTabSz="914400">
              <a:lnSpc>
                <a:spcPct val="90000"/>
              </a:lnSpc>
              <a:spcBef>
                <a:spcPct val="0"/>
              </a:spcBef>
              <a:spcAft>
                <a:spcPts val="600"/>
              </a:spcAft>
            </a:pPr>
            <a:r>
              <a:rPr lang="en-US" b="1" cap="all" dirty="0" err="1">
                <a:solidFill>
                  <a:schemeClr val="bg1">
                    <a:lumMod val="85000"/>
                  </a:schemeClr>
                </a:solidFill>
                <a:ea typeface="+mj-ea"/>
                <a:cs typeface="+mj-cs"/>
              </a:rPr>
              <a:t>Kontex</a:t>
            </a:r>
            <a:r>
              <a:rPr lang="en-US" b="1" cap="all" dirty="0">
                <a:solidFill>
                  <a:schemeClr val="bg1">
                    <a:lumMod val="85000"/>
                  </a:schemeClr>
                </a:solidFill>
                <a:ea typeface="+mj-ea"/>
                <a:cs typeface="+mj-cs"/>
              </a:rPr>
              <a:t>-</a:t>
            </a:r>
            <a:r>
              <a:rPr lang="en-US" b="1" cap="all" dirty="0" err="1">
                <a:solidFill>
                  <a:schemeClr val="bg1">
                    <a:lumMod val="85000"/>
                  </a:schemeClr>
                </a:solidFill>
                <a:ea typeface="+mj-ea"/>
                <a:cs typeface="+mj-cs"/>
              </a:rPr>
              <a:t>tualisie</a:t>
            </a:r>
            <a:r>
              <a:rPr lang="en-US" b="1" cap="all" dirty="0">
                <a:solidFill>
                  <a:schemeClr val="bg1">
                    <a:lumMod val="85000"/>
                  </a:schemeClr>
                </a:solidFill>
                <a:ea typeface="+mj-ea"/>
                <a:cs typeface="+mj-cs"/>
              </a:rPr>
              <a:t>-rung der </a:t>
            </a:r>
            <a:r>
              <a:rPr lang="en-US" b="1" cap="all" dirty="0" err="1">
                <a:solidFill>
                  <a:schemeClr val="bg1">
                    <a:lumMod val="85000"/>
                  </a:schemeClr>
                </a:solidFill>
                <a:ea typeface="+mj-ea"/>
                <a:cs typeface="+mj-cs"/>
              </a:rPr>
              <a:t>neuen</a:t>
            </a:r>
            <a:r>
              <a:rPr lang="en-US" b="1" cap="all" dirty="0">
                <a:solidFill>
                  <a:schemeClr val="bg1">
                    <a:lumMod val="85000"/>
                  </a:schemeClr>
                </a:solidFill>
                <a:ea typeface="+mj-ea"/>
                <a:cs typeface="+mj-cs"/>
              </a:rPr>
              <a:t> </a:t>
            </a:r>
          </a:p>
          <a:p>
            <a:pPr defTabSz="914400">
              <a:lnSpc>
                <a:spcPct val="90000"/>
              </a:lnSpc>
              <a:spcBef>
                <a:spcPct val="0"/>
              </a:spcBef>
              <a:spcAft>
                <a:spcPts val="600"/>
              </a:spcAft>
            </a:pPr>
            <a:r>
              <a:rPr lang="en-US" b="1" cap="all" dirty="0">
                <a:solidFill>
                  <a:schemeClr val="bg1">
                    <a:lumMod val="85000"/>
                  </a:schemeClr>
                </a:solidFill>
                <a:ea typeface="+mj-ea"/>
                <a:cs typeface="+mj-cs"/>
              </a:rPr>
              <a:t>Seminar BK-</a:t>
            </a:r>
            <a:r>
              <a:rPr lang="en-US" b="1" cap="all" dirty="0" err="1">
                <a:solidFill>
                  <a:schemeClr val="bg1">
                    <a:lumMod val="85000"/>
                  </a:schemeClr>
                </a:solidFill>
                <a:ea typeface="+mj-ea"/>
                <a:cs typeface="+mj-cs"/>
              </a:rPr>
              <a:t>Glossar</a:t>
            </a:r>
            <a:r>
              <a:rPr lang="en-US" b="1" cap="all" dirty="0">
                <a:solidFill>
                  <a:schemeClr val="bg1">
                    <a:lumMod val="85000"/>
                  </a:schemeClr>
                </a:solidFill>
                <a:ea typeface="+mj-ea"/>
                <a:cs typeface="+mj-cs"/>
              </a:rPr>
              <a:t>-</a:t>
            </a:r>
            <a:r>
              <a:rPr lang="en-US" b="1" cap="all" dirty="0" err="1">
                <a:solidFill>
                  <a:schemeClr val="bg1">
                    <a:lumMod val="85000"/>
                  </a:schemeClr>
                </a:solidFill>
                <a:ea typeface="+mj-ea"/>
                <a:cs typeface="+mj-cs"/>
              </a:rPr>
              <a:t>begriffe</a:t>
            </a:r>
            <a:endParaRPr lang="en-US" b="1" cap="all" dirty="0">
              <a:solidFill>
                <a:schemeClr val="bg1">
                  <a:lumMod val="85000"/>
                </a:schemeClr>
              </a:solidFill>
              <a:ea typeface="+mj-ea"/>
              <a:cs typeface="+mj-cs"/>
            </a:endParaRPr>
          </a:p>
        </p:txBody>
      </p:sp>
      <p:sp>
        <p:nvSpPr>
          <p:cNvPr id="9" name="Textfeld 8">
            <a:extLst>
              <a:ext uri="{FF2B5EF4-FFF2-40B4-BE49-F238E27FC236}">
                <a16:creationId xmlns:a16="http://schemas.microsoft.com/office/drawing/2014/main" id="{40CAA997-72CE-4DC8-904C-2F7470AF8B31}"/>
              </a:ext>
            </a:extLst>
          </p:cNvPr>
          <p:cNvSpPr txBox="1"/>
          <p:nvPr/>
        </p:nvSpPr>
        <p:spPr>
          <a:xfrm>
            <a:off x="1438656" y="643467"/>
            <a:ext cx="10874672" cy="1522684"/>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2800" b="1" dirty="0"/>
              <a:t>KSL-</a:t>
            </a:r>
            <a:r>
              <a:rPr lang="en-US" sz="2800" b="1" dirty="0" err="1"/>
              <a:t>Tagung</a:t>
            </a:r>
            <a:r>
              <a:rPr lang="en-US" sz="2800" b="1" dirty="0"/>
              <a:t> in </a:t>
            </a:r>
            <a:r>
              <a:rPr lang="en-US" sz="2800" b="1" dirty="0" err="1"/>
              <a:t>Billerbeck</a:t>
            </a:r>
            <a:r>
              <a:rPr lang="en-US" sz="2800" b="1" dirty="0"/>
              <a:t> am 20./21. Aug. 2020</a:t>
            </a:r>
          </a:p>
          <a:p>
            <a:pPr indent="-182880" defTabSz="914400">
              <a:lnSpc>
                <a:spcPct val="90000"/>
              </a:lnSpc>
              <a:spcAft>
                <a:spcPts val="600"/>
              </a:spcAft>
              <a:buClr>
                <a:schemeClr val="accent1">
                  <a:lumMod val="75000"/>
                </a:schemeClr>
              </a:buClr>
              <a:buSzPct val="85000"/>
              <a:buFont typeface="Wingdings" pitchFamily="2" charset="2"/>
              <a:buChar char="§"/>
            </a:pPr>
            <a:r>
              <a:rPr lang="de-DE" sz="1600" dirty="0" err="1"/>
              <a:t>Breimann</a:t>
            </a:r>
            <a:r>
              <a:rPr lang="de-DE" sz="1600" dirty="0"/>
              <a:t>, Bröker, Gehling, </a:t>
            </a:r>
            <a:r>
              <a:rPr lang="de-DE" sz="1600" dirty="0" err="1"/>
              <a:t>Glissmann</a:t>
            </a:r>
            <a:r>
              <a:rPr lang="de-DE" sz="1600" dirty="0"/>
              <a:t>, Heils, Jensen, </a:t>
            </a:r>
            <a:r>
              <a:rPr lang="de-DE" sz="1600" dirty="0" err="1"/>
              <a:t>Kohlruss</a:t>
            </a:r>
            <a:r>
              <a:rPr lang="de-DE" sz="1600" dirty="0"/>
              <a:t>, Kremp, Liedtke, Niet, Müller, Seibt, van </a:t>
            </a:r>
            <a:r>
              <a:rPr lang="de-DE" sz="1600" dirty="0" err="1"/>
              <a:t>Stipriaan</a:t>
            </a:r>
            <a:r>
              <a:rPr lang="de-DE" sz="1600" dirty="0"/>
              <a:t> </a:t>
            </a:r>
            <a:br>
              <a:rPr lang="de-DE" sz="2800" dirty="0"/>
            </a:br>
            <a:endParaRPr lang="en-US" sz="2800" b="1" dirty="0"/>
          </a:p>
        </p:txBody>
      </p:sp>
      <p:grpSp>
        <p:nvGrpSpPr>
          <p:cNvPr id="25" name="Group 24">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26" name="Oval 25">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Textfeld 9">
            <a:extLst>
              <a:ext uri="{FF2B5EF4-FFF2-40B4-BE49-F238E27FC236}">
                <a16:creationId xmlns:a16="http://schemas.microsoft.com/office/drawing/2014/main" id="{74203C58-142D-449D-8813-06B7DA488542}"/>
              </a:ext>
            </a:extLst>
          </p:cNvPr>
          <p:cNvSpPr txBox="1"/>
          <p:nvPr/>
        </p:nvSpPr>
        <p:spPr>
          <a:xfrm>
            <a:off x="2405499" y="2534661"/>
            <a:ext cx="9025419" cy="3862596"/>
          </a:xfrm>
          <a:prstGeom prst="rect">
            <a:avLst/>
          </a:prstGeom>
          <a:noFill/>
        </p:spPr>
        <p:txBody>
          <a:bodyPr wrap="square" rtlCol="0">
            <a:spAutoFit/>
          </a:bodyPr>
          <a:lstStyle/>
          <a:p>
            <a:pPr algn="r">
              <a:spcAft>
                <a:spcPts val="600"/>
              </a:spcAft>
            </a:pPr>
            <a:r>
              <a:rPr lang="de-DE" sz="2400" b="1" dirty="0">
                <a:solidFill>
                  <a:schemeClr val="tx2">
                    <a:lumMod val="60000"/>
                    <a:lumOff val="40000"/>
                  </a:schemeClr>
                </a:solidFill>
              </a:rPr>
              <a:t>Zielsetzung</a:t>
            </a:r>
          </a:p>
          <a:p>
            <a:pPr algn="r">
              <a:spcAft>
                <a:spcPts val="600"/>
              </a:spcAft>
            </a:pPr>
            <a:br>
              <a:rPr lang="de-DE" sz="2400" b="1" dirty="0">
                <a:solidFill>
                  <a:schemeClr val="tx2">
                    <a:lumMod val="60000"/>
                    <a:lumOff val="40000"/>
                  </a:schemeClr>
                </a:solidFill>
              </a:rPr>
            </a:br>
            <a:r>
              <a:rPr lang="de-DE" sz="2400" b="1" dirty="0">
                <a:solidFill>
                  <a:schemeClr val="tx2">
                    <a:lumMod val="60000"/>
                    <a:lumOff val="40000"/>
                  </a:schemeClr>
                </a:solidFill>
              </a:rPr>
              <a:t>Wir vergewissern uns über die aktuell bestehenden gemeinsamen didaktischen Grundlagen im Rahmen unserer pragmatisch-konstruktiven Didaktik und darauf basierenden Kernseminararbeit.</a:t>
            </a:r>
            <a:br>
              <a:rPr lang="de-DE" sz="2400" b="1" dirty="0">
                <a:solidFill>
                  <a:schemeClr val="tx2">
                    <a:lumMod val="60000"/>
                    <a:lumOff val="40000"/>
                  </a:schemeClr>
                </a:solidFill>
              </a:rPr>
            </a:br>
            <a:r>
              <a:rPr lang="de-DE" sz="2400" b="1" dirty="0">
                <a:solidFill>
                  <a:schemeClr val="tx2">
                    <a:lumMod val="60000"/>
                    <a:lumOff val="40000"/>
                  </a:schemeClr>
                </a:solidFill>
              </a:rPr>
              <a:t>Wir experimentieren mit neuen didaktischen Perspektiven, um angesichts der aktuellen Veränderungen didaktisch umfassend handlungsfähig zu sein. </a:t>
            </a:r>
            <a:br>
              <a:rPr lang="de-DE" sz="2400" b="1" dirty="0">
                <a:solidFill>
                  <a:schemeClr val="tx2">
                    <a:lumMod val="60000"/>
                    <a:lumOff val="40000"/>
                  </a:schemeClr>
                </a:solidFill>
              </a:rPr>
            </a:br>
            <a:endParaRPr lang="de-DE" sz="2400" b="1" dirty="0">
              <a:solidFill>
                <a:schemeClr val="tx2">
                  <a:lumMod val="60000"/>
                  <a:lumOff val="40000"/>
                </a:schemeClr>
              </a:solidFill>
            </a:endParaRPr>
          </a:p>
        </p:txBody>
      </p:sp>
      <p:pic>
        <p:nvPicPr>
          <p:cNvPr id="14" name="Grafik 13" descr="Ein Bild, das draußen, sitzend, Fahrrad, Foto enthält.&#10;&#10;Automatisch generierte Beschreibung">
            <a:extLst>
              <a:ext uri="{FF2B5EF4-FFF2-40B4-BE49-F238E27FC236}">
                <a16:creationId xmlns:a16="http://schemas.microsoft.com/office/drawing/2014/main" id="{CAB3BDD6-34DB-4217-AAE3-DA3E3E993B8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56787" y="4817179"/>
            <a:ext cx="1763737" cy="176373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4029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9" name="Rectangle 18">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3" name="Rectangle 22">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4">
              <a:alphaModFix amt="4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4D051247-B066-4BEF-A88B-FD785A17BFED}"/>
              </a:ext>
            </a:extLst>
          </p:cNvPr>
          <p:cNvSpPr txBox="1"/>
          <p:nvPr/>
        </p:nvSpPr>
        <p:spPr>
          <a:xfrm>
            <a:off x="-29192" y="71021"/>
            <a:ext cx="1586844" cy="65866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b="1" cap="all" dirty="0">
                <a:solidFill>
                  <a:schemeClr val="bg1">
                    <a:lumMod val="85000"/>
                  </a:schemeClr>
                </a:solidFill>
                <a:ea typeface="+mj-ea"/>
                <a:cs typeface="+mj-cs"/>
              </a:rPr>
              <a:t>TOP 2</a:t>
            </a:r>
          </a:p>
          <a:p>
            <a:pPr defTabSz="914400">
              <a:lnSpc>
                <a:spcPct val="90000"/>
              </a:lnSpc>
              <a:spcBef>
                <a:spcPct val="0"/>
              </a:spcBef>
              <a:spcAft>
                <a:spcPts val="600"/>
              </a:spcAft>
            </a:pPr>
            <a:r>
              <a:rPr lang="en-US" b="1" cap="all" dirty="0" err="1">
                <a:solidFill>
                  <a:schemeClr val="bg1">
                    <a:lumMod val="85000"/>
                  </a:schemeClr>
                </a:solidFill>
                <a:ea typeface="+mj-ea"/>
                <a:cs typeface="+mj-cs"/>
              </a:rPr>
              <a:t>Kontex</a:t>
            </a:r>
            <a:r>
              <a:rPr lang="en-US" b="1" cap="all" dirty="0">
                <a:solidFill>
                  <a:schemeClr val="bg1">
                    <a:lumMod val="85000"/>
                  </a:schemeClr>
                </a:solidFill>
                <a:ea typeface="+mj-ea"/>
                <a:cs typeface="+mj-cs"/>
              </a:rPr>
              <a:t>-</a:t>
            </a:r>
            <a:r>
              <a:rPr lang="en-US" b="1" cap="all" dirty="0" err="1">
                <a:solidFill>
                  <a:schemeClr val="bg1">
                    <a:lumMod val="85000"/>
                  </a:schemeClr>
                </a:solidFill>
                <a:ea typeface="+mj-ea"/>
                <a:cs typeface="+mj-cs"/>
              </a:rPr>
              <a:t>tualisie</a:t>
            </a:r>
            <a:r>
              <a:rPr lang="en-US" b="1" cap="all" dirty="0">
                <a:solidFill>
                  <a:schemeClr val="bg1">
                    <a:lumMod val="85000"/>
                  </a:schemeClr>
                </a:solidFill>
                <a:ea typeface="+mj-ea"/>
                <a:cs typeface="+mj-cs"/>
              </a:rPr>
              <a:t>-rung der </a:t>
            </a:r>
            <a:r>
              <a:rPr lang="en-US" b="1" cap="all" dirty="0" err="1">
                <a:solidFill>
                  <a:schemeClr val="bg1">
                    <a:lumMod val="85000"/>
                  </a:schemeClr>
                </a:solidFill>
                <a:ea typeface="+mj-ea"/>
                <a:cs typeface="+mj-cs"/>
              </a:rPr>
              <a:t>neuen</a:t>
            </a:r>
            <a:r>
              <a:rPr lang="en-US" b="1" cap="all" dirty="0">
                <a:solidFill>
                  <a:schemeClr val="bg1">
                    <a:lumMod val="85000"/>
                  </a:schemeClr>
                </a:solidFill>
                <a:ea typeface="+mj-ea"/>
                <a:cs typeface="+mj-cs"/>
              </a:rPr>
              <a:t> </a:t>
            </a:r>
          </a:p>
          <a:p>
            <a:pPr defTabSz="914400">
              <a:lnSpc>
                <a:spcPct val="90000"/>
              </a:lnSpc>
              <a:spcBef>
                <a:spcPct val="0"/>
              </a:spcBef>
              <a:spcAft>
                <a:spcPts val="600"/>
              </a:spcAft>
            </a:pPr>
            <a:r>
              <a:rPr lang="en-US" b="1" cap="all" dirty="0">
                <a:solidFill>
                  <a:schemeClr val="bg1">
                    <a:lumMod val="85000"/>
                  </a:schemeClr>
                </a:solidFill>
                <a:ea typeface="+mj-ea"/>
                <a:cs typeface="+mj-cs"/>
              </a:rPr>
              <a:t>Seminar BK-</a:t>
            </a:r>
            <a:r>
              <a:rPr lang="en-US" b="1" cap="all" dirty="0" err="1">
                <a:solidFill>
                  <a:schemeClr val="bg1">
                    <a:lumMod val="85000"/>
                  </a:schemeClr>
                </a:solidFill>
                <a:ea typeface="+mj-ea"/>
                <a:cs typeface="+mj-cs"/>
              </a:rPr>
              <a:t>Glossar</a:t>
            </a:r>
            <a:r>
              <a:rPr lang="en-US" b="1" cap="all" dirty="0">
                <a:solidFill>
                  <a:schemeClr val="bg1">
                    <a:lumMod val="85000"/>
                  </a:schemeClr>
                </a:solidFill>
                <a:ea typeface="+mj-ea"/>
                <a:cs typeface="+mj-cs"/>
              </a:rPr>
              <a:t>-</a:t>
            </a:r>
            <a:r>
              <a:rPr lang="en-US" b="1" cap="all" dirty="0" err="1">
                <a:solidFill>
                  <a:schemeClr val="bg1">
                    <a:lumMod val="85000"/>
                  </a:schemeClr>
                </a:solidFill>
                <a:ea typeface="+mj-ea"/>
                <a:cs typeface="+mj-cs"/>
              </a:rPr>
              <a:t>begriffe</a:t>
            </a:r>
            <a:endParaRPr lang="en-US" b="1" cap="all" dirty="0">
              <a:solidFill>
                <a:schemeClr val="bg1">
                  <a:lumMod val="85000"/>
                </a:schemeClr>
              </a:solidFill>
              <a:ea typeface="+mj-ea"/>
              <a:cs typeface="+mj-cs"/>
            </a:endParaRPr>
          </a:p>
        </p:txBody>
      </p:sp>
      <p:sp>
        <p:nvSpPr>
          <p:cNvPr id="9" name="Textfeld 8">
            <a:extLst>
              <a:ext uri="{FF2B5EF4-FFF2-40B4-BE49-F238E27FC236}">
                <a16:creationId xmlns:a16="http://schemas.microsoft.com/office/drawing/2014/main" id="{40CAA997-72CE-4DC8-904C-2F7470AF8B31}"/>
              </a:ext>
            </a:extLst>
          </p:cNvPr>
          <p:cNvSpPr txBox="1"/>
          <p:nvPr/>
        </p:nvSpPr>
        <p:spPr>
          <a:xfrm>
            <a:off x="1438656" y="643467"/>
            <a:ext cx="10874672" cy="1522684"/>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2800" b="1" dirty="0"/>
              <a:t>KSL-</a:t>
            </a:r>
            <a:r>
              <a:rPr lang="en-US" sz="2800" b="1" dirty="0" err="1"/>
              <a:t>Tagung</a:t>
            </a:r>
            <a:r>
              <a:rPr lang="en-US" sz="2800" b="1" dirty="0"/>
              <a:t> in </a:t>
            </a:r>
            <a:r>
              <a:rPr lang="en-US" sz="2800" b="1" dirty="0" err="1"/>
              <a:t>Billerbeck</a:t>
            </a:r>
            <a:r>
              <a:rPr lang="en-US" sz="2800" b="1" dirty="0"/>
              <a:t> am 20./21. Aug. 2020</a:t>
            </a:r>
          </a:p>
          <a:p>
            <a:pPr indent="-182880" defTabSz="914400">
              <a:lnSpc>
                <a:spcPct val="90000"/>
              </a:lnSpc>
              <a:spcAft>
                <a:spcPts val="600"/>
              </a:spcAft>
              <a:buClr>
                <a:schemeClr val="accent1">
                  <a:lumMod val="75000"/>
                </a:schemeClr>
              </a:buClr>
              <a:buSzPct val="85000"/>
              <a:buFont typeface="Wingdings" pitchFamily="2" charset="2"/>
              <a:buChar char="§"/>
            </a:pPr>
            <a:r>
              <a:rPr lang="de-DE" sz="1600" dirty="0" err="1"/>
              <a:t>Breimann</a:t>
            </a:r>
            <a:r>
              <a:rPr lang="de-DE" sz="1600" dirty="0"/>
              <a:t>, Bröker, Gehling, </a:t>
            </a:r>
            <a:r>
              <a:rPr lang="de-DE" sz="1600" dirty="0" err="1"/>
              <a:t>Glissmann</a:t>
            </a:r>
            <a:r>
              <a:rPr lang="de-DE" sz="1600" dirty="0"/>
              <a:t>, Heils, Jensen, </a:t>
            </a:r>
            <a:r>
              <a:rPr lang="de-DE" sz="1600" dirty="0" err="1"/>
              <a:t>Kohlruss</a:t>
            </a:r>
            <a:r>
              <a:rPr lang="de-DE" sz="1600" dirty="0"/>
              <a:t>, Kremp, Liedtke, Niet, Müller, Seibt, van </a:t>
            </a:r>
            <a:r>
              <a:rPr lang="de-DE" sz="1600" dirty="0" err="1"/>
              <a:t>Stipriaan</a:t>
            </a:r>
            <a:r>
              <a:rPr lang="de-DE" sz="1600" dirty="0"/>
              <a:t> </a:t>
            </a:r>
            <a:br>
              <a:rPr lang="de-DE" sz="2800" dirty="0"/>
            </a:br>
            <a:endParaRPr lang="en-US" sz="2800" b="1" dirty="0"/>
          </a:p>
        </p:txBody>
      </p:sp>
      <p:grpSp>
        <p:nvGrpSpPr>
          <p:cNvPr id="25" name="Group 24">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26" name="Oval 25">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Textfeld 9">
            <a:extLst>
              <a:ext uri="{FF2B5EF4-FFF2-40B4-BE49-F238E27FC236}">
                <a16:creationId xmlns:a16="http://schemas.microsoft.com/office/drawing/2014/main" id="{74203C58-142D-449D-8813-06B7DA488542}"/>
              </a:ext>
            </a:extLst>
          </p:cNvPr>
          <p:cNvSpPr txBox="1"/>
          <p:nvPr/>
        </p:nvSpPr>
        <p:spPr>
          <a:xfrm>
            <a:off x="1438655" y="2370383"/>
            <a:ext cx="10391075" cy="3218066"/>
          </a:xfrm>
          <a:prstGeom prst="rect">
            <a:avLst/>
          </a:prstGeom>
        </p:spPr>
        <p:txBody>
          <a:bodyPr vert="horz" lIns="91440" tIns="45720" rIns="91440" bIns="45720" rtlCol="0" anchor="ctr">
            <a:noAutofit/>
          </a:bodyPr>
          <a:lstStyle>
            <a:defPPr>
              <a:defRPr lang="en-US"/>
            </a:defPPr>
            <a:lvl1pPr indent="-182880" defTabSz="914400">
              <a:lnSpc>
                <a:spcPct val="90000"/>
              </a:lnSpc>
              <a:spcAft>
                <a:spcPts val="600"/>
              </a:spcAft>
              <a:buClr>
                <a:schemeClr val="accent1">
                  <a:lumMod val="75000"/>
                </a:schemeClr>
              </a:buClr>
              <a:buSzPct val="85000"/>
              <a:buFont typeface="Wingdings" pitchFamily="2" charset="2"/>
              <a:buChar char="§"/>
              <a:defRPr sz="4000" b="1"/>
            </a:lvl1pPr>
          </a:lstStyle>
          <a:p>
            <a:pPr indent="0" algn="r">
              <a:buNone/>
            </a:pPr>
            <a:r>
              <a:rPr lang="de-DE" sz="2400" dirty="0">
                <a:solidFill>
                  <a:schemeClr val="tx2">
                    <a:lumMod val="60000"/>
                    <a:lumOff val="40000"/>
                  </a:schemeClr>
                </a:solidFill>
              </a:rPr>
              <a:t>Inhaltliche Schwerpunkte</a:t>
            </a:r>
          </a:p>
          <a:p>
            <a:pPr algn="r"/>
            <a:endParaRPr lang="de-DE" sz="2800" dirty="0"/>
          </a:p>
          <a:p>
            <a:pPr algn="r"/>
            <a:r>
              <a:rPr lang="de-DE" sz="2000" dirty="0">
                <a:solidFill>
                  <a:schemeClr val="tx2">
                    <a:lumMod val="60000"/>
                    <a:lumOff val="40000"/>
                  </a:schemeClr>
                </a:solidFill>
              </a:rPr>
              <a:t>Thesen zur Seminardidaktik in einer Kultur der Digitalität</a:t>
            </a:r>
          </a:p>
          <a:p>
            <a:pPr algn="r"/>
            <a:r>
              <a:rPr lang="de-DE" sz="2000" dirty="0">
                <a:solidFill>
                  <a:schemeClr val="tx2">
                    <a:lumMod val="60000"/>
                    <a:lumOff val="40000"/>
                  </a:schemeClr>
                </a:solidFill>
              </a:rPr>
              <a:t>Agiles Lernen und agiles Teams in der Kernseminararbeit – </a:t>
            </a:r>
          </a:p>
          <a:p>
            <a:pPr indent="0" algn="r">
              <a:buNone/>
            </a:pPr>
            <a:r>
              <a:rPr lang="de-DE" sz="2000" dirty="0">
                <a:solidFill>
                  <a:schemeClr val="tx2">
                    <a:lumMod val="60000"/>
                    <a:lumOff val="40000"/>
                  </a:schemeClr>
                </a:solidFill>
              </a:rPr>
              <a:t>Bestandsaufnahme und Perspektiven</a:t>
            </a:r>
          </a:p>
          <a:p>
            <a:pPr algn="r"/>
            <a:r>
              <a:rPr lang="de-DE" sz="2000" dirty="0">
                <a:solidFill>
                  <a:schemeClr val="tx2">
                    <a:lumMod val="60000"/>
                    <a:lumOff val="40000"/>
                  </a:schemeClr>
                </a:solidFill>
              </a:rPr>
              <a:t>Lehrerausbildung im </a:t>
            </a:r>
            <a:r>
              <a:rPr lang="de-DE" sz="2000" dirty="0" err="1">
                <a:solidFill>
                  <a:schemeClr val="tx2">
                    <a:lumMod val="60000"/>
                    <a:lumOff val="40000"/>
                  </a:schemeClr>
                </a:solidFill>
              </a:rPr>
              <a:t>ZfsL</a:t>
            </a:r>
            <a:r>
              <a:rPr lang="de-DE" sz="2000" dirty="0">
                <a:solidFill>
                  <a:schemeClr val="tx2">
                    <a:lumMod val="60000"/>
                    <a:lumOff val="40000"/>
                  </a:schemeClr>
                </a:solidFill>
              </a:rPr>
              <a:t> (BK ) in Zeiten sozio-kultureller Transformation –  </a:t>
            </a:r>
          </a:p>
          <a:p>
            <a:pPr indent="0" algn="r">
              <a:buNone/>
            </a:pPr>
            <a:r>
              <a:rPr lang="de-DE" sz="2000" dirty="0">
                <a:solidFill>
                  <a:schemeClr val="tx2">
                    <a:lumMod val="60000"/>
                    <a:lumOff val="40000"/>
                  </a:schemeClr>
                </a:solidFill>
              </a:rPr>
              <a:t>Auftrag – Forschungsgrundlage – Umsetzung  </a:t>
            </a:r>
            <a:br>
              <a:rPr lang="de-DE" sz="2000" dirty="0"/>
            </a:br>
            <a:endParaRPr lang="de-DE" sz="2000" dirty="0"/>
          </a:p>
        </p:txBody>
      </p:sp>
      <p:pic>
        <p:nvPicPr>
          <p:cNvPr id="22" name="Grafik 21" descr="Ein Bild, das draußen, sitzend, Fahrrad, Foto enthält.&#10;&#10;Automatisch generierte Beschreibung">
            <a:extLst>
              <a:ext uri="{FF2B5EF4-FFF2-40B4-BE49-F238E27FC236}">
                <a16:creationId xmlns:a16="http://schemas.microsoft.com/office/drawing/2014/main" id="{9F7056AB-9054-4CE3-880A-9FE5F0D2BC6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56787" y="4817179"/>
            <a:ext cx="1763737" cy="176373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102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9" name="Rectangle 18">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3" name="Rectangle 22">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4">
              <a:alphaModFix amt="4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4D051247-B066-4BEF-A88B-FD785A17BFED}"/>
              </a:ext>
            </a:extLst>
          </p:cNvPr>
          <p:cNvSpPr txBox="1"/>
          <p:nvPr/>
        </p:nvSpPr>
        <p:spPr>
          <a:xfrm>
            <a:off x="-29192" y="71021"/>
            <a:ext cx="1586844" cy="65866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b="1" cap="all" dirty="0">
                <a:solidFill>
                  <a:schemeClr val="bg1">
                    <a:lumMod val="85000"/>
                  </a:schemeClr>
                </a:solidFill>
                <a:ea typeface="+mj-ea"/>
                <a:cs typeface="+mj-cs"/>
              </a:rPr>
              <a:t>TOP 2</a:t>
            </a:r>
          </a:p>
          <a:p>
            <a:pPr defTabSz="914400">
              <a:lnSpc>
                <a:spcPct val="90000"/>
              </a:lnSpc>
              <a:spcBef>
                <a:spcPct val="0"/>
              </a:spcBef>
              <a:spcAft>
                <a:spcPts val="600"/>
              </a:spcAft>
            </a:pPr>
            <a:r>
              <a:rPr lang="en-US" b="1" cap="all" dirty="0" err="1">
                <a:solidFill>
                  <a:schemeClr val="bg1">
                    <a:lumMod val="85000"/>
                  </a:schemeClr>
                </a:solidFill>
                <a:ea typeface="+mj-ea"/>
                <a:cs typeface="+mj-cs"/>
              </a:rPr>
              <a:t>Kontex</a:t>
            </a:r>
            <a:r>
              <a:rPr lang="en-US" b="1" cap="all" dirty="0">
                <a:solidFill>
                  <a:schemeClr val="bg1">
                    <a:lumMod val="85000"/>
                  </a:schemeClr>
                </a:solidFill>
                <a:ea typeface="+mj-ea"/>
                <a:cs typeface="+mj-cs"/>
              </a:rPr>
              <a:t>-</a:t>
            </a:r>
            <a:r>
              <a:rPr lang="en-US" b="1" cap="all" dirty="0" err="1">
                <a:solidFill>
                  <a:schemeClr val="bg1">
                    <a:lumMod val="85000"/>
                  </a:schemeClr>
                </a:solidFill>
                <a:ea typeface="+mj-ea"/>
                <a:cs typeface="+mj-cs"/>
              </a:rPr>
              <a:t>tualisie</a:t>
            </a:r>
            <a:r>
              <a:rPr lang="en-US" b="1" cap="all" dirty="0">
                <a:solidFill>
                  <a:schemeClr val="bg1">
                    <a:lumMod val="85000"/>
                  </a:schemeClr>
                </a:solidFill>
                <a:ea typeface="+mj-ea"/>
                <a:cs typeface="+mj-cs"/>
              </a:rPr>
              <a:t>-rung der </a:t>
            </a:r>
            <a:r>
              <a:rPr lang="en-US" b="1" cap="all" dirty="0" err="1">
                <a:solidFill>
                  <a:schemeClr val="bg1">
                    <a:lumMod val="85000"/>
                  </a:schemeClr>
                </a:solidFill>
                <a:ea typeface="+mj-ea"/>
                <a:cs typeface="+mj-cs"/>
              </a:rPr>
              <a:t>neuen</a:t>
            </a:r>
            <a:r>
              <a:rPr lang="en-US" b="1" cap="all" dirty="0">
                <a:solidFill>
                  <a:schemeClr val="bg1">
                    <a:lumMod val="85000"/>
                  </a:schemeClr>
                </a:solidFill>
                <a:ea typeface="+mj-ea"/>
                <a:cs typeface="+mj-cs"/>
              </a:rPr>
              <a:t> </a:t>
            </a:r>
          </a:p>
          <a:p>
            <a:pPr defTabSz="914400">
              <a:lnSpc>
                <a:spcPct val="90000"/>
              </a:lnSpc>
              <a:spcBef>
                <a:spcPct val="0"/>
              </a:spcBef>
              <a:spcAft>
                <a:spcPts val="600"/>
              </a:spcAft>
            </a:pPr>
            <a:r>
              <a:rPr lang="en-US" b="1" cap="all" dirty="0">
                <a:solidFill>
                  <a:schemeClr val="bg1">
                    <a:lumMod val="85000"/>
                  </a:schemeClr>
                </a:solidFill>
                <a:ea typeface="+mj-ea"/>
                <a:cs typeface="+mj-cs"/>
              </a:rPr>
              <a:t>Seminar BK-</a:t>
            </a:r>
            <a:r>
              <a:rPr lang="en-US" b="1" cap="all" dirty="0" err="1">
                <a:solidFill>
                  <a:schemeClr val="bg1">
                    <a:lumMod val="85000"/>
                  </a:schemeClr>
                </a:solidFill>
                <a:ea typeface="+mj-ea"/>
                <a:cs typeface="+mj-cs"/>
              </a:rPr>
              <a:t>Glossar</a:t>
            </a:r>
            <a:r>
              <a:rPr lang="en-US" b="1" cap="all" dirty="0">
                <a:solidFill>
                  <a:schemeClr val="bg1">
                    <a:lumMod val="85000"/>
                  </a:schemeClr>
                </a:solidFill>
                <a:ea typeface="+mj-ea"/>
                <a:cs typeface="+mj-cs"/>
              </a:rPr>
              <a:t>-</a:t>
            </a:r>
            <a:r>
              <a:rPr lang="en-US" b="1" cap="all" dirty="0" err="1">
                <a:solidFill>
                  <a:schemeClr val="bg1">
                    <a:lumMod val="85000"/>
                  </a:schemeClr>
                </a:solidFill>
                <a:ea typeface="+mj-ea"/>
                <a:cs typeface="+mj-cs"/>
              </a:rPr>
              <a:t>begriffe</a:t>
            </a:r>
            <a:endParaRPr lang="en-US" b="1" cap="all" dirty="0">
              <a:solidFill>
                <a:schemeClr val="bg1">
                  <a:lumMod val="85000"/>
                </a:schemeClr>
              </a:solidFill>
              <a:ea typeface="+mj-ea"/>
              <a:cs typeface="+mj-cs"/>
            </a:endParaRPr>
          </a:p>
        </p:txBody>
      </p:sp>
      <p:sp>
        <p:nvSpPr>
          <p:cNvPr id="9" name="Textfeld 8">
            <a:extLst>
              <a:ext uri="{FF2B5EF4-FFF2-40B4-BE49-F238E27FC236}">
                <a16:creationId xmlns:a16="http://schemas.microsoft.com/office/drawing/2014/main" id="{40CAA997-72CE-4DC8-904C-2F7470AF8B31}"/>
              </a:ext>
            </a:extLst>
          </p:cNvPr>
          <p:cNvSpPr txBox="1"/>
          <p:nvPr/>
        </p:nvSpPr>
        <p:spPr>
          <a:xfrm>
            <a:off x="1438656" y="643467"/>
            <a:ext cx="10874672" cy="1522684"/>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2800" b="1" dirty="0"/>
              <a:t>KSL-</a:t>
            </a:r>
            <a:r>
              <a:rPr lang="en-US" sz="2800" b="1" dirty="0" err="1"/>
              <a:t>Tagung</a:t>
            </a:r>
            <a:r>
              <a:rPr lang="en-US" sz="2800" b="1" dirty="0"/>
              <a:t> in </a:t>
            </a:r>
            <a:r>
              <a:rPr lang="en-US" sz="2800" b="1" dirty="0" err="1"/>
              <a:t>Billerbeck</a:t>
            </a:r>
            <a:r>
              <a:rPr lang="en-US" sz="2800" b="1" dirty="0"/>
              <a:t> am 20./21. Aug. 2020</a:t>
            </a:r>
          </a:p>
          <a:p>
            <a:pPr indent="-182880" defTabSz="914400">
              <a:lnSpc>
                <a:spcPct val="90000"/>
              </a:lnSpc>
              <a:spcAft>
                <a:spcPts val="600"/>
              </a:spcAft>
              <a:buClr>
                <a:schemeClr val="accent1">
                  <a:lumMod val="75000"/>
                </a:schemeClr>
              </a:buClr>
              <a:buSzPct val="85000"/>
              <a:buFont typeface="Wingdings" pitchFamily="2" charset="2"/>
              <a:buChar char="§"/>
            </a:pPr>
            <a:r>
              <a:rPr lang="de-DE" sz="1600" dirty="0" err="1"/>
              <a:t>Breimann</a:t>
            </a:r>
            <a:r>
              <a:rPr lang="de-DE" sz="1600" dirty="0"/>
              <a:t>, Bröker, Gehling, </a:t>
            </a:r>
            <a:r>
              <a:rPr lang="de-DE" sz="1600" dirty="0" err="1"/>
              <a:t>Glissmann</a:t>
            </a:r>
            <a:r>
              <a:rPr lang="de-DE" sz="1600" dirty="0"/>
              <a:t>, Heils, Jensen, </a:t>
            </a:r>
            <a:r>
              <a:rPr lang="de-DE" sz="1600" dirty="0" err="1"/>
              <a:t>Kohlruss</a:t>
            </a:r>
            <a:r>
              <a:rPr lang="de-DE" sz="1600" dirty="0"/>
              <a:t>, Kremp, Liedtke, Niet, Müller, Seibt, van </a:t>
            </a:r>
            <a:r>
              <a:rPr lang="de-DE" sz="1600" dirty="0" err="1"/>
              <a:t>Stipriaan</a:t>
            </a:r>
            <a:r>
              <a:rPr lang="de-DE" sz="1600" dirty="0"/>
              <a:t> </a:t>
            </a:r>
            <a:br>
              <a:rPr lang="de-DE" sz="2800" dirty="0"/>
            </a:br>
            <a:endParaRPr lang="en-US" sz="2800" b="1" dirty="0"/>
          </a:p>
        </p:txBody>
      </p:sp>
      <p:grpSp>
        <p:nvGrpSpPr>
          <p:cNvPr id="25" name="Group 24">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26" name="Oval 25">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Textfeld 9">
            <a:extLst>
              <a:ext uri="{FF2B5EF4-FFF2-40B4-BE49-F238E27FC236}">
                <a16:creationId xmlns:a16="http://schemas.microsoft.com/office/drawing/2014/main" id="{74203C58-142D-449D-8813-06B7DA488542}"/>
              </a:ext>
            </a:extLst>
          </p:cNvPr>
          <p:cNvSpPr txBox="1"/>
          <p:nvPr/>
        </p:nvSpPr>
        <p:spPr>
          <a:xfrm>
            <a:off x="1438655" y="2370383"/>
            <a:ext cx="10391075" cy="3218066"/>
          </a:xfrm>
          <a:prstGeom prst="rect">
            <a:avLst/>
          </a:prstGeom>
        </p:spPr>
        <p:txBody>
          <a:bodyPr vert="horz" lIns="91440" tIns="45720" rIns="91440" bIns="45720" rtlCol="0" anchor="ctr">
            <a:noAutofit/>
          </a:bodyPr>
          <a:lstStyle>
            <a:defPPr>
              <a:defRPr lang="en-US"/>
            </a:defPPr>
            <a:lvl1pPr indent="-182880" defTabSz="914400">
              <a:lnSpc>
                <a:spcPct val="90000"/>
              </a:lnSpc>
              <a:spcAft>
                <a:spcPts val="600"/>
              </a:spcAft>
              <a:buClr>
                <a:schemeClr val="accent1">
                  <a:lumMod val="75000"/>
                </a:schemeClr>
              </a:buClr>
              <a:buSzPct val="85000"/>
              <a:buFont typeface="Wingdings" pitchFamily="2" charset="2"/>
              <a:buChar char="§"/>
              <a:defRPr sz="4000" b="1"/>
            </a:lvl1pPr>
          </a:lstStyle>
          <a:p>
            <a:pPr indent="0" algn="r">
              <a:buNone/>
            </a:pPr>
            <a:r>
              <a:rPr lang="de-DE" sz="2400" dirty="0">
                <a:solidFill>
                  <a:schemeClr val="tx2">
                    <a:lumMod val="60000"/>
                    <a:lumOff val="40000"/>
                  </a:schemeClr>
                </a:solidFill>
              </a:rPr>
              <a:t>Ergebnis</a:t>
            </a:r>
          </a:p>
          <a:p>
            <a:pPr indent="0" algn="r">
              <a:buNone/>
            </a:pPr>
            <a:endParaRPr lang="de-DE" sz="2400" dirty="0">
              <a:solidFill>
                <a:schemeClr val="tx2">
                  <a:lumMod val="60000"/>
                  <a:lumOff val="40000"/>
                </a:schemeClr>
              </a:solidFill>
            </a:endParaRPr>
          </a:p>
          <a:p>
            <a:pPr marL="1371600" lvl="2" indent="-457200" algn="r">
              <a:buClr>
                <a:srgbClr val="C00000"/>
              </a:buClr>
              <a:buFont typeface="Wingdings" panose="05000000000000000000" pitchFamily="2" charset="2"/>
              <a:buChar char="§"/>
            </a:pPr>
            <a:r>
              <a:rPr lang="de-DE" sz="2400" b="1" dirty="0">
                <a:solidFill>
                  <a:schemeClr val="tx2">
                    <a:lumMod val="60000"/>
                    <a:lumOff val="40000"/>
                  </a:schemeClr>
                </a:solidFill>
              </a:rPr>
              <a:t>Wie bilden wir aus angesichts der aktuellen und künftigen Herausforderungen durch die Digitalisierung als sozio-materiellem Prozess, um Lernende zu ermächtigen, eigenständige Akteure im Transformationsprozess zu sein</a:t>
            </a:r>
          </a:p>
        </p:txBody>
      </p:sp>
      <p:pic>
        <p:nvPicPr>
          <p:cNvPr id="14" name="Grafik 13" descr="Ein Bild, das draußen, sitzend, Fahrrad, Foto enthält.&#10;&#10;Automatisch generierte Beschreibung">
            <a:extLst>
              <a:ext uri="{FF2B5EF4-FFF2-40B4-BE49-F238E27FC236}">
                <a16:creationId xmlns:a16="http://schemas.microsoft.com/office/drawing/2014/main" id="{E7D638EF-97C4-4DE8-B43E-A789370AEE8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56787" y="4817179"/>
            <a:ext cx="1763737" cy="176373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2391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9" name="Rectangle 18">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3" name="Rectangle 22">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4">
              <a:alphaModFix amt="4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4D051247-B066-4BEF-A88B-FD785A17BFED}"/>
              </a:ext>
            </a:extLst>
          </p:cNvPr>
          <p:cNvSpPr txBox="1"/>
          <p:nvPr/>
        </p:nvSpPr>
        <p:spPr>
          <a:xfrm>
            <a:off x="-29192" y="71021"/>
            <a:ext cx="1586844" cy="65866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b="1" cap="all" dirty="0">
                <a:solidFill>
                  <a:schemeClr val="bg1">
                    <a:lumMod val="85000"/>
                  </a:schemeClr>
                </a:solidFill>
                <a:ea typeface="+mj-ea"/>
                <a:cs typeface="+mj-cs"/>
              </a:rPr>
              <a:t>TOP 2</a:t>
            </a:r>
          </a:p>
          <a:p>
            <a:pPr defTabSz="914400">
              <a:lnSpc>
                <a:spcPct val="90000"/>
              </a:lnSpc>
              <a:spcBef>
                <a:spcPct val="0"/>
              </a:spcBef>
              <a:spcAft>
                <a:spcPts val="600"/>
              </a:spcAft>
            </a:pPr>
            <a:r>
              <a:rPr lang="en-US" b="1" cap="all" dirty="0" err="1">
                <a:solidFill>
                  <a:schemeClr val="bg1">
                    <a:lumMod val="85000"/>
                  </a:schemeClr>
                </a:solidFill>
                <a:ea typeface="+mj-ea"/>
                <a:cs typeface="+mj-cs"/>
              </a:rPr>
              <a:t>Kontex</a:t>
            </a:r>
            <a:r>
              <a:rPr lang="en-US" b="1" cap="all" dirty="0">
                <a:solidFill>
                  <a:schemeClr val="bg1">
                    <a:lumMod val="85000"/>
                  </a:schemeClr>
                </a:solidFill>
                <a:ea typeface="+mj-ea"/>
                <a:cs typeface="+mj-cs"/>
              </a:rPr>
              <a:t>-</a:t>
            </a:r>
            <a:r>
              <a:rPr lang="en-US" b="1" cap="all" dirty="0" err="1">
                <a:solidFill>
                  <a:schemeClr val="bg1">
                    <a:lumMod val="85000"/>
                  </a:schemeClr>
                </a:solidFill>
                <a:ea typeface="+mj-ea"/>
                <a:cs typeface="+mj-cs"/>
              </a:rPr>
              <a:t>tualisie</a:t>
            </a:r>
            <a:r>
              <a:rPr lang="en-US" b="1" cap="all" dirty="0">
                <a:solidFill>
                  <a:schemeClr val="bg1">
                    <a:lumMod val="85000"/>
                  </a:schemeClr>
                </a:solidFill>
                <a:ea typeface="+mj-ea"/>
                <a:cs typeface="+mj-cs"/>
              </a:rPr>
              <a:t>-rung der </a:t>
            </a:r>
            <a:r>
              <a:rPr lang="en-US" b="1" cap="all" dirty="0" err="1">
                <a:solidFill>
                  <a:schemeClr val="bg1">
                    <a:lumMod val="85000"/>
                  </a:schemeClr>
                </a:solidFill>
                <a:ea typeface="+mj-ea"/>
                <a:cs typeface="+mj-cs"/>
              </a:rPr>
              <a:t>neuen</a:t>
            </a:r>
            <a:r>
              <a:rPr lang="en-US" b="1" cap="all" dirty="0">
                <a:solidFill>
                  <a:schemeClr val="bg1">
                    <a:lumMod val="85000"/>
                  </a:schemeClr>
                </a:solidFill>
                <a:ea typeface="+mj-ea"/>
                <a:cs typeface="+mj-cs"/>
              </a:rPr>
              <a:t> </a:t>
            </a:r>
          </a:p>
          <a:p>
            <a:pPr defTabSz="914400">
              <a:lnSpc>
                <a:spcPct val="90000"/>
              </a:lnSpc>
              <a:spcBef>
                <a:spcPct val="0"/>
              </a:spcBef>
              <a:spcAft>
                <a:spcPts val="600"/>
              </a:spcAft>
            </a:pPr>
            <a:r>
              <a:rPr lang="en-US" b="1" cap="all" dirty="0">
                <a:solidFill>
                  <a:schemeClr val="bg1">
                    <a:lumMod val="85000"/>
                  </a:schemeClr>
                </a:solidFill>
                <a:ea typeface="+mj-ea"/>
                <a:cs typeface="+mj-cs"/>
              </a:rPr>
              <a:t>Seminar BK-</a:t>
            </a:r>
            <a:r>
              <a:rPr lang="en-US" b="1" cap="all" dirty="0" err="1">
                <a:solidFill>
                  <a:schemeClr val="bg1">
                    <a:lumMod val="85000"/>
                  </a:schemeClr>
                </a:solidFill>
                <a:ea typeface="+mj-ea"/>
                <a:cs typeface="+mj-cs"/>
              </a:rPr>
              <a:t>Glossar</a:t>
            </a:r>
            <a:r>
              <a:rPr lang="en-US" b="1" cap="all" dirty="0">
                <a:solidFill>
                  <a:schemeClr val="bg1">
                    <a:lumMod val="85000"/>
                  </a:schemeClr>
                </a:solidFill>
                <a:ea typeface="+mj-ea"/>
                <a:cs typeface="+mj-cs"/>
              </a:rPr>
              <a:t>-</a:t>
            </a:r>
            <a:r>
              <a:rPr lang="en-US" b="1" cap="all" dirty="0" err="1">
                <a:solidFill>
                  <a:schemeClr val="bg1">
                    <a:lumMod val="85000"/>
                  </a:schemeClr>
                </a:solidFill>
                <a:ea typeface="+mj-ea"/>
                <a:cs typeface="+mj-cs"/>
              </a:rPr>
              <a:t>begriffe</a:t>
            </a:r>
            <a:endParaRPr lang="en-US" b="1" cap="all" dirty="0">
              <a:solidFill>
                <a:schemeClr val="bg1">
                  <a:lumMod val="85000"/>
                </a:schemeClr>
              </a:solidFill>
              <a:ea typeface="+mj-ea"/>
              <a:cs typeface="+mj-cs"/>
            </a:endParaRPr>
          </a:p>
        </p:txBody>
      </p:sp>
      <p:sp>
        <p:nvSpPr>
          <p:cNvPr id="9" name="Textfeld 8">
            <a:extLst>
              <a:ext uri="{FF2B5EF4-FFF2-40B4-BE49-F238E27FC236}">
                <a16:creationId xmlns:a16="http://schemas.microsoft.com/office/drawing/2014/main" id="{40CAA997-72CE-4DC8-904C-2F7470AF8B31}"/>
              </a:ext>
            </a:extLst>
          </p:cNvPr>
          <p:cNvSpPr txBox="1"/>
          <p:nvPr/>
        </p:nvSpPr>
        <p:spPr>
          <a:xfrm>
            <a:off x="1467848" y="200311"/>
            <a:ext cx="10874672" cy="1522684"/>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2800" b="1" dirty="0"/>
              <a:t>KSL-</a:t>
            </a:r>
            <a:r>
              <a:rPr lang="en-US" sz="2800" b="1" dirty="0" err="1"/>
              <a:t>Tagung</a:t>
            </a:r>
            <a:r>
              <a:rPr lang="en-US" sz="2800" b="1" dirty="0"/>
              <a:t> in </a:t>
            </a:r>
            <a:r>
              <a:rPr lang="en-US" sz="2800" b="1" dirty="0" err="1"/>
              <a:t>Billerbeck</a:t>
            </a:r>
            <a:r>
              <a:rPr lang="en-US" sz="2800" b="1" dirty="0"/>
              <a:t> am 20./21. Aug. 2020</a:t>
            </a:r>
          </a:p>
          <a:p>
            <a:pPr indent="-182880" defTabSz="914400">
              <a:lnSpc>
                <a:spcPct val="90000"/>
              </a:lnSpc>
              <a:spcAft>
                <a:spcPts val="600"/>
              </a:spcAft>
              <a:buClr>
                <a:schemeClr val="accent1">
                  <a:lumMod val="75000"/>
                </a:schemeClr>
              </a:buClr>
              <a:buSzPct val="85000"/>
              <a:buFont typeface="Wingdings" pitchFamily="2" charset="2"/>
              <a:buChar char="§"/>
            </a:pPr>
            <a:r>
              <a:rPr lang="de-DE" sz="1600" dirty="0" err="1"/>
              <a:t>Breimann</a:t>
            </a:r>
            <a:r>
              <a:rPr lang="de-DE" sz="1600" dirty="0"/>
              <a:t>, Bröker, Gehling, </a:t>
            </a:r>
            <a:r>
              <a:rPr lang="de-DE" sz="1600" dirty="0" err="1"/>
              <a:t>Glissmann</a:t>
            </a:r>
            <a:r>
              <a:rPr lang="de-DE" sz="1600" dirty="0"/>
              <a:t>, Heils, Jensen, </a:t>
            </a:r>
            <a:r>
              <a:rPr lang="de-DE" sz="1600" dirty="0" err="1"/>
              <a:t>Kohlruss</a:t>
            </a:r>
            <a:r>
              <a:rPr lang="de-DE" sz="1600" dirty="0"/>
              <a:t>, Kremp, Liedtke, Niet, Müller, Seibt, van </a:t>
            </a:r>
            <a:r>
              <a:rPr lang="de-DE" sz="1600" dirty="0" err="1"/>
              <a:t>Stipriaan</a:t>
            </a:r>
            <a:r>
              <a:rPr lang="de-DE" sz="1600" dirty="0"/>
              <a:t> </a:t>
            </a:r>
            <a:br>
              <a:rPr lang="de-DE" sz="2800" dirty="0"/>
            </a:br>
            <a:endParaRPr lang="en-US" sz="2800" b="1" dirty="0"/>
          </a:p>
        </p:txBody>
      </p:sp>
      <p:grpSp>
        <p:nvGrpSpPr>
          <p:cNvPr id="25" name="Group 24">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26" name="Oval 25">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Textfeld 9">
            <a:extLst>
              <a:ext uri="{FF2B5EF4-FFF2-40B4-BE49-F238E27FC236}">
                <a16:creationId xmlns:a16="http://schemas.microsoft.com/office/drawing/2014/main" id="{74203C58-142D-449D-8813-06B7DA488542}"/>
              </a:ext>
            </a:extLst>
          </p:cNvPr>
          <p:cNvSpPr txBox="1"/>
          <p:nvPr/>
        </p:nvSpPr>
        <p:spPr>
          <a:xfrm>
            <a:off x="3765544" y="1945342"/>
            <a:ext cx="7937213" cy="3218066"/>
          </a:xfrm>
          <a:prstGeom prst="rect">
            <a:avLst/>
          </a:prstGeom>
        </p:spPr>
        <p:txBody>
          <a:bodyPr vert="horz" lIns="91440" tIns="45720" rIns="91440" bIns="45720" rtlCol="0" anchor="ctr">
            <a:noAutofit/>
          </a:bodyPr>
          <a:lstStyle>
            <a:defPPr>
              <a:defRPr lang="en-US"/>
            </a:defPPr>
            <a:lvl1pPr indent="-182880" defTabSz="914400">
              <a:lnSpc>
                <a:spcPct val="90000"/>
              </a:lnSpc>
              <a:spcAft>
                <a:spcPts val="600"/>
              </a:spcAft>
              <a:buClr>
                <a:schemeClr val="accent1">
                  <a:lumMod val="75000"/>
                </a:schemeClr>
              </a:buClr>
              <a:buSzPct val="85000"/>
              <a:buFont typeface="Wingdings" pitchFamily="2" charset="2"/>
              <a:buChar char="§"/>
              <a:defRPr sz="4000" b="1"/>
            </a:lvl1pPr>
          </a:lstStyle>
          <a:p>
            <a:pPr indent="0" algn="r">
              <a:buNone/>
            </a:pPr>
            <a:r>
              <a:rPr lang="de-DE" sz="2400" dirty="0">
                <a:solidFill>
                  <a:schemeClr val="tx2">
                    <a:lumMod val="60000"/>
                    <a:lumOff val="40000"/>
                  </a:schemeClr>
                </a:solidFill>
              </a:rPr>
              <a:t>Impulsfragen</a:t>
            </a:r>
          </a:p>
          <a:p>
            <a:pPr indent="0" algn="r">
              <a:buNone/>
            </a:pPr>
            <a:endParaRPr lang="de-DE" sz="1600" dirty="0">
              <a:solidFill>
                <a:schemeClr val="tx2">
                  <a:lumMod val="60000"/>
                  <a:lumOff val="40000"/>
                </a:schemeClr>
              </a:solidFill>
            </a:endParaRPr>
          </a:p>
          <a:p>
            <a:pPr algn="r"/>
            <a:r>
              <a:rPr lang="de-DE" sz="1600" dirty="0">
                <a:solidFill>
                  <a:schemeClr val="tx2">
                    <a:lumMod val="60000"/>
                    <a:lumOff val="40000"/>
                  </a:schemeClr>
                </a:solidFill>
              </a:rPr>
              <a:t>Was bedeutet das für die Professionalisierung von Lehrkräften?</a:t>
            </a:r>
          </a:p>
          <a:p>
            <a:pPr algn="r"/>
            <a:r>
              <a:rPr lang="de-DE" sz="1600" dirty="0">
                <a:solidFill>
                  <a:schemeClr val="tx2">
                    <a:lumMod val="60000"/>
                    <a:lumOff val="40000"/>
                  </a:schemeClr>
                </a:solidFill>
              </a:rPr>
              <a:t>Was bedeutet das für unser Selbstverständnis als Seminarausbildende?</a:t>
            </a:r>
          </a:p>
          <a:p>
            <a:pPr algn="r"/>
            <a:r>
              <a:rPr lang="de-DE" sz="1600" dirty="0">
                <a:solidFill>
                  <a:schemeClr val="tx2">
                    <a:lumMod val="60000"/>
                    <a:lumOff val="40000"/>
                  </a:schemeClr>
                </a:solidFill>
              </a:rPr>
              <a:t>Woran wollen wir uns in unserer Ausbildungsarbeit orientieren?</a:t>
            </a:r>
          </a:p>
          <a:p>
            <a:pPr algn="r"/>
            <a:r>
              <a:rPr lang="de-DE" sz="1600" dirty="0">
                <a:solidFill>
                  <a:schemeClr val="tx2">
                    <a:lumMod val="60000"/>
                    <a:lumOff val="40000"/>
                  </a:schemeClr>
                </a:solidFill>
              </a:rPr>
              <a:t>Inwiefern berührt Digitalisierung das Verständnis vom Menschsein?</a:t>
            </a:r>
          </a:p>
          <a:p>
            <a:pPr algn="r"/>
            <a:r>
              <a:rPr lang="de-DE" sz="1600" dirty="0">
                <a:solidFill>
                  <a:schemeClr val="tx2">
                    <a:lumMod val="60000"/>
                    <a:lumOff val="40000"/>
                  </a:schemeClr>
                </a:solidFill>
              </a:rPr>
              <a:t>Was lässt sich gestalten und was muss gestaltet werden?</a:t>
            </a:r>
          </a:p>
          <a:p>
            <a:pPr algn="r"/>
            <a:r>
              <a:rPr lang="de-DE" sz="1600" dirty="0">
                <a:solidFill>
                  <a:schemeClr val="tx2">
                    <a:lumMod val="60000"/>
                    <a:lumOff val="40000"/>
                  </a:schemeClr>
                </a:solidFill>
              </a:rPr>
              <a:t>Wie gehen wir mit dem um, was wir nicht gestalten können? Wo liegen Chancen, wo muss ein Rahmen gegeben werden?</a:t>
            </a:r>
          </a:p>
          <a:p>
            <a:pPr algn="r"/>
            <a:r>
              <a:rPr lang="de-DE" sz="1600" dirty="0">
                <a:solidFill>
                  <a:schemeClr val="tx2">
                    <a:lumMod val="60000"/>
                    <a:lumOff val="40000"/>
                  </a:schemeClr>
                </a:solidFill>
              </a:rPr>
              <a:t> „Die Grundwerte unseres Zusammenlebens müssen auch in der „Digitalen Gesellschaft” gelten. Ein bloßes „Recht des Stärkeren”, sei es aus neuer Vermögenskonzentration und wirtschaftlicher Macht, sei es schlicht aus technologischer Attraktivität, kann nicht hinnehmbar sein.“? 			(T. Köhler - Konrad Adenauer Stiftung)</a:t>
            </a:r>
          </a:p>
          <a:p>
            <a:pPr algn="r"/>
            <a:r>
              <a:rPr lang="de-DE" sz="1600" dirty="0">
                <a:solidFill>
                  <a:schemeClr val="tx2">
                    <a:lumMod val="60000"/>
                    <a:lumOff val="40000"/>
                  </a:schemeClr>
                </a:solidFill>
              </a:rPr>
              <a:t>Wie müssen wir ausbilden angesichts der künftigen Herausforderungen durch die Digitalisierung als sozio-materieller Prozess?</a:t>
            </a:r>
          </a:p>
        </p:txBody>
      </p:sp>
      <p:sp>
        <p:nvSpPr>
          <p:cNvPr id="14" name="Titel 1">
            <a:extLst>
              <a:ext uri="{FF2B5EF4-FFF2-40B4-BE49-F238E27FC236}">
                <a16:creationId xmlns:a16="http://schemas.microsoft.com/office/drawing/2014/main" id="{B576ACA1-BF5C-484A-B576-F1CC002088CA}"/>
              </a:ext>
            </a:extLst>
          </p:cNvPr>
          <p:cNvSpPr txBox="1">
            <a:spLocks/>
          </p:cNvSpPr>
          <p:nvPr/>
        </p:nvSpPr>
        <p:spPr>
          <a:xfrm>
            <a:off x="1467848" y="1449650"/>
            <a:ext cx="3095274" cy="3731916"/>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nSpc>
                <a:spcPct val="100000"/>
              </a:lnSpc>
            </a:pPr>
            <a:r>
              <a:rPr lang="de-DE" sz="2000" b="1" dirty="0">
                <a:solidFill>
                  <a:schemeClr val="tx1"/>
                </a:solidFill>
                <a:latin typeface="+mn-lt"/>
                <a:ea typeface="+mn-ea"/>
                <a:cs typeface="+mn-cs"/>
              </a:rPr>
              <a:t>Fakt 1</a:t>
            </a:r>
          </a:p>
          <a:p>
            <a:pPr>
              <a:lnSpc>
                <a:spcPct val="100000"/>
              </a:lnSpc>
            </a:pPr>
            <a:r>
              <a:rPr lang="de-DE" sz="2000" b="1" dirty="0">
                <a:solidFill>
                  <a:schemeClr val="tx1"/>
                </a:solidFill>
                <a:latin typeface="+mn-lt"/>
                <a:ea typeface="+mn-ea"/>
                <a:cs typeface="+mn-cs"/>
              </a:rPr>
              <a:t>Wir befinden uns in einem gewaltigen Transformationsprozess</a:t>
            </a:r>
          </a:p>
          <a:p>
            <a:pPr>
              <a:lnSpc>
                <a:spcPct val="100000"/>
              </a:lnSpc>
            </a:pPr>
            <a:endParaRPr lang="de-DE" sz="2000" b="1" dirty="0">
              <a:solidFill>
                <a:schemeClr val="tx1"/>
              </a:solidFill>
              <a:latin typeface="+mn-lt"/>
              <a:ea typeface="+mn-ea"/>
              <a:cs typeface="+mn-cs"/>
            </a:endParaRPr>
          </a:p>
          <a:p>
            <a:pPr>
              <a:lnSpc>
                <a:spcPct val="100000"/>
              </a:lnSpc>
            </a:pPr>
            <a:r>
              <a:rPr lang="de-DE" sz="2000" b="1" dirty="0">
                <a:solidFill>
                  <a:schemeClr val="tx1"/>
                </a:solidFill>
                <a:latin typeface="+mn-lt"/>
                <a:ea typeface="+mn-ea"/>
                <a:cs typeface="+mn-cs"/>
              </a:rPr>
              <a:t>Fakt 2</a:t>
            </a:r>
          </a:p>
          <a:p>
            <a:pPr>
              <a:lnSpc>
                <a:spcPct val="100000"/>
              </a:lnSpc>
            </a:pPr>
            <a:r>
              <a:rPr lang="de-DE" sz="2000" b="1" dirty="0">
                <a:solidFill>
                  <a:schemeClr val="tx1"/>
                </a:solidFill>
                <a:latin typeface="+mn-lt"/>
                <a:ea typeface="+mn-ea"/>
                <a:cs typeface="+mn-cs"/>
              </a:rPr>
              <a:t>Der Mensch steht im Mittelpunkt unserer Ausbildungsarbeit </a:t>
            </a:r>
          </a:p>
        </p:txBody>
      </p:sp>
      <p:pic>
        <p:nvPicPr>
          <p:cNvPr id="18" name="Grafik 17" descr="Ein Bild, das draußen, sitzend, Fahrrad, Foto enthält.&#10;&#10;Automatisch generierte Beschreibung">
            <a:extLst>
              <a:ext uri="{FF2B5EF4-FFF2-40B4-BE49-F238E27FC236}">
                <a16:creationId xmlns:a16="http://schemas.microsoft.com/office/drawing/2014/main" id="{DF184660-3275-4705-BD80-75ADBBF9A4F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56787" y="4817179"/>
            <a:ext cx="1763737" cy="176373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3289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9" name="Rectangle 18">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3" name="Rectangle 22">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4">
              <a:alphaModFix amt="4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4D051247-B066-4BEF-A88B-FD785A17BFED}"/>
              </a:ext>
            </a:extLst>
          </p:cNvPr>
          <p:cNvSpPr txBox="1"/>
          <p:nvPr/>
        </p:nvSpPr>
        <p:spPr>
          <a:xfrm>
            <a:off x="-29192" y="71021"/>
            <a:ext cx="1586844" cy="65866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b="1" cap="all" dirty="0">
                <a:solidFill>
                  <a:schemeClr val="bg1">
                    <a:lumMod val="85000"/>
                  </a:schemeClr>
                </a:solidFill>
                <a:ea typeface="+mj-ea"/>
                <a:cs typeface="+mj-cs"/>
              </a:rPr>
              <a:t>TOP 2</a:t>
            </a:r>
          </a:p>
          <a:p>
            <a:pPr defTabSz="914400">
              <a:lnSpc>
                <a:spcPct val="90000"/>
              </a:lnSpc>
              <a:spcBef>
                <a:spcPct val="0"/>
              </a:spcBef>
              <a:spcAft>
                <a:spcPts val="600"/>
              </a:spcAft>
            </a:pPr>
            <a:r>
              <a:rPr lang="en-US" b="1" cap="all" dirty="0" err="1">
                <a:solidFill>
                  <a:schemeClr val="bg1">
                    <a:lumMod val="85000"/>
                  </a:schemeClr>
                </a:solidFill>
                <a:ea typeface="+mj-ea"/>
                <a:cs typeface="+mj-cs"/>
              </a:rPr>
              <a:t>Kontex</a:t>
            </a:r>
            <a:r>
              <a:rPr lang="en-US" b="1" cap="all" dirty="0">
                <a:solidFill>
                  <a:schemeClr val="bg1">
                    <a:lumMod val="85000"/>
                  </a:schemeClr>
                </a:solidFill>
                <a:ea typeface="+mj-ea"/>
                <a:cs typeface="+mj-cs"/>
              </a:rPr>
              <a:t>-</a:t>
            </a:r>
            <a:r>
              <a:rPr lang="en-US" b="1" cap="all" dirty="0" err="1">
                <a:solidFill>
                  <a:schemeClr val="bg1">
                    <a:lumMod val="85000"/>
                  </a:schemeClr>
                </a:solidFill>
                <a:ea typeface="+mj-ea"/>
                <a:cs typeface="+mj-cs"/>
              </a:rPr>
              <a:t>tualisie</a:t>
            </a:r>
            <a:r>
              <a:rPr lang="en-US" b="1" cap="all" dirty="0">
                <a:solidFill>
                  <a:schemeClr val="bg1">
                    <a:lumMod val="85000"/>
                  </a:schemeClr>
                </a:solidFill>
                <a:ea typeface="+mj-ea"/>
                <a:cs typeface="+mj-cs"/>
              </a:rPr>
              <a:t>-rung der </a:t>
            </a:r>
            <a:r>
              <a:rPr lang="en-US" b="1" cap="all" dirty="0" err="1">
                <a:solidFill>
                  <a:schemeClr val="bg1">
                    <a:lumMod val="85000"/>
                  </a:schemeClr>
                </a:solidFill>
                <a:ea typeface="+mj-ea"/>
                <a:cs typeface="+mj-cs"/>
              </a:rPr>
              <a:t>neuen</a:t>
            </a:r>
            <a:r>
              <a:rPr lang="en-US" b="1" cap="all" dirty="0">
                <a:solidFill>
                  <a:schemeClr val="bg1">
                    <a:lumMod val="85000"/>
                  </a:schemeClr>
                </a:solidFill>
                <a:ea typeface="+mj-ea"/>
                <a:cs typeface="+mj-cs"/>
              </a:rPr>
              <a:t> </a:t>
            </a:r>
          </a:p>
          <a:p>
            <a:pPr defTabSz="914400">
              <a:lnSpc>
                <a:spcPct val="90000"/>
              </a:lnSpc>
              <a:spcBef>
                <a:spcPct val="0"/>
              </a:spcBef>
              <a:spcAft>
                <a:spcPts val="600"/>
              </a:spcAft>
            </a:pPr>
            <a:r>
              <a:rPr lang="en-US" b="1" cap="all" dirty="0">
                <a:solidFill>
                  <a:schemeClr val="bg1">
                    <a:lumMod val="85000"/>
                  </a:schemeClr>
                </a:solidFill>
                <a:ea typeface="+mj-ea"/>
                <a:cs typeface="+mj-cs"/>
              </a:rPr>
              <a:t>Seminar BK-</a:t>
            </a:r>
            <a:r>
              <a:rPr lang="en-US" b="1" cap="all" dirty="0" err="1">
                <a:solidFill>
                  <a:schemeClr val="bg1">
                    <a:lumMod val="85000"/>
                  </a:schemeClr>
                </a:solidFill>
                <a:ea typeface="+mj-ea"/>
                <a:cs typeface="+mj-cs"/>
              </a:rPr>
              <a:t>Glossar</a:t>
            </a:r>
            <a:r>
              <a:rPr lang="en-US" b="1" cap="all" dirty="0">
                <a:solidFill>
                  <a:schemeClr val="bg1">
                    <a:lumMod val="85000"/>
                  </a:schemeClr>
                </a:solidFill>
                <a:ea typeface="+mj-ea"/>
                <a:cs typeface="+mj-cs"/>
              </a:rPr>
              <a:t>-</a:t>
            </a:r>
            <a:r>
              <a:rPr lang="en-US" b="1" cap="all" dirty="0" err="1">
                <a:solidFill>
                  <a:schemeClr val="bg1">
                    <a:lumMod val="85000"/>
                  </a:schemeClr>
                </a:solidFill>
                <a:ea typeface="+mj-ea"/>
                <a:cs typeface="+mj-cs"/>
              </a:rPr>
              <a:t>begriffe</a:t>
            </a:r>
            <a:endParaRPr lang="en-US" b="1" cap="all" dirty="0">
              <a:solidFill>
                <a:schemeClr val="bg1">
                  <a:lumMod val="85000"/>
                </a:schemeClr>
              </a:solidFill>
              <a:ea typeface="+mj-ea"/>
              <a:cs typeface="+mj-cs"/>
            </a:endParaRPr>
          </a:p>
        </p:txBody>
      </p:sp>
      <p:sp>
        <p:nvSpPr>
          <p:cNvPr id="9" name="Textfeld 8">
            <a:extLst>
              <a:ext uri="{FF2B5EF4-FFF2-40B4-BE49-F238E27FC236}">
                <a16:creationId xmlns:a16="http://schemas.microsoft.com/office/drawing/2014/main" id="{40CAA997-72CE-4DC8-904C-2F7470AF8B31}"/>
              </a:ext>
            </a:extLst>
          </p:cNvPr>
          <p:cNvSpPr txBox="1"/>
          <p:nvPr/>
        </p:nvSpPr>
        <p:spPr>
          <a:xfrm>
            <a:off x="1467848" y="200311"/>
            <a:ext cx="10874672" cy="1522684"/>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2800" b="1" dirty="0" err="1"/>
              <a:t>Seminarausbildung</a:t>
            </a:r>
            <a:endParaRPr lang="en-US" sz="2800" b="1" dirty="0"/>
          </a:p>
          <a:p>
            <a:pPr indent="-182880" defTabSz="914400">
              <a:lnSpc>
                <a:spcPct val="90000"/>
              </a:lnSpc>
              <a:spcAft>
                <a:spcPts val="600"/>
              </a:spcAft>
              <a:buClr>
                <a:schemeClr val="accent1">
                  <a:lumMod val="75000"/>
                </a:schemeClr>
              </a:buClr>
              <a:buSzPct val="85000"/>
              <a:buFont typeface="Wingdings" pitchFamily="2" charset="2"/>
              <a:buChar char="§"/>
            </a:pPr>
            <a:r>
              <a:rPr lang="de-DE" sz="1600" dirty="0"/>
              <a:t>Kern- und Fachseminare</a:t>
            </a:r>
            <a:endParaRPr lang="en-US" sz="2800" b="1" dirty="0"/>
          </a:p>
        </p:txBody>
      </p:sp>
      <p:grpSp>
        <p:nvGrpSpPr>
          <p:cNvPr id="25" name="Group 24">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26" name="Oval 25">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Textfeld 9">
            <a:extLst>
              <a:ext uri="{FF2B5EF4-FFF2-40B4-BE49-F238E27FC236}">
                <a16:creationId xmlns:a16="http://schemas.microsoft.com/office/drawing/2014/main" id="{74203C58-142D-449D-8813-06B7DA488542}"/>
              </a:ext>
            </a:extLst>
          </p:cNvPr>
          <p:cNvSpPr txBox="1"/>
          <p:nvPr/>
        </p:nvSpPr>
        <p:spPr>
          <a:xfrm>
            <a:off x="3765544" y="1845186"/>
            <a:ext cx="7937213" cy="3218066"/>
          </a:xfrm>
          <a:prstGeom prst="rect">
            <a:avLst/>
          </a:prstGeom>
        </p:spPr>
        <p:txBody>
          <a:bodyPr vert="horz" lIns="91440" tIns="45720" rIns="91440" bIns="45720" rtlCol="0" anchor="ctr">
            <a:noAutofit/>
          </a:bodyPr>
          <a:lstStyle>
            <a:defPPr>
              <a:defRPr lang="en-US"/>
            </a:defPPr>
            <a:lvl1pPr indent="-182880" defTabSz="914400">
              <a:lnSpc>
                <a:spcPct val="90000"/>
              </a:lnSpc>
              <a:spcAft>
                <a:spcPts val="600"/>
              </a:spcAft>
              <a:buClr>
                <a:schemeClr val="accent1">
                  <a:lumMod val="75000"/>
                </a:schemeClr>
              </a:buClr>
              <a:buSzPct val="85000"/>
              <a:buFont typeface="Wingdings" pitchFamily="2" charset="2"/>
              <a:buChar char="§"/>
              <a:defRPr sz="4000" b="1"/>
            </a:lvl1pPr>
          </a:lstStyle>
          <a:p>
            <a:pPr indent="0" algn="r">
              <a:buNone/>
            </a:pPr>
            <a:r>
              <a:rPr lang="de-DE" sz="2400" dirty="0">
                <a:solidFill>
                  <a:schemeClr val="tx2">
                    <a:lumMod val="60000"/>
                    <a:lumOff val="40000"/>
                  </a:schemeClr>
                </a:solidFill>
              </a:rPr>
              <a:t>Ausrichtung</a:t>
            </a:r>
          </a:p>
          <a:p>
            <a:pPr indent="0" algn="r">
              <a:buNone/>
            </a:pPr>
            <a:endParaRPr lang="de-DE" sz="2400" dirty="0">
              <a:solidFill>
                <a:schemeClr val="tx2">
                  <a:lumMod val="60000"/>
                  <a:lumOff val="40000"/>
                </a:schemeClr>
              </a:solidFill>
            </a:endParaRPr>
          </a:p>
          <a:p>
            <a:pPr algn="r"/>
            <a:r>
              <a:rPr lang="de-DE" sz="2400" dirty="0">
                <a:solidFill>
                  <a:schemeClr val="tx2">
                    <a:lumMod val="60000"/>
                    <a:lumOff val="40000"/>
                  </a:schemeClr>
                </a:solidFill>
              </a:rPr>
              <a:t>Impulsfragen</a:t>
            </a:r>
          </a:p>
          <a:p>
            <a:pPr algn="r"/>
            <a:r>
              <a:rPr lang="de-DE" sz="2400" dirty="0">
                <a:solidFill>
                  <a:schemeClr val="tx2">
                    <a:lumMod val="60000"/>
                    <a:lumOff val="40000"/>
                  </a:schemeClr>
                </a:solidFill>
              </a:rPr>
              <a:t>Neue Glossarbegriffe</a:t>
            </a:r>
          </a:p>
          <a:p>
            <a:pPr algn="r"/>
            <a:r>
              <a:rPr lang="de-DE" sz="2400" dirty="0">
                <a:solidFill>
                  <a:schemeClr val="tx2">
                    <a:lumMod val="60000"/>
                    <a:lumOff val="40000"/>
                  </a:schemeClr>
                </a:solidFill>
              </a:rPr>
              <a:t>Zentrale Fragestellung</a:t>
            </a:r>
          </a:p>
          <a:p>
            <a:pPr algn="r"/>
            <a:endParaRPr lang="de-DE" sz="2400" dirty="0">
              <a:solidFill>
                <a:schemeClr val="tx2">
                  <a:lumMod val="60000"/>
                  <a:lumOff val="40000"/>
                </a:schemeClr>
              </a:solidFill>
            </a:endParaRPr>
          </a:p>
        </p:txBody>
      </p:sp>
      <p:pic>
        <p:nvPicPr>
          <p:cNvPr id="22" name="Grafik 21" descr="Ein Bild, das draußen, sitzend, Fahrrad, Foto enthält.&#10;&#10;Automatisch generierte Beschreibung">
            <a:extLst>
              <a:ext uri="{FF2B5EF4-FFF2-40B4-BE49-F238E27FC236}">
                <a16:creationId xmlns:a16="http://schemas.microsoft.com/office/drawing/2014/main" id="{FCB344D5-B431-4070-812C-5FC43A87946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56787" y="4817179"/>
            <a:ext cx="1763737" cy="176373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 name="Titel 1">
            <a:extLst>
              <a:ext uri="{FF2B5EF4-FFF2-40B4-BE49-F238E27FC236}">
                <a16:creationId xmlns:a16="http://schemas.microsoft.com/office/drawing/2014/main" id="{B3C388BA-C734-4C99-BCF2-E2833CB89546}"/>
              </a:ext>
            </a:extLst>
          </p:cNvPr>
          <p:cNvSpPr txBox="1">
            <a:spLocks/>
          </p:cNvSpPr>
          <p:nvPr/>
        </p:nvSpPr>
        <p:spPr>
          <a:xfrm>
            <a:off x="2090974" y="3429000"/>
            <a:ext cx="3468136" cy="3731916"/>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Würde</a:t>
            </a:r>
            <a:endParaRPr lang="en-US" sz="2000" b="1" dirty="0">
              <a:solidFill>
                <a:schemeClr val="tx1"/>
              </a:solidFill>
              <a:latin typeface="+mn-lt"/>
              <a:ea typeface="+mn-ea"/>
              <a:cs typeface="+mn-cs"/>
            </a:endParaRPr>
          </a:p>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Menschenbild</a:t>
            </a:r>
            <a:endParaRPr lang="en-US" sz="2000" b="1" dirty="0">
              <a:solidFill>
                <a:schemeClr val="tx1"/>
              </a:solidFill>
              <a:latin typeface="+mn-lt"/>
              <a:ea typeface="+mn-ea"/>
              <a:cs typeface="+mn-cs"/>
            </a:endParaRPr>
          </a:p>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Professionalisierung</a:t>
            </a:r>
            <a:endParaRPr lang="en-US" sz="2000" b="1" dirty="0">
              <a:solidFill>
                <a:schemeClr val="tx1"/>
              </a:solidFill>
              <a:latin typeface="+mn-lt"/>
              <a:ea typeface="+mn-ea"/>
              <a:cs typeface="+mn-cs"/>
            </a:endParaRPr>
          </a:p>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Berufliche</a:t>
            </a:r>
            <a:r>
              <a:rPr lang="en-US" sz="2000" b="1" dirty="0">
                <a:solidFill>
                  <a:schemeClr val="tx1"/>
                </a:solidFill>
                <a:latin typeface="+mn-lt"/>
                <a:ea typeface="+mn-ea"/>
                <a:cs typeface="+mn-cs"/>
              </a:rPr>
              <a:t> </a:t>
            </a:r>
            <a:r>
              <a:rPr lang="en-US" sz="2000" b="1" dirty="0" err="1">
                <a:solidFill>
                  <a:schemeClr val="tx1"/>
                </a:solidFill>
                <a:latin typeface="+mn-lt"/>
                <a:ea typeface="+mn-ea"/>
                <a:cs typeface="+mn-cs"/>
              </a:rPr>
              <a:t>Professionalität</a:t>
            </a:r>
            <a:r>
              <a:rPr lang="en-US" sz="2000" b="1" dirty="0">
                <a:solidFill>
                  <a:schemeClr val="tx1"/>
                </a:solidFill>
                <a:latin typeface="+mn-lt"/>
                <a:ea typeface="+mn-ea"/>
                <a:cs typeface="+mn-cs"/>
              </a:rPr>
              <a:t> </a:t>
            </a:r>
          </a:p>
          <a:p>
            <a:pPr indent="-182880">
              <a:lnSpc>
                <a:spcPct val="90000"/>
              </a:lnSpc>
              <a:spcAft>
                <a:spcPts val="600"/>
              </a:spcAft>
              <a:buClr>
                <a:schemeClr val="accent1">
                  <a:lumMod val="75000"/>
                </a:schemeClr>
              </a:buClr>
              <a:buSzPct val="85000"/>
              <a:buFont typeface="Wingdings" pitchFamily="2" charset="2"/>
              <a:buChar char="§"/>
            </a:pPr>
            <a:r>
              <a:rPr lang="en-US" sz="2000" b="1" dirty="0">
                <a:solidFill>
                  <a:schemeClr val="tx1"/>
                </a:solidFill>
                <a:latin typeface="+mn-lt"/>
                <a:ea typeface="+mn-ea"/>
                <a:cs typeface="+mn-cs"/>
              </a:rPr>
              <a:t>Blended Learning</a:t>
            </a:r>
          </a:p>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Hybride</a:t>
            </a:r>
            <a:r>
              <a:rPr lang="en-US" sz="2000" b="1" dirty="0">
                <a:solidFill>
                  <a:schemeClr val="tx1"/>
                </a:solidFill>
                <a:latin typeface="+mn-lt"/>
                <a:ea typeface="+mn-ea"/>
                <a:cs typeface="+mn-cs"/>
              </a:rPr>
              <a:t> </a:t>
            </a:r>
            <a:r>
              <a:rPr lang="en-US" sz="2000" b="1" dirty="0" err="1">
                <a:solidFill>
                  <a:schemeClr val="tx1"/>
                </a:solidFill>
                <a:latin typeface="+mn-lt"/>
                <a:ea typeface="+mn-ea"/>
                <a:cs typeface="+mn-cs"/>
              </a:rPr>
              <a:t>Formate</a:t>
            </a:r>
            <a:endParaRPr lang="en-US" sz="2000" b="1" dirty="0">
              <a:solidFill>
                <a:schemeClr val="tx1"/>
              </a:solidFill>
              <a:latin typeface="+mn-lt"/>
              <a:ea typeface="+mn-ea"/>
              <a:cs typeface="+mn-cs"/>
            </a:endParaRPr>
          </a:p>
        </p:txBody>
      </p:sp>
    </p:spTree>
    <p:extLst>
      <p:ext uri="{BB962C8B-B14F-4D97-AF65-F5344CB8AC3E}">
        <p14:creationId xmlns:p14="http://schemas.microsoft.com/office/powerpoint/2010/main" val="132565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9" name="Rectangle 18">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3" name="Rectangle 22">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4">
              <a:alphaModFix amt="4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4D051247-B066-4BEF-A88B-FD785A17BFED}"/>
              </a:ext>
            </a:extLst>
          </p:cNvPr>
          <p:cNvSpPr txBox="1"/>
          <p:nvPr/>
        </p:nvSpPr>
        <p:spPr>
          <a:xfrm>
            <a:off x="-29192" y="71021"/>
            <a:ext cx="1586844" cy="65866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b="1" cap="all" dirty="0">
                <a:solidFill>
                  <a:schemeClr val="bg1">
                    <a:lumMod val="85000"/>
                  </a:schemeClr>
                </a:solidFill>
                <a:ea typeface="+mj-ea"/>
                <a:cs typeface="+mj-cs"/>
              </a:rPr>
              <a:t>TOP 2</a:t>
            </a:r>
          </a:p>
          <a:p>
            <a:pPr defTabSz="914400">
              <a:lnSpc>
                <a:spcPct val="90000"/>
              </a:lnSpc>
              <a:spcBef>
                <a:spcPct val="0"/>
              </a:spcBef>
              <a:spcAft>
                <a:spcPts val="600"/>
              </a:spcAft>
            </a:pPr>
            <a:r>
              <a:rPr lang="en-US" b="1" cap="all" dirty="0" err="1">
                <a:solidFill>
                  <a:schemeClr val="bg1">
                    <a:lumMod val="85000"/>
                  </a:schemeClr>
                </a:solidFill>
                <a:ea typeface="+mj-ea"/>
                <a:cs typeface="+mj-cs"/>
              </a:rPr>
              <a:t>Kontex</a:t>
            </a:r>
            <a:r>
              <a:rPr lang="en-US" b="1" cap="all" dirty="0">
                <a:solidFill>
                  <a:schemeClr val="bg1">
                    <a:lumMod val="85000"/>
                  </a:schemeClr>
                </a:solidFill>
                <a:ea typeface="+mj-ea"/>
                <a:cs typeface="+mj-cs"/>
              </a:rPr>
              <a:t>-</a:t>
            </a:r>
            <a:r>
              <a:rPr lang="en-US" b="1" cap="all" dirty="0" err="1">
                <a:solidFill>
                  <a:schemeClr val="bg1">
                    <a:lumMod val="85000"/>
                  </a:schemeClr>
                </a:solidFill>
                <a:ea typeface="+mj-ea"/>
                <a:cs typeface="+mj-cs"/>
              </a:rPr>
              <a:t>tualisie</a:t>
            </a:r>
            <a:r>
              <a:rPr lang="en-US" b="1" cap="all" dirty="0">
                <a:solidFill>
                  <a:schemeClr val="bg1">
                    <a:lumMod val="85000"/>
                  </a:schemeClr>
                </a:solidFill>
                <a:ea typeface="+mj-ea"/>
                <a:cs typeface="+mj-cs"/>
              </a:rPr>
              <a:t>-rung der </a:t>
            </a:r>
            <a:r>
              <a:rPr lang="en-US" b="1" cap="all" dirty="0" err="1">
                <a:solidFill>
                  <a:schemeClr val="bg1">
                    <a:lumMod val="85000"/>
                  </a:schemeClr>
                </a:solidFill>
                <a:ea typeface="+mj-ea"/>
                <a:cs typeface="+mj-cs"/>
              </a:rPr>
              <a:t>neuen</a:t>
            </a:r>
            <a:r>
              <a:rPr lang="en-US" b="1" cap="all" dirty="0">
                <a:solidFill>
                  <a:schemeClr val="bg1">
                    <a:lumMod val="85000"/>
                  </a:schemeClr>
                </a:solidFill>
                <a:ea typeface="+mj-ea"/>
                <a:cs typeface="+mj-cs"/>
              </a:rPr>
              <a:t> </a:t>
            </a:r>
          </a:p>
          <a:p>
            <a:pPr defTabSz="914400">
              <a:lnSpc>
                <a:spcPct val="90000"/>
              </a:lnSpc>
              <a:spcBef>
                <a:spcPct val="0"/>
              </a:spcBef>
              <a:spcAft>
                <a:spcPts val="600"/>
              </a:spcAft>
            </a:pPr>
            <a:r>
              <a:rPr lang="en-US" b="1" cap="all" dirty="0">
                <a:solidFill>
                  <a:schemeClr val="bg1">
                    <a:lumMod val="85000"/>
                  </a:schemeClr>
                </a:solidFill>
                <a:ea typeface="+mj-ea"/>
                <a:cs typeface="+mj-cs"/>
              </a:rPr>
              <a:t>Seminar BK-</a:t>
            </a:r>
            <a:r>
              <a:rPr lang="en-US" b="1" cap="all" dirty="0" err="1">
                <a:solidFill>
                  <a:schemeClr val="bg1">
                    <a:lumMod val="85000"/>
                  </a:schemeClr>
                </a:solidFill>
                <a:ea typeface="+mj-ea"/>
                <a:cs typeface="+mj-cs"/>
              </a:rPr>
              <a:t>Glossar</a:t>
            </a:r>
            <a:r>
              <a:rPr lang="en-US" b="1" cap="all" dirty="0">
                <a:solidFill>
                  <a:schemeClr val="bg1">
                    <a:lumMod val="85000"/>
                  </a:schemeClr>
                </a:solidFill>
                <a:ea typeface="+mj-ea"/>
                <a:cs typeface="+mj-cs"/>
              </a:rPr>
              <a:t>-</a:t>
            </a:r>
            <a:r>
              <a:rPr lang="en-US" b="1" cap="all" dirty="0" err="1">
                <a:solidFill>
                  <a:schemeClr val="bg1">
                    <a:lumMod val="85000"/>
                  </a:schemeClr>
                </a:solidFill>
                <a:ea typeface="+mj-ea"/>
                <a:cs typeface="+mj-cs"/>
              </a:rPr>
              <a:t>begriffe</a:t>
            </a:r>
            <a:endParaRPr lang="en-US" b="1" cap="all" dirty="0">
              <a:solidFill>
                <a:schemeClr val="bg1">
                  <a:lumMod val="85000"/>
                </a:schemeClr>
              </a:solidFill>
              <a:ea typeface="+mj-ea"/>
              <a:cs typeface="+mj-cs"/>
            </a:endParaRPr>
          </a:p>
        </p:txBody>
      </p:sp>
      <p:sp>
        <p:nvSpPr>
          <p:cNvPr id="9" name="Textfeld 8">
            <a:extLst>
              <a:ext uri="{FF2B5EF4-FFF2-40B4-BE49-F238E27FC236}">
                <a16:creationId xmlns:a16="http://schemas.microsoft.com/office/drawing/2014/main" id="{40CAA997-72CE-4DC8-904C-2F7470AF8B31}"/>
              </a:ext>
            </a:extLst>
          </p:cNvPr>
          <p:cNvSpPr txBox="1"/>
          <p:nvPr/>
        </p:nvSpPr>
        <p:spPr>
          <a:xfrm>
            <a:off x="1467848" y="200311"/>
            <a:ext cx="10874672" cy="1522684"/>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2800" b="1" dirty="0" err="1"/>
              <a:t>Seminarausbildung</a:t>
            </a:r>
            <a:endParaRPr lang="en-US" sz="2800" b="1" dirty="0"/>
          </a:p>
          <a:p>
            <a:pPr indent="-182880" defTabSz="914400">
              <a:lnSpc>
                <a:spcPct val="90000"/>
              </a:lnSpc>
              <a:spcAft>
                <a:spcPts val="600"/>
              </a:spcAft>
              <a:buClr>
                <a:schemeClr val="accent1">
                  <a:lumMod val="75000"/>
                </a:schemeClr>
              </a:buClr>
              <a:buSzPct val="85000"/>
              <a:buFont typeface="Wingdings" pitchFamily="2" charset="2"/>
              <a:buChar char="§"/>
            </a:pPr>
            <a:r>
              <a:rPr lang="de-DE" sz="1600" dirty="0"/>
              <a:t>Kern- und Fachseminare</a:t>
            </a:r>
            <a:endParaRPr lang="en-US" sz="2800" b="1" dirty="0"/>
          </a:p>
        </p:txBody>
      </p:sp>
      <p:grpSp>
        <p:nvGrpSpPr>
          <p:cNvPr id="25" name="Group 24">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26" name="Oval 25">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Textfeld 9">
            <a:extLst>
              <a:ext uri="{FF2B5EF4-FFF2-40B4-BE49-F238E27FC236}">
                <a16:creationId xmlns:a16="http://schemas.microsoft.com/office/drawing/2014/main" id="{74203C58-142D-449D-8813-06B7DA488542}"/>
              </a:ext>
            </a:extLst>
          </p:cNvPr>
          <p:cNvSpPr txBox="1"/>
          <p:nvPr/>
        </p:nvSpPr>
        <p:spPr>
          <a:xfrm>
            <a:off x="2996308" y="421868"/>
            <a:ext cx="8957645" cy="3218066"/>
          </a:xfrm>
          <a:prstGeom prst="rect">
            <a:avLst/>
          </a:prstGeom>
        </p:spPr>
        <p:txBody>
          <a:bodyPr vert="horz" lIns="91440" tIns="45720" rIns="91440" bIns="45720" rtlCol="0" anchor="ctr">
            <a:noAutofit/>
          </a:bodyPr>
          <a:lstStyle>
            <a:defPPr>
              <a:defRPr lang="en-US"/>
            </a:defPPr>
            <a:lvl1pPr indent="-182880" defTabSz="914400">
              <a:lnSpc>
                <a:spcPct val="90000"/>
              </a:lnSpc>
              <a:spcAft>
                <a:spcPts val="600"/>
              </a:spcAft>
              <a:buClr>
                <a:schemeClr val="accent1">
                  <a:lumMod val="75000"/>
                </a:schemeClr>
              </a:buClr>
              <a:buSzPct val="85000"/>
              <a:buFont typeface="Wingdings" pitchFamily="2" charset="2"/>
              <a:buChar char="§"/>
              <a:defRPr sz="4000" b="1"/>
            </a:lvl1pPr>
          </a:lstStyle>
          <a:p>
            <a:pPr indent="0" algn="r">
              <a:buNone/>
            </a:pPr>
            <a:r>
              <a:rPr lang="de-DE" sz="2400" dirty="0">
                <a:solidFill>
                  <a:schemeClr val="tx2">
                    <a:lumMod val="60000"/>
                    <a:lumOff val="40000"/>
                  </a:schemeClr>
                </a:solidFill>
              </a:rPr>
              <a:t>Ausblick</a:t>
            </a:r>
          </a:p>
          <a:p>
            <a:pPr indent="0" algn="r">
              <a:buNone/>
            </a:pPr>
            <a:endParaRPr lang="de-DE" sz="2400" dirty="0">
              <a:solidFill>
                <a:schemeClr val="tx2">
                  <a:lumMod val="60000"/>
                  <a:lumOff val="40000"/>
                </a:schemeClr>
              </a:solidFill>
            </a:endParaRPr>
          </a:p>
          <a:p>
            <a:pPr indent="0" algn="just">
              <a:buNone/>
            </a:pPr>
            <a:r>
              <a:rPr lang="de-DE" sz="2400" dirty="0">
                <a:solidFill>
                  <a:schemeClr val="tx2">
                    <a:lumMod val="60000"/>
                    <a:lumOff val="40000"/>
                  </a:schemeClr>
                </a:solidFill>
              </a:rPr>
              <a:t>Ausgestaltung der Seminardidaktik ist das, was wir gemeinsam in der nächsten Zeit bewältigen müssen</a:t>
            </a:r>
          </a:p>
        </p:txBody>
      </p:sp>
      <p:sp>
        <p:nvSpPr>
          <p:cNvPr id="18" name="Textfeld 17">
            <a:extLst>
              <a:ext uri="{FF2B5EF4-FFF2-40B4-BE49-F238E27FC236}">
                <a16:creationId xmlns:a16="http://schemas.microsoft.com/office/drawing/2014/main" id="{07B8D635-6E44-4AC5-8E1D-8551ADB4A72D}"/>
              </a:ext>
            </a:extLst>
          </p:cNvPr>
          <p:cNvSpPr txBox="1"/>
          <p:nvPr/>
        </p:nvSpPr>
        <p:spPr>
          <a:xfrm>
            <a:off x="5499089" y="2842664"/>
            <a:ext cx="6413749" cy="3218066"/>
          </a:xfrm>
          <a:prstGeom prst="rect">
            <a:avLst/>
          </a:prstGeom>
        </p:spPr>
        <p:txBody>
          <a:bodyPr vert="horz" lIns="91440" tIns="45720" rIns="91440" bIns="45720" rtlCol="0" anchor="ctr">
            <a:noAutofit/>
          </a:bodyPr>
          <a:lstStyle>
            <a:defPPr>
              <a:defRPr lang="en-US"/>
            </a:defPPr>
            <a:lvl1pPr indent="-182880" defTabSz="914400">
              <a:lnSpc>
                <a:spcPct val="90000"/>
              </a:lnSpc>
              <a:spcAft>
                <a:spcPts val="600"/>
              </a:spcAft>
              <a:buClr>
                <a:schemeClr val="accent1">
                  <a:lumMod val="75000"/>
                </a:schemeClr>
              </a:buClr>
              <a:buSzPct val="85000"/>
              <a:buFont typeface="Wingdings" pitchFamily="2" charset="2"/>
              <a:buChar char="§"/>
              <a:defRPr sz="4000" b="1"/>
            </a:lvl1pPr>
          </a:lstStyle>
          <a:p>
            <a:pPr marL="342900" indent="-342900" algn="r"/>
            <a:r>
              <a:rPr lang="de-DE" sz="2000" dirty="0">
                <a:solidFill>
                  <a:schemeClr val="tx2">
                    <a:lumMod val="60000"/>
                    <a:lumOff val="40000"/>
                  </a:schemeClr>
                </a:solidFill>
              </a:rPr>
              <a:t>Subjektorientierung</a:t>
            </a:r>
          </a:p>
          <a:p>
            <a:pPr marL="342900" indent="-342900" algn="r"/>
            <a:r>
              <a:rPr lang="de-DE" sz="2000" dirty="0">
                <a:solidFill>
                  <a:schemeClr val="tx2">
                    <a:lumMod val="60000"/>
                    <a:lumOff val="40000"/>
                  </a:schemeClr>
                </a:solidFill>
              </a:rPr>
              <a:t>Ermächtigung von Lernenden</a:t>
            </a:r>
          </a:p>
          <a:p>
            <a:pPr marL="342900" indent="-342900" algn="r"/>
            <a:r>
              <a:rPr lang="de-DE" sz="2000" dirty="0">
                <a:solidFill>
                  <a:schemeClr val="tx2">
                    <a:lumMod val="60000"/>
                    <a:lumOff val="40000"/>
                  </a:schemeClr>
                </a:solidFill>
              </a:rPr>
              <a:t>Aktive Gestaltung des </a:t>
            </a:r>
          </a:p>
          <a:p>
            <a:pPr indent="0" algn="r">
              <a:buNone/>
            </a:pPr>
            <a:r>
              <a:rPr lang="de-DE" sz="2000" dirty="0">
                <a:solidFill>
                  <a:schemeClr val="tx2">
                    <a:lumMod val="60000"/>
                    <a:lumOff val="40000"/>
                  </a:schemeClr>
                </a:solidFill>
              </a:rPr>
              <a:t>Transformationsprozesses</a:t>
            </a:r>
          </a:p>
          <a:p>
            <a:pPr algn="r"/>
            <a:endParaRPr lang="de-DE" sz="2000" dirty="0">
              <a:solidFill>
                <a:schemeClr val="tx2">
                  <a:lumMod val="60000"/>
                  <a:lumOff val="40000"/>
                </a:schemeClr>
              </a:solidFill>
            </a:endParaRPr>
          </a:p>
        </p:txBody>
      </p:sp>
      <p:pic>
        <p:nvPicPr>
          <p:cNvPr id="20" name="Grafik 19" descr="Ein Bild, das draußen, sitzend, Fahrrad, Foto enthält.&#10;&#10;Automatisch generierte Beschreibung">
            <a:extLst>
              <a:ext uri="{FF2B5EF4-FFF2-40B4-BE49-F238E27FC236}">
                <a16:creationId xmlns:a16="http://schemas.microsoft.com/office/drawing/2014/main" id="{C75310AD-F377-4968-B6B2-E55074E4E2F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56787" y="4817179"/>
            <a:ext cx="1763737" cy="176373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 name="Titel 1">
            <a:extLst>
              <a:ext uri="{FF2B5EF4-FFF2-40B4-BE49-F238E27FC236}">
                <a16:creationId xmlns:a16="http://schemas.microsoft.com/office/drawing/2014/main" id="{D440665E-5CBB-435E-8F8E-FA488A880A36}"/>
              </a:ext>
            </a:extLst>
          </p:cNvPr>
          <p:cNvSpPr txBox="1">
            <a:spLocks/>
          </p:cNvSpPr>
          <p:nvPr/>
        </p:nvSpPr>
        <p:spPr>
          <a:xfrm>
            <a:off x="2090974" y="3429000"/>
            <a:ext cx="3468136" cy="3731916"/>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Würde</a:t>
            </a:r>
            <a:endParaRPr lang="en-US" sz="2000" b="1" dirty="0">
              <a:solidFill>
                <a:schemeClr val="tx1"/>
              </a:solidFill>
              <a:latin typeface="+mn-lt"/>
              <a:ea typeface="+mn-ea"/>
              <a:cs typeface="+mn-cs"/>
            </a:endParaRPr>
          </a:p>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Menschenbild</a:t>
            </a:r>
            <a:endParaRPr lang="en-US" sz="2000" b="1" dirty="0">
              <a:solidFill>
                <a:schemeClr val="tx1"/>
              </a:solidFill>
              <a:latin typeface="+mn-lt"/>
              <a:ea typeface="+mn-ea"/>
              <a:cs typeface="+mn-cs"/>
            </a:endParaRPr>
          </a:p>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Professionalisierung</a:t>
            </a:r>
            <a:endParaRPr lang="en-US" sz="2000" b="1" dirty="0">
              <a:solidFill>
                <a:schemeClr val="tx1"/>
              </a:solidFill>
              <a:latin typeface="+mn-lt"/>
              <a:ea typeface="+mn-ea"/>
              <a:cs typeface="+mn-cs"/>
            </a:endParaRPr>
          </a:p>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Berufliche</a:t>
            </a:r>
            <a:r>
              <a:rPr lang="en-US" sz="2000" b="1" dirty="0">
                <a:solidFill>
                  <a:schemeClr val="tx1"/>
                </a:solidFill>
                <a:latin typeface="+mn-lt"/>
                <a:ea typeface="+mn-ea"/>
                <a:cs typeface="+mn-cs"/>
              </a:rPr>
              <a:t> </a:t>
            </a:r>
            <a:r>
              <a:rPr lang="en-US" sz="2000" b="1" dirty="0" err="1">
                <a:solidFill>
                  <a:schemeClr val="tx1"/>
                </a:solidFill>
                <a:latin typeface="+mn-lt"/>
                <a:ea typeface="+mn-ea"/>
                <a:cs typeface="+mn-cs"/>
              </a:rPr>
              <a:t>Professionalität</a:t>
            </a:r>
            <a:r>
              <a:rPr lang="en-US" sz="2000" b="1" dirty="0">
                <a:solidFill>
                  <a:schemeClr val="tx1"/>
                </a:solidFill>
                <a:latin typeface="+mn-lt"/>
                <a:ea typeface="+mn-ea"/>
                <a:cs typeface="+mn-cs"/>
              </a:rPr>
              <a:t> </a:t>
            </a:r>
          </a:p>
          <a:p>
            <a:pPr indent="-182880">
              <a:lnSpc>
                <a:spcPct val="90000"/>
              </a:lnSpc>
              <a:spcAft>
                <a:spcPts val="600"/>
              </a:spcAft>
              <a:buClr>
                <a:schemeClr val="accent1">
                  <a:lumMod val="75000"/>
                </a:schemeClr>
              </a:buClr>
              <a:buSzPct val="85000"/>
              <a:buFont typeface="Wingdings" pitchFamily="2" charset="2"/>
              <a:buChar char="§"/>
            </a:pPr>
            <a:r>
              <a:rPr lang="en-US" sz="2000" b="1" dirty="0">
                <a:solidFill>
                  <a:schemeClr val="tx1"/>
                </a:solidFill>
                <a:latin typeface="+mn-lt"/>
                <a:ea typeface="+mn-ea"/>
                <a:cs typeface="+mn-cs"/>
              </a:rPr>
              <a:t>Blended Learning</a:t>
            </a:r>
          </a:p>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Hybride</a:t>
            </a:r>
            <a:r>
              <a:rPr lang="en-US" sz="2000" b="1" dirty="0">
                <a:solidFill>
                  <a:schemeClr val="tx1"/>
                </a:solidFill>
                <a:latin typeface="+mn-lt"/>
                <a:ea typeface="+mn-ea"/>
                <a:cs typeface="+mn-cs"/>
              </a:rPr>
              <a:t> </a:t>
            </a:r>
            <a:r>
              <a:rPr lang="en-US" sz="2000" b="1" dirty="0" err="1">
                <a:solidFill>
                  <a:schemeClr val="tx1"/>
                </a:solidFill>
                <a:latin typeface="+mn-lt"/>
                <a:ea typeface="+mn-ea"/>
                <a:cs typeface="+mn-cs"/>
              </a:rPr>
              <a:t>Formate</a:t>
            </a:r>
            <a:endParaRPr lang="en-US" sz="2000" b="1" dirty="0">
              <a:solidFill>
                <a:schemeClr val="tx1"/>
              </a:solidFill>
              <a:latin typeface="+mn-lt"/>
              <a:ea typeface="+mn-ea"/>
              <a:cs typeface="+mn-cs"/>
            </a:endParaRPr>
          </a:p>
        </p:txBody>
      </p:sp>
    </p:spTree>
    <p:extLst>
      <p:ext uri="{BB962C8B-B14F-4D97-AF65-F5344CB8AC3E}">
        <p14:creationId xmlns:p14="http://schemas.microsoft.com/office/powerpoint/2010/main" val="4022925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9" name="Rectangle 18">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3" name="Rectangle 22">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4">
              <a:alphaModFix amt="4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4D051247-B066-4BEF-A88B-FD785A17BFED}"/>
              </a:ext>
            </a:extLst>
          </p:cNvPr>
          <p:cNvSpPr txBox="1"/>
          <p:nvPr/>
        </p:nvSpPr>
        <p:spPr>
          <a:xfrm>
            <a:off x="-29192" y="71021"/>
            <a:ext cx="1586844" cy="65866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b="1" cap="all" dirty="0">
                <a:solidFill>
                  <a:schemeClr val="bg1">
                    <a:lumMod val="85000"/>
                  </a:schemeClr>
                </a:solidFill>
                <a:ea typeface="+mj-ea"/>
                <a:cs typeface="+mj-cs"/>
              </a:rPr>
              <a:t>TOP 2</a:t>
            </a:r>
          </a:p>
          <a:p>
            <a:pPr defTabSz="914400">
              <a:lnSpc>
                <a:spcPct val="90000"/>
              </a:lnSpc>
              <a:spcBef>
                <a:spcPct val="0"/>
              </a:spcBef>
              <a:spcAft>
                <a:spcPts val="600"/>
              </a:spcAft>
            </a:pPr>
            <a:r>
              <a:rPr lang="en-US" b="1" cap="all" dirty="0" err="1">
                <a:solidFill>
                  <a:schemeClr val="bg1">
                    <a:lumMod val="85000"/>
                  </a:schemeClr>
                </a:solidFill>
                <a:ea typeface="+mj-ea"/>
                <a:cs typeface="+mj-cs"/>
              </a:rPr>
              <a:t>Kontex</a:t>
            </a:r>
            <a:r>
              <a:rPr lang="en-US" b="1" cap="all" dirty="0">
                <a:solidFill>
                  <a:schemeClr val="bg1">
                    <a:lumMod val="85000"/>
                  </a:schemeClr>
                </a:solidFill>
                <a:ea typeface="+mj-ea"/>
                <a:cs typeface="+mj-cs"/>
              </a:rPr>
              <a:t>-</a:t>
            </a:r>
            <a:r>
              <a:rPr lang="en-US" b="1" cap="all" dirty="0" err="1">
                <a:solidFill>
                  <a:schemeClr val="bg1">
                    <a:lumMod val="85000"/>
                  </a:schemeClr>
                </a:solidFill>
                <a:ea typeface="+mj-ea"/>
                <a:cs typeface="+mj-cs"/>
              </a:rPr>
              <a:t>tualisie</a:t>
            </a:r>
            <a:r>
              <a:rPr lang="en-US" b="1" cap="all" dirty="0">
                <a:solidFill>
                  <a:schemeClr val="bg1">
                    <a:lumMod val="85000"/>
                  </a:schemeClr>
                </a:solidFill>
                <a:ea typeface="+mj-ea"/>
                <a:cs typeface="+mj-cs"/>
              </a:rPr>
              <a:t>-rung der </a:t>
            </a:r>
            <a:r>
              <a:rPr lang="en-US" b="1" cap="all" dirty="0" err="1">
                <a:solidFill>
                  <a:schemeClr val="bg1">
                    <a:lumMod val="85000"/>
                  </a:schemeClr>
                </a:solidFill>
                <a:ea typeface="+mj-ea"/>
                <a:cs typeface="+mj-cs"/>
              </a:rPr>
              <a:t>neuen</a:t>
            </a:r>
            <a:r>
              <a:rPr lang="en-US" b="1" cap="all" dirty="0">
                <a:solidFill>
                  <a:schemeClr val="bg1">
                    <a:lumMod val="85000"/>
                  </a:schemeClr>
                </a:solidFill>
                <a:ea typeface="+mj-ea"/>
                <a:cs typeface="+mj-cs"/>
              </a:rPr>
              <a:t> </a:t>
            </a:r>
          </a:p>
          <a:p>
            <a:pPr defTabSz="914400">
              <a:lnSpc>
                <a:spcPct val="90000"/>
              </a:lnSpc>
              <a:spcBef>
                <a:spcPct val="0"/>
              </a:spcBef>
              <a:spcAft>
                <a:spcPts val="600"/>
              </a:spcAft>
            </a:pPr>
            <a:r>
              <a:rPr lang="en-US" b="1" cap="all" dirty="0">
                <a:solidFill>
                  <a:schemeClr val="bg1">
                    <a:lumMod val="85000"/>
                  </a:schemeClr>
                </a:solidFill>
                <a:ea typeface="+mj-ea"/>
                <a:cs typeface="+mj-cs"/>
              </a:rPr>
              <a:t>Seminar BK-</a:t>
            </a:r>
            <a:r>
              <a:rPr lang="en-US" b="1" cap="all" dirty="0" err="1">
                <a:solidFill>
                  <a:schemeClr val="bg1">
                    <a:lumMod val="85000"/>
                  </a:schemeClr>
                </a:solidFill>
                <a:ea typeface="+mj-ea"/>
                <a:cs typeface="+mj-cs"/>
              </a:rPr>
              <a:t>Glossar</a:t>
            </a:r>
            <a:r>
              <a:rPr lang="en-US" b="1" cap="all" dirty="0">
                <a:solidFill>
                  <a:schemeClr val="bg1">
                    <a:lumMod val="85000"/>
                  </a:schemeClr>
                </a:solidFill>
                <a:ea typeface="+mj-ea"/>
                <a:cs typeface="+mj-cs"/>
              </a:rPr>
              <a:t>-</a:t>
            </a:r>
            <a:r>
              <a:rPr lang="en-US" b="1" cap="all" dirty="0" err="1">
                <a:solidFill>
                  <a:schemeClr val="bg1">
                    <a:lumMod val="85000"/>
                  </a:schemeClr>
                </a:solidFill>
                <a:ea typeface="+mj-ea"/>
                <a:cs typeface="+mj-cs"/>
              </a:rPr>
              <a:t>begriffe</a:t>
            </a:r>
            <a:endParaRPr lang="en-US" b="1" cap="all" dirty="0">
              <a:solidFill>
                <a:schemeClr val="bg1">
                  <a:lumMod val="85000"/>
                </a:schemeClr>
              </a:solidFill>
              <a:ea typeface="+mj-ea"/>
              <a:cs typeface="+mj-cs"/>
            </a:endParaRPr>
          </a:p>
        </p:txBody>
      </p:sp>
      <p:sp>
        <p:nvSpPr>
          <p:cNvPr id="9" name="Textfeld 8">
            <a:extLst>
              <a:ext uri="{FF2B5EF4-FFF2-40B4-BE49-F238E27FC236}">
                <a16:creationId xmlns:a16="http://schemas.microsoft.com/office/drawing/2014/main" id="{40CAA997-72CE-4DC8-904C-2F7470AF8B31}"/>
              </a:ext>
            </a:extLst>
          </p:cNvPr>
          <p:cNvSpPr txBox="1"/>
          <p:nvPr/>
        </p:nvSpPr>
        <p:spPr>
          <a:xfrm>
            <a:off x="1467848" y="200311"/>
            <a:ext cx="10874672" cy="1522684"/>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2800" b="1" dirty="0" err="1"/>
              <a:t>Seminarausbildung</a:t>
            </a:r>
            <a:endParaRPr lang="en-US" sz="2800" b="1" dirty="0"/>
          </a:p>
          <a:p>
            <a:pPr indent="-182880" defTabSz="914400">
              <a:lnSpc>
                <a:spcPct val="90000"/>
              </a:lnSpc>
              <a:spcAft>
                <a:spcPts val="600"/>
              </a:spcAft>
              <a:buClr>
                <a:schemeClr val="accent1">
                  <a:lumMod val="75000"/>
                </a:schemeClr>
              </a:buClr>
              <a:buSzPct val="85000"/>
              <a:buFont typeface="Wingdings" pitchFamily="2" charset="2"/>
              <a:buChar char="§"/>
            </a:pPr>
            <a:r>
              <a:rPr lang="de-DE" sz="1600" dirty="0"/>
              <a:t>Kern- und Fachseminare</a:t>
            </a:r>
            <a:endParaRPr lang="en-US" sz="2800" b="1" dirty="0"/>
          </a:p>
        </p:txBody>
      </p:sp>
      <p:grpSp>
        <p:nvGrpSpPr>
          <p:cNvPr id="25" name="Group 24">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26" name="Oval 25">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Textfeld 9">
            <a:extLst>
              <a:ext uri="{FF2B5EF4-FFF2-40B4-BE49-F238E27FC236}">
                <a16:creationId xmlns:a16="http://schemas.microsoft.com/office/drawing/2014/main" id="{74203C58-142D-449D-8813-06B7DA488542}"/>
              </a:ext>
            </a:extLst>
          </p:cNvPr>
          <p:cNvSpPr txBox="1"/>
          <p:nvPr/>
        </p:nvSpPr>
        <p:spPr>
          <a:xfrm>
            <a:off x="5445176" y="1523081"/>
            <a:ext cx="6413749" cy="3218066"/>
          </a:xfrm>
          <a:prstGeom prst="rect">
            <a:avLst/>
          </a:prstGeom>
        </p:spPr>
        <p:txBody>
          <a:bodyPr vert="horz" lIns="91440" tIns="45720" rIns="91440" bIns="45720" rtlCol="0" anchor="ctr">
            <a:noAutofit/>
          </a:bodyPr>
          <a:lstStyle>
            <a:defPPr>
              <a:defRPr lang="en-US"/>
            </a:defPPr>
            <a:lvl1pPr indent="-182880" defTabSz="914400">
              <a:lnSpc>
                <a:spcPct val="90000"/>
              </a:lnSpc>
              <a:spcAft>
                <a:spcPts val="600"/>
              </a:spcAft>
              <a:buClr>
                <a:schemeClr val="accent1">
                  <a:lumMod val="75000"/>
                </a:schemeClr>
              </a:buClr>
              <a:buSzPct val="85000"/>
              <a:buFont typeface="Wingdings" pitchFamily="2" charset="2"/>
              <a:buChar char="§"/>
              <a:defRPr sz="4000" b="1"/>
            </a:lvl1pPr>
          </a:lstStyle>
          <a:p>
            <a:pPr indent="0" algn="r">
              <a:buNone/>
            </a:pPr>
            <a:r>
              <a:rPr lang="de-DE" sz="2400" dirty="0">
                <a:solidFill>
                  <a:schemeClr val="tx2">
                    <a:lumMod val="60000"/>
                    <a:lumOff val="40000"/>
                  </a:schemeClr>
                </a:solidFill>
              </a:rPr>
              <a:t>Diskurs</a:t>
            </a:r>
          </a:p>
          <a:p>
            <a:pPr indent="0" algn="r">
              <a:buNone/>
            </a:pPr>
            <a:endParaRPr lang="de-DE" sz="2400" dirty="0">
              <a:solidFill>
                <a:schemeClr val="tx2">
                  <a:lumMod val="60000"/>
                  <a:lumOff val="40000"/>
                </a:schemeClr>
              </a:solidFill>
            </a:endParaRPr>
          </a:p>
          <a:p>
            <a:pPr marL="342900" indent="-342900" algn="r"/>
            <a:r>
              <a:rPr lang="de-DE" sz="2400" dirty="0">
                <a:solidFill>
                  <a:schemeClr val="tx2">
                    <a:lumMod val="60000"/>
                    <a:lumOff val="40000"/>
                  </a:schemeClr>
                </a:solidFill>
              </a:rPr>
              <a:t>Rückmeldungen sind sehr erwünscht</a:t>
            </a:r>
          </a:p>
          <a:p>
            <a:pPr indent="0" algn="r">
              <a:buNone/>
            </a:pPr>
            <a:endParaRPr lang="de-DE" sz="2400" dirty="0">
              <a:solidFill>
                <a:schemeClr val="tx2">
                  <a:lumMod val="60000"/>
                  <a:lumOff val="40000"/>
                </a:schemeClr>
              </a:solidFill>
            </a:endParaRPr>
          </a:p>
          <a:p>
            <a:pPr marL="342900" indent="-342900" algn="r"/>
            <a:r>
              <a:rPr lang="de-DE" sz="2400" dirty="0">
                <a:solidFill>
                  <a:schemeClr val="tx2">
                    <a:lumMod val="60000"/>
                    <a:lumOff val="40000"/>
                  </a:schemeClr>
                </a:solidFill>
              </a:rPr>
              <a:t>Anregungen, Fragen, Ideen bitte im Kanal-Chat diskutieren, damit wir dies in die weitere Arbeit aufnehmen und umsetzen können</a:t>
            </a:r>
          </a:p>
          <a:p>
            <a:pPr marL="342900" indent="-342900" algn="r"/>
            <a:endParaRPr lang="de-DE" sz="2400" dirty="0">
              <a:solidFill>
                <a:schemeClr val="tx2">
                  <a:lumMod val="60000"/>
                  <a:lumOff val="40000"/>
                </a:schemeClr>
              </a:solidFill>
            </a:endParaRPr>
          </a:p>
        </p:txBody>
      </p:sp>
      <p:pic>
        <p:nvPicPr>
          <p:cNvPr id="20" name="Grafik 19" descr="Ein Bild, das draußen, sitzend, Fahrrad, Foto enthält.&#10;&#10;Automatisch generierte Beschreibung">
            <a:extLst>
              <a:ext uri="{FF2B5EF4-FFF2-40B4-BE49-F238E27FC236}">
                <a16:creationId xmlns:a16="http://schemas.microsoft.com/office/drawing/2014/main" id="{287BBE5C-DBC5-41C9-A70D-6D3148C9765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56787" y="4817179"/>
            <a:ext cx="1763737" cy="176373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Titel 1">
            <a:extLst>
              <a:ext uri="{FF2B5EF4-FFF2-40B4-BE49-F238E27FC236}">
                <a16:creationId xmlns:a16="http://schemas.microsoft.com/office/drawing/2014/main" id="{36C2B8DF-EBAB-4968-A68B-66BA6D5B2B72}"/>
              </a:ext>
            </a:extLst>
          </p:cNvPr>
          <p:cNvSpPr txBox="1">
            <a:spLocks/>
          </p:cNvSpPr>
          <p:nvPr/>
        </p:nvSpPr>
        <p:spPr>
          <a:xfrm>
            <a:off x="2090974" y="3429000"/>
            <a:ext cx="3468136" cy="3731916"/>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Würde</a:t>
            </a:r>
            <a:endParaRPr lang="en-US" sz="2000" b="1" dirty="0">
              <a:solidFill>
                <a:schemeClr val="tx1"/>
              </a:solidFill>
              <a:latin typeface="+mn-lt"/>
              <a:ea typeface="+mn-ea"/>
              <a:cs typeface="+mn-cs"/>
            </a:endParaRPr>
          </a:p>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Menschenbild</a:t>
            </a:r>
            <a:endParaRPr lang="en-US" sz="2000" b="1" dirty="0">
              <a:solidFill>
                <a:schemeClr val="tx1"/>
              </a:solidFill>
              <a:latin typeface="+mn-lt"/>
              <a:ea typeface="+mn-ea"/>
              <a:cs typeface="+mn-cs"/>
            </a:endParaRPr>
          </a:p>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Professionalisierung</a:t>
            </a:r>
            <a:endParaRPr lang="en-US" sz="2000" b="1" dirty="0">
              <a:solidFill>
                <a:schemeClr val="tx1"/>
              </a:solidFill>
              <a:latin typeface="+mn-lt"/>
              <a:ea typeface="+mn-ea"/>
              <a:cs typeface="+mn-cs"/>
            </a:endParaRPr>
          </a:p>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Berufliche</a:t>
            </a:r>
            <a:r>
              <a:rPr lang="en-US" sz="2000" b="1" dirty="0">
                <a:solidFill>
                  <a:schemeClr val="tx1"/>
                </a:solidFill>
                <a:latin typeface="+mn-lt"/>
                <a:ea typeface="+mn-ea"/>
                <a:cs typeface="+mn-cs"/>
              </a:rPr>
              <a:t> </a:t>
            </a:r>
            <a:r>
              <a:rPr lang="en-US" sz="2000" b="1" dirty="0" err="1">
                <a:solidFill>
                  <a:schemeClr val="tx1"/>
                </a:solidFill>
                <a:latin typeface="+mn-lt"/>
                <a:ea typeface="+mn-ea"/>
                <a:cs typeface="+mn-cs"/>
              </a:rPr>
              <a:t>Professionalität</a:t>
            </a:r>
            <a:r>
              <a:rPr lang="en-US" sz="2000" b="1" dirty="0">
                <a:solidFill>
                  <a:schemeClr val="tx1"/>
                </a:solidFill>
                <a:latin typeface="+mn-lt"/>
                <a:ea typeface="+mn-ea"/>
                <a:cs typeface="+mn-cs"/>
              </a:rPr>
              <a:t> </a:t>
            </a:r>
          </a:p>
          <a:p>
            <a:pPr indent="-182880">
              <a:lnSpc>
                <a:spcPct val="90000"/>
              </a:lnSpc>
              <a:spcAft>
                <a:spcPts val="600"/>
              </a:spcAft>
              <a:buClr>
                <a:schemeClr val="accent1">
                  <a:lumMod val="75000"/>
                </a:schemeClr>
              </a:buClr>
              <a:buSzPct val="85000"/>
              <a:buFont typeface="Wingdings" pitchFamily="2" charset="2"/>
              <a:buChar char="§"/>
            </a:pPr>
            <a:r>
              <a:rPr lang="en-US" sz="2000" b="1" dirty="0">
                <a:solidFill>
                  <a:schemeClr val="tx1"/>
                </a:solidFill>
                <a:latin typeface="+mn-lt"/>
                <a:ea typeface="+mn-ea"/>
                <a:cs typeface="+mn-cs"/>
              </a:rPr>
              <a:t>Blended Learning</a:t>
            </a:r>
          </a:p>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Hybride</a:t>
            </a:r>
            <a:r>
              <a:rPr lang="en-US" sz="2000" b="1" dirty="0">
                <a:solidFill>
                  <a:schemeClr val="tx1"/>
                </a:solidFill>
                <a:latin typeface="+mn-lt"/>
                <a:ea typeface="+mn-ea"/>
                <a:cs typeface="+mn-cs"/>
              </a:rPr>
              <a:t> </a:t>
            </a:r>
            <a:r>
              <a:rPr lang="en-US" sz="2000" b="1" dirty="0" err="1">
                <a:solidFill>
                  <a:schemeClr val="tx1"/>
                </a:solidFill>
                <a:latin typeface="+mn-lt"/>
                <a:ea typeface="+mn-ea"/>
                <a:cs typeface="+mn-cs"/>
              </a:rPr>
              <a:t>Formate</a:t>
            </a:r>
            <a:endParaRPr lang="en-US" sz="2000" b="1" dirty="0">
              <a:solidFill>
                <a:schemeClr val="tx1"/>
              </a:solidFill>
              <a:latin typeface="+mn-lt"/>
              <a:ea typeface="+mn-ea"/>
              <a:cs typeface="+mn-cs"/>
            </a:endParaRPr>
          </a:p>
        </p:txBody>
      </p:sp>
    </p:spTree>
    <p:extLst>
      <p:ext uri="{BB962C8B-B14F-4D97-AF65-F5344CB8AC3E}">
        <p14:creationId xmlns:p14="http://schemas.microsoft.com/office/powerpoint/2010/main" val="401446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6" name="Oval 15">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7" name="Oval 16">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9" name="Rectangle 18">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3" name="Rectangle 22">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4">
              <a:alphaModFix amt="4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feld 7">
            <a:extLst>
              <a:ext uri="{FF2B5EF4-FFF2-40B4-BE49-F238E27FC236}">
                <a16:creationId xmlns:a16="http://schemas.microsoft.com/office/drawing/2014/main" id="{4D051247-B066-4BEF-A88B-FD785A17BFED}"/>
              </a:ext>
            </a:extLst>
          </p:cNvPr>
          <p:cNvSpPr txBox="1"/>
          <p:nvPr/>
        </p:nvSpPr>
        <p:spPr>
          <a:xfrm>
            <a:off x="-29192" y="71021"/>
            <a:ext cx="1586844" cy="658666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b="1" cap="all" dirty="0">
                <a:solidFill>
                  <a:schemeClr val="bg1">
                    <a:lumMod val="85000"/>
                  </a:schemeClr>
                </a:solidFill>
                <a:ea typeface="+mj-ea"/>
                <a:cs typeface="+mj-cs"/>
              </a:rPr>
              <a:t>TOP 2</a:t>
            </a:r>
          </a:p>
          <a:p>
            <a:pPr defTabSz="914400">
              <a:lnSpc>
                <a:spcPct val="90000"/>
              </a:lnSpc>
              <a:spcBef>
                <a:spcPct val="0"/>
              </a:spcBef>
              <a:spcAft>
                <a:spcPts val="600"/>
              </a:spcAft>
            </a:pPr>
            <a:r>
              <a:rPr lang="en-US" b="1" cap="all" dirty="0" err="1">
                <a:solidFill>
                  <a:schemeClr val="bg1">
                    <a:lumMod val="85000"/>
                  </a:schemeClr>
                </a:solidFill>
                <a:ea typeface="+mj-ea"/>
                <a:cs typeface="+mj-cs"/>
              </a:rPr>
              <a:t>Kontex</a:t>
            </a:r>
            <a:r>
              <a:rPr lang="en-US" b="1" cap="all" dirty="0">
                <a:solidFill>
                  <a:schemeClr val="bg1">
                    <a:lumMod val="85000"/>
                  </a:schemeClr>
                </a:solidFill>
                <a:ea typeface="+mj-ea"/>
                <a:cs typeface="+mj-cs"/>
              </a:rPr>
              <a:t>-</a:t>
            </a:r>
            <a:r>
              <a:rPr lang="en-US" b="1" cap="all" dirty="0" err="1">
                <a:solidFill>
                  <a:schemeClr val="bg1">
                    <a:lumMod val="85000"/>
                  </a:schemeClr>
                </a:solidFill>
                <a:ea typeface="+mj-ea"/>
                <a:cs typeface="+mj-cs"/>
              </a:rPr>
              <a:t>tualisie</a:t>
            </a:r>
            <a:r>
              <a:rPr lang="en-US" b="1" cap="all" dirty="0">
                <a:solidFill>
                  <a:schemeClr val="bg1">
                    <a:lumMod val="85000"/>
                  </a:schemeClr>
                </a:solidFill>
                <a:ea typeface="+mj-ea"/>
                <a:cs typeface="+mj-cs"/>
              </a:rPr>
              <a:t>-rung der </a:t>
            </a:r>
            <a:r>
              <a:rPr lang="en-US" b="1" cap="all" dirty="0" err="1">
                <a:solidFill>
                  <a:schemeClr val="bg1">
                    <a:lumMod val="85000"/>
                  </a:schemeClr>
                </a:solidFill>
                <a:ea typeface="+mj-ea"/>
                <a:cs typeface="+mj-cs"/>
              </a:rPr>
              <a:t>neuen</a:t>
            </a:r>
            <a:r>
              <a:rPr lang="en-US" b="1" cap="all" dirty="0">
                <a:solidFill>
                  <a:schemeClr val="bg1">
                    <a:lumMod val="85000"/>
                  </a:schemeClr>
                </a:solidFill>
                <a:ea typeface="+mj-ea"/>
                <a:cs typeface="+mj-cs"/>
              </a:rPr>
              <a:t> </a:t>
            </a:r>
          </a:p>
          <a:p>
            <a:pPr defTabSz="914400">
              <a:lnSpc>
                <a:spcPct val="90000"/>
              </a:lnSpc>
              <a:spcBef>
                <a:spcPct val="0"/>
              </a:spcBef>
              <a:spcAft>
                <a:spcPts val="600"/>
              </a:spcAft>
            </a:pPr>
            <a:r>
              <a:rPr lang="en-US" b="1" cap="all" dirty="0">
                <a:solidFill>
                  <a:schemeClr val="bg1">
                    <a:lumMod val="85000"/>
                  </a:schemeClr>
                </a:solidFill>
                <a:ea typeface="+mj-ea"/>
                <a:cs typeface="+mj-cs"/>
              </a:rPr>
              <a:t>Seminar BK-</a:t>
            </a:r>
            <a:r>
              <a:rPr lang="en-US" b="1" cap="all" dirty="0" err="1">
                <a:solidFill>
                  <a:schemeClr val="bg1">
                    <a:lumMod val="85000"/>
                  </a:schemeClr>
                </a:solidFill>
                <a:ea typeface="+mj-ea"/>
                <a:cs typeface="+mj-cs"/>
              </a:rPr>
              <a:t>Glossar</a:t>
            </a:r>
            <a:r>
              <a:rPr lang="en-US" b="1" cap="all" dirty="0">
                <a:solidFill>
                  <a:schemeClr val="bg1">
                    <a:lumMod val="85000"/>
                  </a:schemeClr>
                </a:solidFill>
                <a:ea typeface="+mj-ea"/>
                <a:cs typeface="+mj-cs"/>
              </a:rPr>
              <a:t>-</a:t>
            </a:r>
            <a:r>
              <a:rPr lang="en-US" b="1" cap="all" dirty="0" err="1">
                <a:solidFill>
                  <a:schemeClr val="bg1">
                    <a:lumMod val="85000"/>
                  </a:schemeClr>
                </a:solidFill>
                <a:ea typeface="+mj-ea"/>
                <a:cs typeface="+mj-cs"/>
              </a:rPr>
              <a:t>begriffe</a:t>
            </a:r>
            <a:endParaRPr lang="en-US" b="1" cap="all" dirty="0">
              <a:solidFill>
                <a:schemeClr val="bg1">
                  <a:lumMod val="85000"/>
                </a:schemeClr>
              </a:solidFill>
              <a:ea typeface="+mj-ea"/>
              <a:cs typeface="+mj-cs"/>
            </a:endParaRPr>
          </a:p>
        </p:txBody>
      </p:sp>
      <p:sp>
        <p:nvSpPr>
          <p:cNvPr id="9" name="Textfeld 8">
            <a:extLst>
              <a:ext uri="{FF2B5EF4-FFF2-40B4-BE49-F238E27FC236}">
                <a16:creationId xmlns:a16="http://schemas.microsoft.com/office/drawing/2014/main" id="{40CAA997-72CE-4DC8-904C-2F7470AF8B31}"/>
              </a:ext>
            </a:extLst>
          </p:cNvPr>
          <p:cNvSpPr txBox="1"/>
          <p:nvPr/>
        </p:nvSpPr>
        <p:spPr>
          <a:xfrm>
            <a:off x="1467848" y="200311"/>
            <a:ext cx="10874672" cy="1522684"/>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2800" b="1" dirty="0" err="1"/>
              <a:t>Seminarausbildung</a:t>
            </a:r>
            <a:endParaRPr lang="en-US" sz="2800" b="1" dirty="0"/>
          </a:p>
          <a:p>
            <a:pPr indent="-182880" defTabSz="914400">
              <a:lnSpc>
                <a:spcPct val="90000"/>
              </a:lnSpc>
              <a:spcAft>
                <a:spcPts val="600"/>
              </a:spcAft>
              <a:buClr>
                <a:schemeClr val="accent1">
                  <a:lumMod val="75000"/>
                </a:schemeClr>
              </a:buClr>
              <a:buSzPct val="85000"/>
              <a:buFont typeface="Wingdings" pitchFamily="2" charset="2"/>
              <a:buChar char="§"/>
            </a:pPr>
            <a:r>
              <a:rPr lang="de-DE" sz="1600" dirty="0"/>
              <a:t>Kernseminar </a:t>
            </a:r>
            <a:br>
              <a:rPr lang="de-DE" sz="2800" dirty="0"/>
            </a:br>
            <a:endParaRPr lang="en-US" sz="2800" b="1" dirty="0"/>
          </a:p>
        </p:txBody>
      </p:sp>
      <p:grpSp>
        <p:nvGrpSpPr>
          <p:cNvPr id="25" name="Group 24">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26" name="Oval 25">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0" name="Textfeld 9">
            <a:extLst>
              <a:ext uri="{FF2B5EF4-FFF2-40B4-BE49-F238E27FC236}">
                <a16:creationId xmlns:a16="http://schemas.microsoft.com/office/drawing/2014/main" id="{74203C58-142D-449D-8813-06B7DA488542}"/>
              </a:ext>
            </a:extLst>
          </p:cNvPr>
          <p:cNvSpPr txBox="1"/>
          <p:nvPr/>
        </p:nvSpPr>
        <p:spPr>
          <a:xfrm>
            <a:off x="4807406" y="1599113"/>
            <a:ext cx="6953204" cy="3218066"/>
          </a:xfrm>
          <a:prstGeom prst="rect">
            <a:avLst/>
          </a:prstGeom>
        </p:spPr>
        <p:txBody>
          <a:bodyPr vert="horz" lIns="91440" tIns="45720" rIns="91440" bIns="45720" rtlCol="0" anchor="ctr">
            <a:noAutofit/>
          </a:bodyPr>
          <a:lstStyle>
            <a:defPPr>
              <a:defRPr lang="en-US"/>
            </a:defPPr>
            <a:lvl1pPr indent="-182880" defTabSz="914400">
              <a:lnSpc>
                <a:spcPct val="90000"/>
              </a:lnSpc>
              <a:spcAft>
                <a:spcPts val="600"/>
              </a:spcAft>
              <a:buClr>
                <a:schemeClr val="accent1">
                  <a:lumMod val="75000"/>
                </a:schemeClr>
              </a:buClr>
              <a:buSzPct val="85000"/>
              <a:buFont typeface="Wingdings" pitchFamily="2" charset="2"/>
              <a:buChar char="§"/>
              <a:defRPr sz="4000" b="1"/>
            </a:lvl1pPr>
          </a:lstStyle>
          <a:p>
            <a:pPr indent="0" algn="r">
              <a:buNone/>
            </a:pPr>
            <a:r>
              <a:rPr lang="de-DE" sz="2400" dirty="0">
                <a:solidFill>
                  <a:schemeClr val="tx2">
                    <a:lumMod val="60000"/>
                    <a:lumOff val="40000"/>
                  </a:schemeClr>
                </a:solidFill>
              </a:rPr>
              <a:t>Beispiel</a:t>
            </a:r>
          </a:p>
          <a:p>
            <a:pPr indent="0" algn="r">
              <a:buNone/>
            </a:pPr>
            <a:endParaRPr lang="de-DE" sz="1600" dirty="0">
              <a:solidFill>
                <a:schemeClr val="tx2">
                  <a:lumMod val="60000"/>
                  <a:lumOff val="40000"/>
                </a:schemeClr>
              </a:solidFill>
            </a:endParaRPr>
          </a:p>
          <a:p>
            <a:pPr algn="r"/>
            <a:r>
              <a:rPr lang="de-DE" sz="2000" dirty="0">
                <a:solidFill>
                  <a:schemeClr val="tx2">
                    <a:lumMod val="60000"/>
                    <a:lumOff val="40000"/>
                  </a:schemeClr>
                </a:solidFill>
              </a:rPr>
              <a:t>Fokussierung der individuellen Entwicklung und habituellen Veränderung im Professionalisierungsprozess der LAA durch Reflexionsimpulse zur Unterstützung der Bewältigung von Ungewissheiten im Umgang mit ausbildungsfachlicher Herausforderung</a:t>
            </a:r>
          </a:p>
        </p:txBody>
      </p:sp>
      <p:pic>
        <p:nvPicPr>
          <p:cNvPr id="20" name="Grafik 19" descr="Ein Bild, das draußen, sitzend, Fahrrad, Foto enthält.&#10;&#10;Automatisch generierte Beschreibung">
            <a:extLst>
              <a:ext uri="{FF2B5EF4-FFF2-40B4-BE49-F238E27FC236}">
                <a16:creationId xmlns:a16="http://schemas.microsoft.com/office/drawing/2014/main" id="{44457483-9499-48EA-9B0B-E010F3D1BC9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56787" y="4817179"/>
            <a:ext cx="1763737" cy="176373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2" name="Titel 1">
            <a:extLst>
              <a:ext uri="{FF2B5EF4-FFF2-40B4-BE49-F238E27FC236}">
                <a16:creationId xmlns:a16="http://schemas.microsoft.com/office/drawing/2014/main" id="{8090992E-A5CA-4E93-8BF6-DC957962E6DA}"/>
              </a:ext>
            </a:extLst>
          </p:cNvPr>
          <p:cNvSpPr txBox="1">
            <a:spLocks/>
          </p:cNvSpPr>
          <p:nvPr/>
        </p:nvSpPr>
        <p:spPr>
          <a:xfrm>
            <a:off x="2090974" y="3429000"/>
            <a:ext cx="3468136" cy="3731916"/>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Würde</a:t>
            </a:r>
            <a:endParaRPr lang="en-US" sz="2000" b="1" dirty="0">
              <a:solidFill>
                <a:schemeClr val="tx1"/>
              </a:solidFill>
              <a:latin typeface="+mn-lt"/>
              <a:ea typeface="+mn-ea"/>
              <a:cs typeface="+mn-cs"/>
            </a:endParaRPr>
          </a:p>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Menschenbild</a:t>
            </a:r>
            <a:endParaRPr lang="en-US" sz="2000" b="1" dirty="0">
              <a:solidFill>
                <a:schemeClr val="tx1"/>
              </a:solidFill>
              <a:latin typeface="+mn-lt"/>
              <a:ea typeface="+mn-ea"/>
              <a:cs typeface="+mn-cs"/>
            </a:endParaRPr>
          </a:p>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Professionalisierung</a:t>
            </a:r>
            <a:endParaRPr lang="en-US" sz="2000" b="1" dirty="0">
              <a:solidFill>
                <a:schemeClr val="tx1"/>
              </a:solidFill>
              <a:latin typeface="+mn-lt"/>
              <a:ea typeface="+mn-ea"/>
              <a:cs typeface="+mn-cs"/>
            </a:endParaRPr>
          </a:p>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Berufliche</a:t>
            </a:r>
            <a:r>
              <a:rPr lang="en-US" sz="2000" b="1" dirty="0">
                <a:solidFill>
                  <a:schemeClr val="tx1"/>
                </a:solidFill>
                <a:latin typeface="+mn-lt"/>
                <a:ea typeface="+mn-ea"/>
                <a:cs typeface="+mn-cs"/>
              </a:rPr>
              <a:t> </a:t>
            </a:r>
            <a:r>
              <a:rPr lang="en-US" sz="2000" b="1" dirty="0" err="1">
                <a:solidFill>
                  <a:schemeClr val="tx1"/>
                </a:solidFill>
                <a:latin typeface="+mn-lt"/>
                <a:ea typeface="+mn-ea"/>
                <a:cs typeface="+mn-cs"/>
              </a:rPr>
              <a:t>Professionalität</a:t>
            </a:r>
            <a:r>
              <a:rPr lang="en-US" sz="2000" b="1" dirty="0">
                <a:solidFill>
                  <a:schemeClr val="tx1"/>
                </a:solidFill>
                <a:latin typeface="+mn-lt"/>
                <a:ea typeface="+mn-ea"/>
                <a:cs typeface="+mn-cs"/>
              </a:rPr>
              <a:t> </a:t>
            </a:r>
          </a:p>
          <a:p>
            <a:pPr indent="-182880">
              <a:lnSpc>
                <a:spcPct val="90000"/>
              </a:lnSpc>
              <a:spcAft>
                <a:spcPts val="600"/>
              </a:spcAft>
              <a:buClr>
                <a:schemeClr val="accent1">
                  <a:lumMod val="75000"/>
                </a:schemeClr>
              </a:buClr>
              <a:buSzPct val="85000"/>
              <a:buFont typeface="Wingdings" pitchFamily="2" charset="2"/>
              <a:buChar char="§"/>
            </a:pPr>
            <a:r>
              <a:rPr lang="en-US" sz="2000" b="1" dirty="0">
                <a:solidFill>
                  <a:schemeClr val="tx1"/>
                </a:solidFill>
                <a:latin typeface="+mn-lt"/>
                <a:ea typeface="+mn-ea"/>
                <a:cs typeface="+mn-cs"/>
              </a:rPr>
              <a:t>Blended Learning</a:t>
            </a:r>
          </a:p>
          <a:p>
            <a:pPr indent="-182880">
              <a:lnSpc>
                <a:spcPct val="90000"/>
              </a:lnSpc>
              <a:spcAft>
                <a:spcPts val="600"/>
              </a:spcAft>
              <a:buClr>
                <a:schemeClr val="accent1">
                  <a:lumMod val="75000"/>
                </a:schemeClr>
              </a:buClr>
              <a:buSzPct val="85000"/>
              <a:buFont typeface="Wingdings" pitchFamily="2" charset="2"/>
              <a:buChar char="§"/>
            </a:pPr>
            <a:r>
              <a:rPr lang="en-US" sz="2000" b="1" dirty="0" err="1">
                <a:solidFill>
                  <a:schemeClr val="tx1"/>
                </a:solidFill>
                <a:latin typeface="+mn-lt"/>
                <a:ea typeface="+mn-ea"/>
                <a:cs typeface="+mn-cs"/>
              </a:rPr>
              <a:t>Hybride</a:t>
            </a:r>
            <a:r>
              <a:rPr lang="en-US" sz="2000" b="1" dirty="0">
                <a:solidFill>
                  <a:schemeClr val="tx1"/>
                </a:solidFill>
                <a:latin typeface="+mn-lt"/>
                <a:ea typeface="+mn-ea"/>
                <a:cs typeface="+mn-cs"/>
              </a:rPr>
              <a:t> </a:t>
            </a:r>
            <a:r>
              <a:rPr lang="en-US" sz="2000" b="1" dirty="0" err="1">
                <a:solidFill>
                  <a:schemeClr val="tx1"/>
                </a:solidFill>
                <a:latin typeface="+mn-lt"/>
                <a:ea typeface="+mn-ea"/>
                <a:cs typeface="+mn-cs"/>
              </a:rPr>
              <a:t>Formate</a:t>
            </a:r>
            <a:endParaRPr lang="en-US" sz="2000" b="1" dirty="0">
              <a:solidFill>
                <a:schemeClr val="tx1"/>
              </a:solidFill>
              <a:latin typeface="+mn-lt"/>
              <a:ea typeface="+mn-ea"/>
              <a:cs typeface="+mn-cs"/>
            </a:endParaRPr>
          </a:p>
        </p:txBody>
      </p:sp>
    </p:spTree>
    <p:extLst>
      <p:ext uri="{BB962C8B-B14F-4D97-AF65-F5344CB8AC3E}">
        <p14:creationId xmlns:p14="http://schemas.microsoft.com/office/powerpoint/2010/main" val="31283533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zart">
  <a:themeElements>
    <a:clrScheme name="Holzar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olzart">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lzart">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0</TotalTime>
  <Words>629</Words>
  <Application>Microsoft Office PowerPoint</Application>
  <PresentationFormat>Breitbild</PresentationFormat>
  <Paragraphs>123</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Calibri</vt:lpstr>
      <vt:lpstr>Rockwell</vt:lpstr>
      <vt:lpstr>Rockwell Condensed</vt:lpstr>
      <vt:lpstr>Rockwell Extra Bold</vt:lpstr>
      <vt:lpstr>Wingdings</vt:lpstr>
      <vt:lpstr>Holzart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Viola Jensen</dc:creator>
  <cp:lastModifiedBy>Viola Jensen</cp:lastModifiedBy>
  <cp:revision>6</cp:revision>
  <dcterms:created xsi:type="dcterms:W3CDTF">2020-11-14T16:51:40Z</dcterms:created>
  <dcterms:modified xsi:type="dcterms:W3CDTF">2020-11-14T19:11:44Z</dcterms:modified>
</cp:coreProperties>
</file>