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54"/>
  </p:notesMasterIdLst>
  <p:handoutMasterIdLst>
    <p:handoutMasterId r:id="rId55"/>
  </p:handoutMasterIdLst>
  <p:sldIdLst>
    <p:sldId id="381" r:id="rId5"/>
    <p:sldId id="380" r:id="rId6"/>
    <p:sldId id="388" r:id="rId7"/>
    <p:sldId id="392" r:id="rId8"/>
    <p:sldId id="391" r:id="rId9"/>
    <p:sldId id="435" r:id="rId10"/>
    <p:sldId id="416" r:id="rId11"/>
    <p:sldId id="425" r:id="rId12"/>
    <p:sldId id="418" r:id="rId13"/>
    <p:sldId id="439" r:id="rId14"/>
    <p:sldId id="429" r:id="rId15"/>
    <p:sldId id="356" r:id="rId16"/>
    <p:sldId id="433" r:id="rId17"/>
    <p:sldId id="419" r:id="rId18"/>
    <p:sldId id="428" r:id="rId19"/>
    <p:sldId id="274" r:id="rId20"/>
    <p:sldId id="396" r:id="rId21"/>
    <p:sldId id="407" r:id="rId22"/>
    <p:sldId id="406" r:id="rId23"/>
    <p:sldId id="412" r:id="rId24"/>
    <p:sldId id="434" r:id="rId25"/>
    <p:sldId id="420" r:id="rId26"/>
    <p:sldId id="282" r:id="rId27"/>
    <p:sldId id="324" r:id="rId28"/>
    <p:sldId id="284" r:id="rId29"/>
    <p:sldId id="352" r:id="rId30"/>
    <p:sldId id="287" r:id="rId31"/>
    <p:sldId id="288" r:id="rId32"/>
    <p:sldId id="289" r:id="rId33"/>
    <p:sldId id="290" r:id="rId34"/>
    <p:sldId id="291" r:id="rId35"/>
    <p:sldId id="422" r:id="rId36"/>
    <p:sldId id="437" r:id="rId37"/>
    <p:sldId id="338" r:id="rId38"/>
    <p:sldId id="309" r:id="rId39"/>
    <p:sldId id="440" r:id="rId40"/>
    <p:sldId id="424" r:id="rId41"/>
    <p:sldId id="333" r:id="rId42"/>
    <p:sldId id="427" r:id="rId43"/>
    <p:sldId id="436" r:id="rId44"/>
    <p:sldId id="430" r:id="rId45"/>
    <p:sldId id="382" r:id="rId46"/>
    <p:sldId id="298" r:id="rId47"/>
    <p:sldId id="321" r:id="rId48"/>
    <p:sldId id="350" r:id="rId49"/>
    <p:sldId id="438" r:id="rId50"/>
    <p:sldId id="264" r:id="rId51"/>
    <p:sldId id="345" r:id="rId52"/>
    <p:sldId id="383" r:id="rId53"/>
  </p:sldIdLst>
  <p:sldSz cx="12192000" cy="6858000"/>
  <p:notesSz cx="9296400" cy="7010400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Haarmann, Julia" initials="HJ" lastIdx="5" clrIdx="6">
    <p:extLst>
      <p:ext uri="{19B8F6BF-5375-455C-9EA6-DF929625EA0E}">
        <p15:presenceInfo xmlns:p15="http://schemas.microsoft.com/office/powerpoint/2012/main" userId="S-1-5-21-1275473729-210398050-1432810428-144419" providerId="AD"/>
      </p:ext>
    </p:extLst>
  </p:cmAuthor>
  <p:cmAuthor id="1" name="Frau Julia Haarmann" initials="FJH" lastIdx="33" clrIdx="0"/>
  <p:cmAuthor id="2" name="User" initials="U" lastIdx="4" clrIdx="1"/>
  <p:cmAuthor id="3" name="Frau Dr. Jutta Walke" initials="FDJW" lastIdx="6" clrIdx="2"/>
  <p:cmAuthor id="4" name="Frau Corinna Schopphoff" initials="FCS" lastIdx="2" clrIdx="3"/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  <p:cmAuthor id="6" name="Julia" initials="J" lastIdx="1" clrIdx="5">
    <p:extLst>
      <p:ext uri="{19B8F6BF-5375-455C-9EA6-DF929625EA0E}">
        <p15:presenceInfo xmlns:p15="http://schemas.microsoft.com/office/powerpoint/2012/main" userId="Ju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D700"/>
    <a:srgbClr val="A4C2D5"/>
    <a:srgbClr val="FFFFFF"/>
    <a:srgbClr val="81C800"/>
    <a:srgbClr val="F1F2F5"/>
    <a:srgbClr val="F3F6F9"/>
    <a:srgbClr val="F66860"/>
    <a:srgbClr val="679AB9"/>
    <a:srgbClr val="9AB7D2"/>
    <a:srgbClr val="007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64" autoAdjust="0"/>
    <p:restoredTop sz="88772" autoAdjust="0"/>
  </p:normalViewPr>
  <p:slideViewPr>
    <p:cSldViewPr snapToObjects="1">
      <p:cViewPr varScale="1">
        <p:scale>
          <a:sx n="97" d="100"/>
          <a:sy n="97" d="100"/>
        </p:scale>
        <p:origin x="308" y="484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264778" y="4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30.03.2023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659491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264778" y="6659491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65816" y="2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30.03.2023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00525" cy="2363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29641" y="3373758"/>
            <a:ext cx="7437120" cy="27603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5" y="6658664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265816" y="6658664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859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2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2512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590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5327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67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7474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482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88529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039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6893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990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RAUSNEHMEN? | ANPASSEN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4949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4299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76262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903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3720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91662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7120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638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RAUSNEHMEN? | ANPASSEN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7899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RAUSNEHMEN? | ANPASSEN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0822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1662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08016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7052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https://app.edkimo.com/feedback/acihibi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774825" y="227013"/>
            <a:ext cx="5591175" cy="3146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050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4913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039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72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926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153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733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716400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667503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200061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716439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4199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5850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111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1070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81951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-muenster.de/Lehrerbildung/praxisphasen/praxissemester2019/ablaufundorganisation/lehrveranstaltungen.html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se6ps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praxissemester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go.wwu.de/iz2p3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hyperlink" Target="http://go.wwu.de/wyj8h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http://go.wwu.de/praxissemesterdownloads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Herzlich Willkommen!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Schön, dass Sie an der Online-Gruppensprechstunde teilnehmen!</a:t>
            </a:r>
            <a:br>
              <a:rPr lang="de-DE" sz="2800" b="0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</a:t>
            </a:r>
            <a:r>
              <a:rPr lang="de-DE" sz="4800" dirty="0">
                <a:solidFill>
                  <a:schemeClr val="accent1"/>
                </a:solidFill>
              </a:rPr>
              <a:t>16:00 Uhr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E2CAA-6E32-4812-B489-86E82A5E7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der Praxisbezogenen Studien (PBS)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5E5D7C-7C69-4E26-9190-1FC307D31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11" y="2270659"/>
            <a:ext cx="11455377" cy="2316681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7A76C2-1C7D-4594-BD7F-15321481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44300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Leistungen am Lernort Hochschule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rcRect t="95416"/>
          <a:stretch/>
        </p:blipFill>
        <p:spPr>
          <a:xfrm>
            <a:off x="1883999" y="6154824"/>
            <a:ext cx="8326656" cy="3143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4A792E9-6654-4646-BB7C-6F06625DDD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790" t="3398" b="9809"/>
          <a:stretch/>
        </p:blipFill>
        <p:spPr>
          <a:xfrm>
            <a:off x="1860043" y="1926292"/>
            <a:ext cx="8532482" cy="399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2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Prüfungsleistung: </a:t>
            </a:r>
            <a:r>
              <a:rPr lang="de-DE" dirty="0">
                <a:sym typeface="Wingdings" panose="05000000000000000000" pitchFamily="2" charset="2"/>
              </a:rPr>
              <a:t>Was ist ein Studienprojekt?</a:t>
            </a:r>
            <a:br>
              <a:rPr lang="de-DE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selbstständige, methodisch abgesicherte Entwicklung, Bearbeitung, Auswertung und Dokumentation einer fachdidaktischen oder bildungswissenschaftlichen Fragestellung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Untersuchung einer eigenen Fragestellung auf Basis theoretischer Vorüberlegungen und (</a:t>
            </a:r>
            <a:r>
              <a:rPr lang="de-DE" sz="1800" dirty="0" err="1"/>
              <a:t>schul</a:t>
            </a:r>
            <a:r>
              <a:rPr lang="de-DE" sz="1800" dirty="0"/>
              <a:t>)praktischer Gegebenheiten </a:t>
            </a:r>
            <a:r>
              <a:rPr lang="de-DE" sz="1800" dirty="0">
                <a:sym typeface="Wingdings" panose="05000000000000000000" pitchFamily="2" charset="2"/>
              </a:rPr>
              <a:t></a:t>
            </a:r>
            <a:r>
              <a:rPr lang="de-DE" sz="1800" dirty="0"/>
              <a:t>Forschende Grundhaltung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Verschiedene Forschungsmethoden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Dokumentation jedes Studienprojektes im Rahmen von 10 Seiten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de-DE" sz="1600" dirty="0"/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0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42"/>
    </mc:Choice>
    <mc:Fallback xmlns="">
      <p:transition spd="slow" advTm="94042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Prüfungsorganisation im Praxissemester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 dirty="0"/>
              <a:t> 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t="33680" b="21441"/>
          <a:stretch/>
        </p:blipFill>
        <p:spPr>
          <a:xfrm>
            <a:off x="824957" y="3490116"/>
            <a:ext cx="9495305" cy="182631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rcRect b="67748"/>
          <a:stretch/>
        </p:blipFill>
        <p:spPr>
          <a:xfrm>
            <a:off x="826182" y="2084282"/>
            <a:ext cx="9495305" cy="131245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t="80506" b="5121"/>
          <a:stretch/>
        </p:blipFill>
        <p:spPr>
          <a:xfrm>
            <a:off x="860398" y="5409803"/>
            <a:ext cx="9475001" cy="5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06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Praxisbezogene Studien (Belegung und Aufbau)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328645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E2CAA-6E32-4812-B489-86E82A5E7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der Praxisbezogenen Studien (PBS)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5E5D7C-7C69-4E26-9190-1FC307D31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11" y="2270659"/>
            <a:ext cx="11455377" cy="2316681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7A76C2-1C7D-4594-BD7F-15321481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76850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des Praxissemesters: Studientagmodell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513186" y="4436341"/>
            <a:ext cx="8620447" cy="98450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1600" b="1" dirty="0"/>
              <a:t>Start: </a:t>
            </a:r>
            <a:r>
              <a:rPr lang="de-DE" sz="1600" dirty="0"/>
              <a:t>um den 15.02. oder 15.09. eines Jahres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Studientag: </a:t>
            </a:r>
            <a:r>
              <a:rPr lang="de-DE" sz="1600" dirty="0"/>
              <a:t>i. d. R. freitags, entweder im </a:t>
            </a:r>
            <a:r>
              <a:rPr lang="de-DE" sz="1600" dirty="0" err="1"/>
              <a:t>ZfsL</a:t>
            </a:r>
            <a:r>
              <a:rPr lang="de-DE" sz="1600" dirty="0"/>
              <a:t> oder an der Hochschule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Ende: </a:t>
            </a:r>
            <a:r>
              <a:rPr lang="de-DE" sz="1600" dirty="0"/>
              <a:t>Schuljahresende oder Halbjahresende </a:t>
            </a:r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FFB5062-7DF3-495C-BD9A-5699EDD8F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/>
                    </a14:imgEffect>
                  </a14:imgLayer>
                </a14:imgProps>
              </a:ext>
            </a:extLst>
          </a:blip>
          <a:srcRect t="8441" b="23101"/>
          <a:stretch/>
        </p:blipFill>
        <p:spPr>
          <a:xfrm>
            <a:off x="480001" y="2128803"/>
            <a:ext cx="9685410" cy="19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22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9091" y="1393223"/>
            <a:ext cx="8425225" cy="872856"/>
          </a:xfrm>
        </p:spPr>
        <p:txBody>
          <a:bodyPr/>
          <a:lstStyle/>
          <a:p>
            <a:r>
              <a:rPr lang="de-DE" dirty="0"/>
              <a:t>Belegung der Lehrveranstaltungen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49091" y="2410902"/>
            <a:ext cx="11262909" cy="342106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Planen Sie die </a:t>
            </a:r>
            <a:r>
              <a:rPr lang="de-DE" b="1" dirty="0">
                <a:solidFill>
                  <a:schemeClr val="accent1"/>
                </a:solidFill>
              </a:rPr>
              <a:t>erst die Praxisbezogene Studien</a:t>
            </a:r>
            <a:r>
              <a:rPr lang="de-DE" dirty="0"/>
              <a:t>, dann andere LV im </a:t>
            </a:r>
            <a:r>
              <a:rPr lang="de-DE" dirty="0" err="1"/>
              <a:t>M.Ed</a:t>
            </a:r>
            <a:r>
              <a:rPr lang="de-DE" dirty="0"/>
              <a:t>.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Mündliche wie schriftliche </a:t>
            </a:r>
            <a:r>
              <a:rPr lang="de-DE" b="1" dirty="0">
                <a:solidFill>
                  <a:schemeClr val="accent1"/>
                </a:solidFill>
              </a:rPr>
              <a:t>Prüfungstermine </a:t>
            </a:r>
            <a:r>
              <a:rPr lang="de-DE" dirty="0"/>
              <a:t>in anderen Modulen sollten nicht mit den Praxisbezogenen Studien (PBS) kollidieren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Prüfen Sie </a:t>
            </a:r>
            <a:r>
              <a:rPr lang="de-DE" b="1" dirty="0">
                <a:solidFill>
                  <a:schemeClr val="accent1"/>
                </a:solidFill>
              </a:rPr>
              <a:t>alle Termine </a:t>
            </a:r>
            <a:r>
              <a:rPr lang="de-DE" dirty="0"/>
              <a:t>des Vorbereitungsteils, Studientags und Abschlussblocks der PBS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Stimmen Sie die Termine </a:t>
            </a:r>
            <a:r>
              <a:rPr lang="de-DE" b="1" dirty="0">
                <a:solidFill>
                  <a:schemeClr val="accent1"/>
                </a:solidFill>
              </a:rPr>
              <a:t>aller</a:t>
            </a:r>
            <a:r>
              <a:rPr lang="de-DE" dirty="0"/>
              <a:t> </a:t>
            </a:r>
            <a:r>
              <a:rPr lang="de-DE" b="1" dirty="0">
                <a:solidFill>
                  <a:schemeClr val="bg2"/>
                </a:solidFill>
              </a:rPr>
              <a:t>PBS </a:t>
            </a:r>
            <a:r>
              <a:rPr lang="de-DE" dirty="0"/>
              <a:t>in den drei Fächern aufeinander ab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Beachten Sie die Termine für </a:t>
            </a:r>
            <a:r>
              <a:rPr lang="de-DE" b="1" dirty="0">
                <a:solidFill>
                  <a:schemeClr val="accent1"/>
                </a:solidFill>
              </a:rPr>
              <a:t>Methodenteil</a:t>
            </a:r>
            <a:r>
              <a:rPr lang="de-DE" dirty="0"/>
              <a:t> UND </a:t>
            </a:r>
            <a:r>
              <a:rPr lang="de-DE" b="1" dirty="0">
                <a:solidFill>
                  <a:schemeClr val="accent1"/>
                </a:solidFill>
              </a:rPr>
              <a:t>Thementeil </a:t>
            </a:r>
            <a:r>
              <a:rPr lang="de-DE" dirty="0"/>
              <a:t>in den Bildungswissenschaften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Beachten Sie die </a:t>
            </a:r>
            <a:r>
              <a:rPr lang="de-DE" b="1" dirty="0">
                <a:solidFill>
                  <a:schemeClr val="bg2"/>
                </a:solidFill>
              </a:rPr>
              <a:t>abweichenden Regelungen in den Bildungswissenschaften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Wolkenförmige Legende 2"/>
          <p:cNvSpPr/>
          <p:nvPr/>
        </p:nvSpPr>
        <p:spPr>
          <a:xfrm>
            <a:off x="9120336" y="382113"/>
            <a:ext cx="2397378" cy="1603663"/>
          </a:xfrm>
          <a:prstGeom prst="cloudCallout">
            <a:avLst>
              <a:gd name="adj1" fmla="val -36018"/>
              <a:gd name="adj2" fmla="val 51390"/>
            </a:avLst>
          </a:prstGeom>
          <a:solidFill>
            <a:srgbClr val="007890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7F06045-727C-43DC-9288-177869DFE32F}"/>
              </a:ext>
            </a:extLst>
          </p:cNvPr>
          <p:cNvSpPr/>
          <p:nvPr/>
        </p:nvSpPr>
        <p:spPr>
          <a:xfrm>
            <a:off x="9682533" y="922334"/>
            <a:ext cx="1272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24.04.- 01.05.2023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842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08"/>
    </mc:Choice>
    <mc:Fallback xmlns="">
      <p:transition spd="slow" advTm="102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A91EDEA2-326B-4821-81AA-D27776D05A29}"/>
              </a:ext>
            </a:extLst>
          </p:cNvPr>
          <p:cNvSpPr/>
          <p:nvPr/>
        </p:nvSpPr>
        <p:spPr>
          <a:xfrm>
            <a:off x="0" y="5589240"/>
            <a:ext cx="12115936" cy="943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C8FC03C-C266-4645-ABC5-645062898383}" type="slidenum">
              <a:rPr kumimoji="0" lang="de-DE" sz="1467" b="1" i="0" u="none" strike="noStrike" kern="1200" cap="none" spc="0" normalizeH="0" baseline="0" noProof="0" smtClean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r>
              <a:rPr kumimoji="0" lang="de-DE" sz="1467" b="1" i="0" u="none" strike="noStrike" kern="1200" cap="none" spc="0" normalizeH="0" baseline="0" noProof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 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9110DB-924A-4647-969E-AD7891C99D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550" b="82967"/>
          <a:stretch/>
        </p:blipFill>
        <p:spPr>
          <a:xfrm>
            <a:off x="219945" y="1052736"/>
            <a:ext cx="11161240" cy="1879693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C15920-2262-4377-8C09-B65CC25503A4}"/>
              </a:ext>
            </a:extLst>
          </p:cNvPr>
          <p:cNvSpPr/>
          <p:nvPr/>
        </p:nvSpPr>
        <p:spPr>
          <a:xfrm>
            <a:off x="3143672" y="1021904"/>
            <a:ext cx="2232248" cy="318864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67021D0-BDFD-475C-9AE6-568939C052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39" b="24825"/>
          <a:stretch/>
        </p:blipFill>
        <p:spPr>
          <a:xfrm>
            <a:off x="1607400" y="2904640"/>
            <a:ext cx="4488600" cy="371791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408921" y="391800"/>
            <a:ext cx="8972264" cy="369332"/>
          </a:xfrm>
          <a:prstGeom prst="rect">
            <a:avLst/>
          </a:prstGeom>
          <a:solidFill>
            <a:srgbClr val="F1F2F5"/>
          </a:solidFill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Praxissemester </a:t>
            </a: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  <a:sym typeface="Wingdings" panose="05000000000000000000" pitchFamily="2" charset="2"/>
              </a:rPr>
              <a:t> Lehrveranstaltungen zum Praxissemester  Praxisbezogene Studien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30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08"/>
    </mc:Choice>
    <mc:Fallback xmlns="">
      <p:transition spd="slow" advTm="29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574" x="0" y="1857375"/>
          <p14:tracePt t="6582" x="7938" y="1873250"/>
          <p14:tracePt t="7069" x="15875" y="1873250"/>
          <p14:tracePt t="7094" x="23813" y="1881188"/>
          <p14:tracePt t="7110" x="31750" y="1881188"/>
          <p14:tracePt t="7126" x="39688" y="1881188"/>
          <p14:tracePt t="7143" x="55563" y="1890713"/>
          <p14:tracePt t="7164" x="63500" y="1898650"/>
          <p14:tracePt t="7174" x="71438" y="1898650"/>
          <p14:tracePt t="7189" x="87313" y="1914525"/>
          <p14:tracePt t="7206" x="119063" y="1930400"/>
          <p14:tracePt t="7212" x="134938" y="1938338"/>
          <p14:tracePt t="7223" x="150813" y="1938338"/>
          <p14:tracePt t="7228" x="158750" y="1938338"/>
          <p14:tracePt t="7238" x="184150" y="1938338"/>
          <p14:tracePt t="7244" x="200025" y="1938338"/>
          <p14:tracePt t="7254" x="223838" y="1938338"/>
          <p14:tracePt t="7260" x="247650" y="1938338"/>
          <p14:tracePt t="7270" x="255588" y="1946275"/>
          <p14:tracePt t="7276" x="263525" y="1946275"/>
          <p14:tracePt t="7286" x="279400" y="1946275"/>
          <p14:tracePt t="7292" x="287338" y="1946275"/>
          <p14:tracePt t="7302" x="295275" y="1954213"/>
          <p14:tracePt t="7308" x="319088" y="1954213"/>
          <p14:tracePt t="7318" x="334963" y="1954213"/>
          <p14:tracePt t="7324" x="350838" y="1970088"/>
          <p14:tracePt t="7334" x="366713" y="1970088"/>
          <p14:tracePt t="7341" x="390525" y="1970088"/>
          <p14:tracePt t="7357" x="414338" y="1970088"/>
          <p14:tracePt t="7367" x="430213" y="1970088"/>
          <p14:tracePt t="7374" x="446088" y="1970088"/>
          <p14:tracePt t="7380" x="461963" y="1970088"/>
          <p14:tracePt t="7390" x="469900" y="1970088"/>
          <p14:tracePt t="7396" x="493713" y="1978025"/>
          <p14:tracePt t="7406" x="501650" y="1978025"/>
          <p14:tracePt t="7412" x="509588" y="1978025"/>
          <p14:tracePt t="7423" x="517525" y="1978025"/>
          <p14:tracePt t="7428" x="527050" y="1978025"/>
          <p14:tracePt t="7438" x="542925" y="1978025"/>
          <p14:tracePt t="7444" x="550863" y="1978025"/>
          <p14:tracePt t="7454" x="566738" y="1978025"/>
          <p14:tracePt t="7460" x="574675" y="1978025"/>
          <p14:tracePt t="7469" x="582613" y="1978025"/>
          <p14:tracePt t="7485" x="590550" y="1978025"/>
          <p14:tracePt t="7517" x="606425" y="1978025"/>
          <p14:tracePt t="7524" x="614363" y="1978025"/>
          <p14:tracePt t="7548" x="622300" y="1978025"/>
          <p14:tracePt t="7557" x="638175" y="1978025"/>
          <p14:tracePt t="7569" x="646113" y="1978025"/>
          <p14:tracePt t="7580" x="654050" y="1978025"/>
          <p14:tracePt t="7685" x="669925" y="1978025"/>
          <p14:tracePt t="9325" x="669925" y="1993900"/>
          <p14:tracePt t="9349" x="669925" y="2001838"/>
          <p14:tracePt t="9389" x="669925" y="2009775"/>
          <p14:tracePt t="9406" x="669925" y="2025650"/>
          <p14:tracePt t="9438" x="669925" y="2033588"/>
          <p14:tracePt t="9461" x="669925" y="2041525"/>
          <p14:tracePt t="9470" x="669925" y="2049463"/>
          <p14:tracePt t="9482" x="669925" y="2057400"/>
          <p14:tracePt t="9485" x="669925" y="2065338"/>
          <p14:tracePt t="9501" x="669925" y="2073275"/>
          <p14:tracePt t="9510" x="669925" y="2081213"/>
          <p14:tracePt t="9516" x="669925" y="2089150"/>
          <p14:tracePt t="9532" x="669925" y="2097088"/>
          <p14:tracePt t="9542" x="669925" y="2112963"/>
          <p14:tracePt t="9548" x="669925" y="2120900"/>
          <p14:tracePt t="9557" x="669925" y="2128838"/>
          <p14:tracePt t="9564" x="669925" y="2144713"/>
          <p14:tracePt t="9574" x="669925" y="2152650"/>
          <p14:tracePt t="9580" x="669925" y="2176463"/>
          <p14:tracePt t="9589" x="669925" y="2184400"/>
          <p14:tracePt t="9596" x="669925" y="2192338"/>
          <p14:tracePt t="9605" x="669925" y="2208213"/>
          <p14:tracePt t="9612" x="669925" y="2216150"/>
          <p14:tracePt t="9628" x="677863" y="2224088"/>
          <p14:tracePt t="9637" x="677863" y="2241550"/>
          <p14:tracePt t="9660" x="685800" y="2257425"/>
          <p14:tracePt t="9684" x="693738" y="2273300"/>
          <p14:tracePt t="9700" x="709613" y="2281238"/>
          <p14:tracePt t="9765" x="709613" y="2289175"/>
          <p14:tracePt t="12709" x="709613" y="2305050"/>
          <p14:tracePt t="12726" x="717550" y="2312988"/>
          <p14:tracePt t="12749" x="725488" y="2328863"/>
          <p14:tracePt t="12758" x="725488" y="2336800"/>
          <p14:tracePt t="12782" x="733425" y="2352675"/>
          <p14:tracePt t="12789" x="741363" y="2352675"/>
          <p14:tracePt t="12799" x="741363" y="2360613"/>
          <p14:tracePt t="12816" x="741363" y="2368550"/>
          <p14:tracePt t="12831" x="749300" y="2368550"/>
          <p14:tracePt t="12862" x="757238" y="2376488"/>
          <p14:tracePt t="12893" x="765175" y="2384425"/>
          <p14:tracePt t="12916" x="773113" y="2384425"/>
          <p14:tracePt t="12932" x="781050" y="2392363"/>
          <p14:tracePt t="12965" x="788988" y="2392363"/>
          <p14:tracePt t="12974" x="788988" y="2400300"/>
          <p14:tracePt t="12981" x="796925" y="2408238"/>
          <p14:tracePt t="12988" x="804863" y="2416175"/>
          <p14:tracePt t="13004" x="804863" y="2424113"/>
          <p14:tracePt t="13016" x="804863" y="2439988"/>
          <p14:tracePt t="13020" x="812800" y="2439988"/>
          <p14:tracePt t="13030" x="812800" y="2455863"/>
          <p14:tracePt t="13045" x="812800" y="2463800"/>
          <p14:tracePt t="13065" x="820738" y="2471738"/>
          <p14:tracePt t="13068" x="828675" y="2479675"/>
          <p14:tracePt t="13077" x="828675" y="2487613"/>
          <p14:tracePt t="13100" x="828675" y="2503488"/>
          <p14:tracePt t="13109" x="828675" y="2519363"/>
          <p14:tracePt t="13125" x="828675" y="2535238"/>
          <p14:tracePt t="13133" x="828675" y="2551113"/>
          <p14:tracePt t="13149" x="828675" y="2559050"/>
          <p14:tracePt t="13156" x="828675" y="2576513"/>
          <p14:tracePt t="13165" x="828675" y="2584450"/>
          <p14:tracePt t="13172" x="828675" y="2600325"/>
          <p14:tracePt t="13182" x="828675" y="2608263"/>
          <p14:tracePt t="13188" x="828675" y="2624138"/>
          <p14:tracePt t="13198" x="828675" y="2640013"/>
          <p14:tracePt t="13204" x="828675" y="2647950"/>
          <p14:tracePt t="13213" x="820738" y="2671763"/>
          <p14:tracePt t="13220" x="820738" y="2687638"/>
          <p14:tracePt t="13229" x="820738" y="2703513"/>
          <p14:tracePt t="13236" x="820738" y="2719388"/>
          <p14:tracePt t="13245" x="820738" y="2727325"/>
          <p14:tracePt t="13252" x="820738" y="2735263"/>
          <p14:tracePt t="13262" x="820738" y="2743200"/>
          <p14:tracePt t="13268" x="820738" y="2751138"/>
          <p14:tracePt t="13293" x="820738" y="2759075"/>
          <p14:tracePt t="14749" x="820738" y="2767013"/>
          <p14:tracePt t="14774" x="820738" y="2774950"/>
          <p14:tracePt t="14909" x="828675" y="2774950"/>
          <p14:tracePt t="15053" x="828675" y="2767013"/>
          <p14:tracePt t="15063" x="828675" y="2759075"/>
          <p14:tracePt t="15093" x="828675" y="2751138"/>
          <p14:tracePt t="15189" x="820738" y="2751138"/>
          <p14:tracePt t="15197" x="804863" y="2751138"/>
          <p14:tracePt t="15230" x="796925" y="2751138"/>
          <p14:tracePt t="15271" x="788988" y="2751138"/>
          <p14:tracePt t="15286" x="781050" y="2727325"/>
          <p14:tracePt t="15308" x="781050" y="2719388"/>
          <p14:tracePt t="15335" x="781050" y="2703513"/>
          <p14:tracePt t="15517" x="781050" y="2695575"/>
          <p14:tracePt t="15566" x="773113" y="2687638"/>
          <p14:tracePt t="15574" x="773113" y="2679700"/>
          <p14:tracePt t="16357" x="773113" y="2663825"/>
          <p14:tracePt t="16365" x="781050" y="2655888"/>
          <p14:tracePt t="16390" x="788988" y="2655888"/>
          <p14:tracePt t="16493" x="788988" y="2647950"/>
          <p14:tracePt t="16789" x="796925" y="2640013"/>
          <p14:tracePt t="16814" x="804863" y="2640013"/>
          <p14:tracePt t="16823" x="820738" y="2640013"/>
          <p14:tracePt t="16830" x="820738" y="2647950"/>
          <p14:tracePt t="16838" x="836613" y="2647950"/>
          <p14:tracePt t="16845" x="852488" y="2647950"/>
          <p14:tracePt t="16854" x="868363" y="2671763"/>
          <p14:tracePt t="16862" x="901700" y="2679700"/>
          <p14:tracePt t="16871" x="949325" y="2703513"/>
          <p14:tracePt t="16876" x="965200" y="2711450"/>
          <p14:tracePt t="16885" x="989013" y="2719388"/>
          <p14:tracePt t="16892" x="1028700" y="2751138"/>
          <p14:tracePt t="16901" x="1044575" y="2767013"/>
          <p14:tracePt t="16908" x="1060450" y="2767013"/>
          <p14:tracePt t="16917" x="1092200" y="2782888"/>
          <p14:tracePt t="16924" x="1100138" y="2790825"/>
          <p14:tracePt t="16933" x="1108075" y="2798763"/>
          <p14:tracePt t="16940" x="1123950" y="2806700"/>
          <p14:tracePt t="16949" x="1139825" y="2822575"/>
          <p14:tracePt t="16956" x="1155700" y="2830513"/>
          <p14:tracePt t="16972" x="1163638" y="2830513"/>
          <p14:tracePt t="16996" x="1179513" y="2846388"/>
          <p14:tracePt t="17005" x="1187450" y="2854325"/>
          <p14:tracePt t="17012" x="1195388" y="2862263"/>
          <p14:tracePt t="17028" x="1211263" y="2862263"/>
          <p14:tracePt t="17038" x="1236663" y="2862263"/>
          <p14:tracePt t="17054" x="1244600" y="2862263"/>
          <p14:tracePt t="17101" x="1260475" y="2862263"/>
          <p14:tracePt t="17125" x="1276350" y="2862263"/>
          <p14:tracePt t="17133" x="1300163" y="2862263"/>
          <p14:tracePt t="17149" x="1308100" y="2862263"/>
          <p14:tracePt t="17159" x="1323975" y="2862263"/>
          <p14:tracePt t="17166" x="1331913" y="2862263"/>
          <p14:tracePt t="17173" x="1339850" y="2862263"/>
          <p14:tracePt t="17184" x="1355725" y="2862263"/>
          <p14:tracePt t="17190" x="1363663" y="2870200"/>
          <p14:tracePt t="17196" x="1387475" y="2870200"/>
          <p14:tracePt t="17206" x="1419225" y="2886075"/>
          <p14:tracePt t="17212" x="1435100" y="2886075"/>
          <p14:tracePt t="17222" x="1443038" y="2886075"/>
          <p14:tracePt t="17238" x="1458913" y="2886075"/>
          <p14:tracePt t="17254" x="1466850" y="2894013"/>
          <p14:tracePt t="17317" x="1474788" y="2901950"/>
          <p14:tracePt t="17342" x="1490663" y="2901950"/>
          <p14:tracePt t="17350" x="1498600" y="2909888"/>
          <p14:tracePt t="17366" x="1522413" y="2927350"/>
          <p14:tracePt t="17376" x="1538288" y="2927350"/>
          <p14:tracePt t="17381" x="1562100" y="2927350"/>
          <p14:tracePt t="17389" x="1571625" y="2935288"/>
          <p14:tracePt t="17396" x="1595438" y="2935288"/>
          <p14:tracePt t="17405" x="1603375" y="2943225"/>
          <p14:tracePt t="17412" x="1611313" y="2943225"/>
          <p14:tracePt t="17428" x="1627188" y="2959100"/>
          <p14:tracePt t="17444" x="1635125" y="2959100"/>
          <p14:tracePt t="17460" x="1643063" y="2959100"/>
          <p14:tracePt t="17469" x="1651000" y="2959100"/>
          <p14:tracePt t="17476" x="1658938" y="2959100"/>
          <p14:tracePt t="17502" x="1666875" y="2959100"/>
          <p14:tracePt t="17508" x="1674813" y="2959100"/>
          <p14:tracePt t="17517" x="1682750" y="2967038"/>
          <p14:tracePt t="17533" x="1690688" y="2967038"/>
          <p14:tracePt t="17540" x="1698625" y="2967038"/>
          <p14:tracePt t="17550" x="1706563" y="2974975"/>
          <p14:tracePt t="17556" x="1714500" y="2974975"/>
          <p14:tracePt t="17566" x="1722438" y="2974975"/>
          <p14:tracePt t="17573" x="1730375" y="2974975"/>
          <p14:tracePt t="17580" x="1738313" y="2990850"/>
          <p14:tracePt t="17589" x="1754188" y="2990850"/>
          <p14:tracePt t="17596" x="1762125" y="2990850"/>
          <p14:tracePt t="17622" x="1785938" y="2998788"/>
          <p14:tracePt t="17637" x="1793875" y="2998788"/>
          <p14:tracePt t="17644" x="1809750" y="2998788"/>
          <p14:tracePt t="17653" x="1817688" y="3006725"/>
          <p14:tracePt t="17660" x="1825625" y="3006725"/>
          <p14:tracePt t="17669" x="1841500" y="3006725"/>
          <p14:tracePt t="17685" x="1849438" y="3006725"/>
          <p14:tracePt t="17701" x="1857375" y="3006725"/>
          <p14:tracePt t="17708" x="1873250" y="3006725"/>
          <p14:tracePt t="17732" x="1881188" y="3006725"/>
          <p14:tracePt t="17740" x="1889125" y="3006725"/>
          <p14:tracePt t="17757" x="1897063" y="3006725"/>
          <p14:tracePt t="17766" x="1905000" y="3006725"/>
          <p14:tracePt t="17773" x="1912938" y="3006725"/>
          <p14:tracePt t="18213" x="1922463" y="3014663"/>
          <p14:tracePt t="18221" x="1922463" y="3022600"/>
          <p14:tracePt t="18230" x="1922463" y="3046413"/>
          <p14:tracePt t="18238" x="1922463" y="3070225"/>
          <p14:tracePt t="18244" x="1930400" y="3101975"/>
          <p14:tracePt t="18255" x="1930400" y="3117850"/>
          <p14:tracePt t="18260" x="1946275" y="3141663"/>
          <p14:tracePt t="18276" x="1946275" y="3165475"/>
          <p14:tracePt t="18292" x="1946275" y="3181350"/>
          <p14:tracePt t="18308" x="1954213" y="3189288"/>
          <p14:tracePt t="18317" x="1954213" y="3197225"/>
          <p14:tracePt t="18324" x="1962150" y="3205163"/>
          <p14:tracePt t="18341" x="1962150" y="3213100"/>
          <p14:tracePt t="18348" x="1962150" y="3221038"/>
          <p14:tracePt t="18357" x="1962150" y="3228975"/>
          <p14:tracePt t="18374" x="1978025" y="3244850"/>
          <p14:tracePt t="18390" x="1978025" y="3252788"/>
          <p14:tracePt t="18396" x="1978025" y="3270250"/>
          <p14:tracePt t="18406" x="1978025" y="3278188"/>
          <p14:tracePt t="18412" x="1978025" y="3286125"/>
          <p14:tracePt t="18422" x="1978025" y="3294063"/>
          <p14:tracePt t="18428" x="1978025" y="3302000"/>
          <p14:tracePt t="18444" x="1978025" y="3325813"/>
          <p14:tracePt t="18460" x="1978025" y="3333750"/>
          <p14:tracePt t="18469" x="1978025" y="3349625"/>
          <p14:tracePt t="18485" x="1978025" y="3357563"/>
          <p14:tracePt t="18492" x="1978025" y="3389313"/>
          <p14:tracePt t="18501" x="1978025" y="3397250"/>
          <p14:tracePt t="18508" x="1978025" y="3413125"/>
          <p14:tracePt t="18517" x="1978025" y="3421063"/>
          <p14:tracePt t="18532" x="1978025" y="3429000"/>
          <p14:tracePt t="18541" x="1978025" y="3444875"/>
          <p14:tracePt t="18548" x="1978025" y="3452813"/>
          <p14:tracePt t="18557" x="1978025" y="3460750"/>
          <p14:tracePt t="18564" x="1978025" y="3476625"/>
          <p14:tracePt t="18574" x="1978025" y="3484563"/>
          <p14:tracePt t="18580" x="1978025" y="3492500"/>
          <p14:tracePt t="18590" x="1978025" y="3500438"/>
          <p14:tracePt t="18596" x="1978025" y="3508375"/>
          <p14:tracePt t="18606" x="1978025" y="3516313"/>
          <p14:tracePt t="18612" x="1978025" y="3524250"/>
          <p14:tracePt t="18621" x="1978025" y="3532188"/>
          <p14:tracePt t="18628" x="1978025" y="3540125"/>
          <p14:tracePt t="18637" x="1978025" y="3548063"/>
          <p14:tracePt t="18660" x="1978025" y="3571875"/>
          <p14:tracePt t="18669" x="1978025" y="3579813"/>
          <p14:tracePt t="18685" x="1978025" y="3595688"/>
          <p14:tracePt t="18692" x="1978025" y="3605213"/>
          <p14:tracePt t="18708" x="1978025" y="3613150"/>
          <p14:tracePt t="18725" x="1978025" y="3629025"/>
          <p14:tracePt t="18741" x="1978025" y="3644900"/>
          <p14:tracePt t="18748" x="1978025" y="3676650"/>
          <p14:tracePt t="18757" x="1978025" y="3684588"/>
          <p14:tracePt t="18764" x="1978025" y="3692525"/>
          <p14:tracePt t="18773" x="1978025" y="3708400"/>
          <p14:tracePt t="18790" x="1978025" y="3732213"/>
          <p14:tracePt t="18806" x="1978025" y="3740150"/>
          <p14:tracePt t="18812" x="1978025" y="3756025"/>
          <p14:tracePt t="18821" x="1978025" y="3763963"/>
          <p14:tracePt t="18828" x="1978025" y="3779838"/>
          <p14:tracePt t="18837" x="1978025" y="3787775"/>
          <p14:tracePt t="18844" x="1978025" y="3803650"/>
          <p14:tracePt t="18853" x="1985963" y="3835400"/>
          <p14:tracePt t="18860" x="1985963" y="3843338"/>
          <p14:tracePt t="18869" x="1985963" y="3859213"/>
          <p14:tracePt t="18876" x="1985963" y="3875088"/>
          <p14:tracePt t="18884" x="1993900" y="3898900"/>
          <p14:tracePt t="18892" x="1993900" y="3906838"/>
          <p14:tracePt t="18902" x="1993900" y="3930650"/>
          <p14:tracePt t="18908" x="1993900" y="3938588"/>
          <p14:tracePt t="18925" x="1993900" y="3963988"/>
          <p14:tracePt t="18932" x="1993900" y="3979863"/>
          <p14:tracePt t="18942" x="1993900" y="3987800"/>
          <p14:tracePt t="18948" x="1993900" y="4011613"/>
          <p14:tracePt t="18957" x="1993900" y="4019550"/>
          <p14:tracePt t="18964" x="2009775" y="4043363"/>
          <p14:tracePt t="18974" x="2009775" y="4067175"/>
          <p14:tracePt t="18980" x="2009775" y="4075113"/>
          <p14:tracePt t="18996" x="2009775" y="4098925"/>
          <p14:tracePt t="19005" x="2017713" y="4114800"/>
          <p14:tracePt t="19012" x="2017713" y="4130675"/>
          <p14:tracePt t="19022" x="2025650" y="4138613"/>
          <p14:tracePt t="19028" x="2033588" y="4162425"/>
          <p14:tracePt t="19037" x="2033588" y="4170363"/>
          <p14:tracePt t="19044" x="2041525" y="4194175"/>
          <p14:tracePt t="19053" x="2041525" y="4202113"/>
          <p14:tracePt t="19060" x="2049463" y="4217988"/>
          <p14:tracePt t="19069" x="2049463" y="4241800"/>
          <p14:tracePt t="19076" x="2057400" y="4249738"/>
          <p14:tracePt t="19092" x="2065338" y="4273550"/>
          <p14:tracePt t="19109" x="2065338" y="4281488"/>
          <p14:tracePt t="19116" x="2073275" y="4291013"/>
          <p14:tracePt t="19125" x="2073275" y="4298950"/>
          <p14:tracePt t="19137" x="2081213" y="4306888"/>
          <p14:tracePt t="19148" x="2081213" y="4314825"/>
          <p14:tracePt t="19164" x="2081213" y="4330700"/>
          <p14:tracePt t="19174" x="2081213" y="4338638"/>
          <p14:tracePt t="19190" x="2081213" y="4346575"/>
          <p14:tracePt t="19196" x="2081213" y="4362450"/>
          <p14:tracePt t="19212" x="2081213" y="4370388"/>
          <p14:tracePt t="19222" x="2089150" y="4386263"/>
          <p14:tracePt t="19237" x="2089150" y="4402138"/>
          <p14:tracePt t="19253" x="2089150" y="4410075"/>
          <p14:tracePt t="19260" x="2089150" y="4418013"/>
          <p14:tracePt t="19269" x="2089150" y="4425950"/>
          <p14:tracePt t="19285" x="2089150" y="4433888"/>
          <p14:tracePt t="19302" x="2089150" y="4449763"/>
          <p14:tracePt t="19309" x="2089150" y="4457700"/>
          <p14:tracePt t="19325" x="2089150" y="4465638"/>
          <p14:tracePt t="19332" x="2089150" y="4481513"/>
          <p14:tracePt t="19348" x="2089150" y="4489450"/>
          <p14:tracePt t="19358" x="2089150" y="4513263"/>
          <p14:tracePt t="19374" x="2089150" y="4521200"/>
          <p14:tracePt t="19380" x="2089150" y="4529138"/>
          <p14:tracePt t="19389" x="2089150" y="4537075"/>
          <p14:tracePt t="19396" x="2089150" y="4545013"/>
          <p14:tracePt t="19405" x="2089150" y="4560888"/>
          <p14:tracePt t="19422" x="2089150" y="4576763"/>
          <p14:tracePt t="19428" x="2089150" y="4584700"/>
          <p14:tracePt t="19437" x="2089150" y="4592638"/>
          <p14:tracePt t="19444" x="2089150" y="4608513"/>
          <p14:tracePt t="19453" x="2089150" y="4616450"/>
          <p14:tracePt t="19460" x="2089150" y="4624388"/>
          <p14:tracePt t="19469" x="2089150" y="4633913"/>
          <p14:tracePt t="19476" x="2089150" y="4641850"/>
          <p14:tracePt t="19486" x="2089150" y="4649788"/>
          <p14:tracePt t="19500" x="2089150" y="4673600"/>
          <p14:tracePt t="19509" x="2089150" y="4681538"/>
          <p14:tracePt t="19516" x="2089150" y="4697413"/>
          <p14:tracePt t="19526" x="2089150" y="4705350"/>
          <p14:tracePt t="19532" x="2089150" y="4713288"/>
          <p14:tracePt t="19542" x="2089150" y="4729163"/>
          <p14:tracePt t="19548" x="2089150" y="4745038"/>
          <p14:tracePt t="19564" x="2089150" y="4760913"/>
          <p14:tracePt t="19574" x="2089150" y="4768850"/>
          <p14:tracePt t="19589" x="2089150" y="4776788"/>
          <p14:tracePt t="19596" x="2089150" y="4792663"/>
          <p14:tracePt t="19605" x="2089150" y="4800600"/>
          <p14:tracePt t="19612" x="2089150" y="4808538"/>
          <p14:tracePt t="19621" x="2089150" y="4824413"/>
          <p14:tracePt t="19637" x="2089150" y="4832350"/>
          <p14:tracePt t="19644" x="2081213" y="4848225"/>
          <p14:tracePt t="19660" x="2081213" y="4856163"/>
          <p14:tracePt t="19670" x="2081213" y="4864100"/>
          <p14:tracePt t="19676" x="2081213" y="4879975"/>
          <p14:tracePt t="19686" x="2081213" y="4887913"/>
          <p14:tracePt t="19693" x="2081213" y="4895850"/>
          <p14:tracePt t="19725" x="2081213" y="4911725"/>
          <p14:tracePt t="19732" x="2081213" y="4927600"/>
          <p14:tracePt t="19748" x="2081213" y="4943475"/>
          <p14:tracePt t="19758" x="2081213" y="4951413"/>
          <p14:tracePt t="19764" x="2081213" y="4959350"/>
          <p14:tracePt t="19773" x="2081213" y="4984750"/>
          <p14:tracePt t="19780" x="2081213" y="4992688"/>
          <p14:tracePt t="19796" x="2081213" y="5016500"/>
          <p14:tracePt t="19805" x="2081213" y="5024438"/>
          <p14:tracePt t="19821" x="2081213" y="5048250"/>
          <p14:tracePt t="19828" x="2081213" y="5064125"/>
          <p14:tracePt t="19837" x="2081213" y="5087938"/>
          <p14:tracePt t="19844" x="2073275" y="5111750"/>
          <p14:tracePt t="19853" x="2073275" y="5127625"/>
          <p14:tracePt t="19860" x="2073275" y="5143500"/>
          <p14:tracePt t="19871" x="2057400" y="5167313"/>
          <p14:tracePt t="19877" x="2049463" y="5183188"/>
          <p14:tracePt t="19884" x="2041525" y="5199063"/>
          <p14:tracePt t="19900" x="2041525" y="5222875"/>
          <p14:tracePt t="19909" x="2041525" y="5238750"/>
          <p14:tracePt t="19916" x="2041525" y="5254625"/>
          <p14:tracePt t="19926" x="2041525" y="5262563"/>
          <p14:tracePt t="19932" x="2041525" y="5286375"/>
          <p14:tracePt t="19943" x="2041525" y="5294313"/>
          <p14:tracePt t="19948" x="2041525" y="5319713"/>
          <p14:tracePt t="19957" x="2033588" y="5343525"/>
          <p14:tracePt t="19964" x="2033588" y="5351463"/>
          <p14:tracePt t="19973" x="2033588" y="5375275"/>
          <p14:tracePt t="19980" x="2033588" y="5391150"/>
          <p14:tracePt t="19989" x="2033588" y="5399088"/>
          <p14:tracePt t="19996" x="2033588" y="5422900"/>
          <p14:tracePt t="20005" x="2025650" y="5446713"/>
          <p14:tracePt t="20012" x="2025650" y="5462588"/>
          <p14:tracePt t="20022" x="2009775" y="5478463"/>
          <p14:tracePt t="20028" x="2009775" y="5494338"/>
          <p14:tracePt t="20036" x="2009775" y="5518150"/>
          <p14:tracePt t="20044" x="2001838" y="5541963"/>
          <p14:tracePt t="20060" x="2001838" y="5549900"/>
          <p14:tracePt t="20074" x="2001838" y="5565775"/>
          <p14:tracePt t="20078" x="2001838" y="5573713"/>
          <p14:tracePt t="20084" x="2001838" y="5581650"/>
          <p14:tracePt t="20094" x="2001838" y="5597525"/>
          <p14:tracePt t="20100" x="1993900" y="5613400"/>
          <p14:tracePt t="20116" x="1993900" y="5629275"/>
          <p14:tracePt t="20126" x="1993900" y="5637213"/>
          <p14:tracePt t="20132" x="1993900" y="5645150"/>
          <p14:tracePt t="20142" x="1993900" y="5670550"/>
          <p14:tracePt t="20148" x="1993900" y="5678488"/>
          <p14:tracePt t="20157" x="1993900" y="5702300"/>
          <p14:tracePt t="20164" x="1993900" y="5718175"/>
          <p14:tracePt t="20173" x="1985963" y="5734050"/>
          <p14:tracePt t="20180" x="1978025" y="5741988"/>
          <p14:tracePt t="20189" x="1978025" y="5765800"/>
          <p14:tracePt t="20196" x="1970088" y="5765800"/>
          <p14:tracePt t="20205" x="1970088" y="5773738"/>
          <p14:tracePt t="20212" x="1970088" y="5797550"/>
          <p14:tracePt t="20228" x="1970088" y="5805488"/>
          <p14:tracePt t="20236" x="1970088" y="5813425"/>
          <p14:tracePt t="20244" x="1970088" y="5821363"/>
          <p14:tracePt t="20255" x="1970088" y="5829300"/>
          <p14:tracePt t="20261" x="1970088" y="5837238"/>
          <p14:tracePt t="20269" x="1970088" y="5853113"/>
          <p14:tracePt t="20277" x="1970088" y="5861050"/>
          <p14:tracePt t="20284" x="1970088" y="5868988"/>
          <p14:tracePt t="20309" x="1970088" y="5884863"/>
          <p14:tracePt t="20316" x="1970088" y="5892800"/>
          <p14:tracePt t="20342" x="1970088" y="5900738"/>
          <p14:tracePt t="20348" x="1970088" y="5916613"/>
          <p14:tracePt t="20364" x="1970088" y="5924550"/>
          <p14:tracePt t="20373" x="1970088" y="5940425"/>
          <p14:tracePt t="20380" x="1970088" y="5948363"/>
          <p14:tracePt t="20389" x="1970088" y="5956300"/>
          <p14:tracePt t="20405" x="1970088" y="5980113"/>
          <p14:tracePt t="20421" x="1970088" y="5988050"/>
          <p14:tracePt t="20428" x="1970088" y="6013450"/>
          <p14:tracePt t="20452" x="1970088" y="6029325"/>
          <p14:tracePt t="20468" x="1970088" y="6053138"/>
          <p14:tracePt t="20484" x="1970088" y="6076950"/>
          <p14:tracePt t="20510" x="1970088" y="6084888"/>
          <p14:tracePt t="20516" x="1970088" y="6092825"/>
          <p14:tracePt t="20526" x="1978025" y="6100763"/>
          <p14:tracePt t="20532" x="1978025" y="6108700"/>
          <p14:tracePt t="20542" x="1985963" y="6124575"/>
          <p14:tracePt t="20548" x="1985963" y="6132513"/>
          <p14:tracePt t="20557" x="1985963" y="6148388"/>
          <p14:tracePt t="20564" x="1985963" y="6156325"/>
          <p14:tracePt t="20573" x="1993900" y="6172200"/>
          <p14:tracePt t="20580" x="2001838" y="6180138"/>
          <p14:tracePt t="20596" x="2001838" y="6203950"/>
          <p14:tracePt t="20612" x="2001838" y="6211888"/>
          <p14:tracePt t="20622" x="2001838" y="6227763"/>
          <p14:tracePt t="20628" x="2009775" y="6243638"/>
          <p14:tracePt t="20637" x="2009775" y="6267450"/>
          <p14:tracePt t="20645" x="2017713" y="6283325"/>
          <p14:tracePt t="20661" x="2017713" y="6307138"/>
          <p14:tracePt t="20668" x="2017713" y="6315075"/>
          <p14:tracePt t="20684" x="2017713" y="6338888"/>
          <p14:tracePt t="20694" x="2017713" y="6348413"/>
          <p14:tracePt t="20710" x="2017713" y="6364288"/>
          <p14:tracePt t="20716" x="2033588" y="6388100"/>
          <p14:tracePt t="20732" x="2033588" y="6396038"/>
          <p14:tracePt t="20741" x="2033588" y="6403975"/>
          <p14:tracePt t="20748" x="2033588" y="6411913"/>
          <p14:tracePt t="20773" x="2033588" y="6427788"/>
          <p14:tracePt t="20780" x="2033588" y="6435725"/>
          <p14:tracePt t="20796" x="2033588" y="6443663"/>
          <p14:tracePt t="20844" x="2033588" y="6459538"/>
          <p14:tracePt t="20852" x="2033588" y="6467475"/>
          <p14:tracePt t="20869" x="2041525" y="6475413"/>
          <p14:tracePt t="20884" x="2041525" y="6491288"/>
          <p14:tracePt t="20900" x="2049463" y="6491288"/>
          <p14:tracePt t="20932" x="2049463" y="6507163"/>
          <p14:tracePt t="20940" x="2057400" y="6523038"/>
          <p14:tracePt t="20964" x="2057400" y="6530975"/>
          <p14:tracePt t="20981" x="2057400" y="6538913"/>
          <p14:tracePt t="20989" x="2057400" y="6554788"/>
          <p14:tracePt t="21005" x="2057400" y="6562725"/>
          <p14:tracePt t="21014" x="2065338" y="6578600"/>
          <p14:tracePt t="21030" x="2065338" y="6586538"/>
          <p14:tracePt t="21036" x="2065338" y="6594475"/>
          <p14:tracePt t="21045" x="2065338" y="6618288"/>
          <p14:tracePt t="21062" x="2065338" y="6634163"/>
          <p14:tracePt t="21078" x="2065338" y="6642100"/>
          <p14:tracePt t="21084" x="2073275" y="6650038"/>
          <p14:tracePt t="21116" x="2073275" y="6657975"/>
          <p14:tracePt t="22140" x="2073275" y="6665913"/>
          <p14:tracePt t="22156" x="2073275" y="6673850"/>
          <p14:tracePt t="22188" x="2073275" y="6681788"/>
          <p14:tracePt t="23357" x="2065338" y="6681788"/>
          <p14:tracePt t="28189" x="2057400" y="6681788"/>
          <p14:tracePt t="28197" x="2041525" y="6691313"/>
          <p14:tracePt t="28208" x="2033588" y="6699250"/>
          <p14:tracePt t="28214" x="2017713" y="6699250"/>
          <p14:tracePt t="28226" x="2001838" y="6715125"/>
          <p14:tracePt t="28230" x="1962150" y="6723063"/>
          <p14:tracePt t="28243" x="1922463" y="6723063"/>
          <p14:tracePt t="28244" x="1833563" y="6723063"/>
          <p14:tracePt t="28254" x="1754188" y="6723063"/>
          <p14:tracePt t="28260" x="1651000" y="6723063"/>
          <p14:tracePt t="28269" x="1514475" y="6723063"/>
          <p14:tracePt t="28276" x="1371600" y="6707188"/>
          <p14:tracePt t="28285" x="1252538" y="6699250"/>
          <p14:tracePt t="28292" x="1116013" y="6665913"/>
          <p14:tracePt t="28301" x="989013" y="6650038"/>
          <p14:tracePt t="28308" x="885825" y="6642100"/>
          <p14:tracePt t="28317" x="773113" y="6610350"/>
          <p14:tracePt t="28324" x="646113" y="6570663"/>
          <p14:tracePt t="28333" x="534988" y="6530975"/>
          <p14:tracePt t="28340" x="422275" y="6475413"/>
          <p14:tracePt t="28350" x="311150" y="6411913"/>
          <p14:tracePt t="28357" x="150813" y="6315075"/>
          <p14:tracePt t="28364" x="23813" y="6180138"/>
        </p14:tracePtLst>
      </p14:laserTrace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C8FC03C-C266-4645-ABC5-645062898383}" type="slidenum">
              <a:rPr kumimoji="0" lang="de-DE" sz="1467" b="1" i="0" u="none" strike="noStrike" kern="1200" cap="none" spc="0" normalizeH="0" baseline="0" noProof="0" smtClean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19</a:t>
            </a:fld>
            <a:r>
              <a:rPr kumimoji="0" lang="de-DE" sz="1467" b="1" i="0" u="none" strike="noStrike" kern="1200" cap="none" spc="0" normalizeH="0" baseline="0" noProof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 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12248" y="1260834"/>
            <a:ext cx="1187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Belegen der Praxisbezogenen Studien im Bereich „Vorbereitung“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85A2C09-B2C5-4E88-BF89-EF9339308250}"/>
              </a:ext>
            </a:extLst>
          </p:cNvPr>
          <p:cNvSpPr/>
          <p:nvPr/>
        </p:nvSpPr>
        <p:spPr>
          <a:xfrm>
            <a:off x="2423592" y="2441636"/>
            <a:ext cx="1080120" cy="195276"/>
          </a:xfrm>
          <a:prstGeom prst="rect">
            <a:avLst/>
          </a:prstGeom>
          <a:solidFill>
            <a:srgbClr val="F1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B3AD48B-E5C3-4EA2-9610-1E793D2DF1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296" b="20694"/>
          <a:stretch/>
        </p:blipFill>
        <p:spPr>
          <a:xfrm>
            <a:off x="555224" y="2412225"/>
            <a:ext cx="8787376" cy="3240601"/>
          </a:xfrm>
          <a:prstGeom prst="rect">
            <a:avLst/>
          </a:prstGeom>
        </p:spPr>
      </p:pic>
      <p:pic>
        <p:nvPicPr>
          <p:cNvPr id="15" name="Inhaltsplatzhalter 14" descr="Glühlampe">
            <a:extLst>
              <a:ext uri="{FF2B5EF4-FFF2-40B4-BE49-F238E27FC236}">
                <a16:creationId xmlns:a16="http://schemas.microsoft.com/office/drawing/2014/main" id="{05D48B25-DC4C-4DD3-A576-68357E9A83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440" y="3809993"/>
            <a:ext cx="608774" cy="608774"/>
          </a:xfr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57B86B3-7805-4EA5-883F-B65600446C09}"/>
              </a:ext>
            </a:extLst>
          </p:cNvPr>
          <p:cNvSpPr/>
          <p:nvPr/>
        </p:nvSpPr>
        <p:spPr>
          <a:xfrm>
            <a:off x="2549927" y="2441636"/>
            <a:ext cx="2232248" cy="214568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80D7B88-5A54-4109-A862-0859741312BD}"/>
              </a:ext>
            </a:extLst>
          </p:cNvPr>
          <p:cNvSpPr/>
          <p:nvPr/>
        </p:nvSpPr>
        <p:spPr>
          <a:xfrm>
            <a:off x="1991544" y="3908832"/>
            <a:ext cx="1512168" cy="312257"/>
          </a:xfrm>
          <a:prstGeom prst="rect">
            <a:avLst/>
          </a:prstGeom>
          <a:noFill/>
          <a:ln w="38100">
            <a:solidFill>
              <a:srgbClr val="BCD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4449BDF-6642-49B2-8911-227B105F29C7}"/>
              </a:ext>
            </a:extLst>
          </p:cNvPr>
          <p:cNvSpPr/>
          <p:nvPr/>
        </p:nvSpPr>
        <p:spPr>
          <a:xfrm>
            <a:off x="8023759" y="4797151"/>
            <a:ext cx="1284478" cy="3782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2FE0C2E-966C-4622-874E-07219C7BDF27}"/>
              </a:ext>
            </a:extLst>
          </p:cNvPr>
          <p:cNvSpPr/>
          <p:nvPr/>
        </p:nvSpPr>
        <p:spPr>
          <a:xfrm>
            <a:off x="8023759" y="5175366"/>
            <a:ext cx="1284478" cy="403287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DAD501E2-72E1-46B4-96DB-F5E85058A7B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6734"/>
          <a:stretch/>
        </p:blipFill>
        <p:spPr>
          <a:xfrm>
            <a:off x="8031887" y="4845517"/>
            <a:ext cx="1276350" cy="29671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41F2475-ED9F-4AF1-ADCC-6C5579D2D38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4763"/>
          <a:stretch/>
        </p:blipFill>
        <p:spPr>
          <a:xfrm>
            <a:off x="8066249" y="5157192"/>
            <a:ext cx="1276350" cy="4473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078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53"/>
    </mc:Choice>
    <mc:Fallback xmlns="">
      <p:transition spd="slow" advTm="20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5C3E009-1E7C-411D-8A37-05457AB1E279}"/>
              </a:ext>
            </a:extLst>
          </p:cNvPr>
          <p:cNvSpPr/>
          <p:nvPr/>
        </p:nvSpPr>
        <p:spPr>
          <a:xfrm>
            <a:off x="-7369496" y="3521619"/>
            <a:ext cx="12192000" cy="855552"/>
          </a:xfrm>
          <a:prstGeom prst="rect">
            <a:avLst/>
          </a:prstGeom>
          <a:solidFill>
            <a:srgbClr val="F3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1A9F6D-3A35-4848-BD1A-A66E2EF0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712FD054-AE72-4B80-B3BF-262258F60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49488"/>
              </p:ext>
            </p:extLst>
          </p:nvPr>
        </p:nvGraphicFramePr>
        <p:xfrm>
          <a:off x="763900" y="1363549"/>
          <a:ext cx="10664199" cy="372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71">
                  <a:extLst>
                    <a:ext uri="{9D8B030D-6E8A-4147-A177-3AD203B41FA5}">
                      <a16:colId xmlns:a16="http://schemas.microsoft.com/office/drawing/2014/main" val="772120583"/>
                    </a:ext>
                  </a:extLst>
                </a:gridCol>
                <a:gridCol w="8804228">
                  <a:extLst>
                    <a:ext uri="{9D8B030D-6E8A-4147-A177-3AD203B41FA5}">
                      <a16:colId xmlns:a16="http://schemas.microsoft.com/office/drawing/2014/main" val="525496307"/>
                    </a:ext>
                  </a:extLst>
                </a:gridCol>
              </a:tblGrid>
              <a:tr h="440631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Hinweise zur Kommunikation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72052"/>
                  </a:ext>
                </a:extLst>
              </a:tr>
              <a:tr h="881262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CHAT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Bitte melden Sie sich im Chat, wenn Sie die Referent*innen/Moderation nicht verstehen können. Nutzen Sie den Chat gleich auch für Ihre Fragen an die Referent*innen und Kurz-Feedback. Wenn viele Fragen eingehen, werden wir ggf. kurz eine CHATPAUSE verkünden.</a:t>
                      </a:r>
                      <a:endParaRPr lang="de-DE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974842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AUDIO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Stellen Sie Ihr Mikrofon im linken Bildschirmbereich auf „Stumm“. Sie benötigen es nicht für die Teilnahme.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537664"/>
                  </a:ext>
                </a:extLst>
              </a:tr>
              <a:tr h="1283235">
                <a:tc>
                  <a:txBody>
                    <a:bodyPr/>
                    <a:lstStyle/>
                    <a:p>
                      <a:pPr algn="ctr"/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0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REAKTION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Nutzen Sie die Daumen oder das Klatschsymbol unter „Reaktionen“ für Reaktionen auf Fragen und Feedback.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5062306"/>
                  </a:ext>
                </a:extLst>
              </a:tr>
            </a:tbl>
          </a:graphicData>
        </a:graphic>
      </p:graphicFrame>
      <p:pic>
        <p:nvPicPr>
          <p:cNvPr id="19" name="Grafik 18" descr="Chat RNL">
            <a:extLst>
              <a:ext uri="{FF2B5EF4-FFF2-40B4-BE49-F238E27FC236}">
                <a16:creationId xmlns:a16="http://schemas.microsoft.com/office/drawing/2014/main" id="{F5701F3D-9EE4-4691-A362-B3D11FB2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5453" y="1869694"/>
            <a:ext cx="567883" cy="567883"/>
          </a:xfrm>
          <a:prstGeom prst="rect">
            <a:avLst/>
          </a:prstGeom>
        </p:spPr>
      </p:pic>
      <p:pic>
        <p:nvPicPr>
          <p:cNvPr id="20" name="Grafik 19" descr="Funkmikrofon">
            <a:extLst>
              <a:ext uri="{FF2B5EF4-FFF2-40B4-BE49-F238E27FC236}">
                <a16:creationId xmlns:a16="http://schemas.microsoft.com/office/drawing/2014/main" id="{806603E6-AF7F-4289-9767-C21228001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590" y="2953239"/>
            <a:ext cx="591608" cy="591608"/>
          </a:xfrm>
          <a:prstGeom prst="rect">
            <a:avLst/>
          </a:prstGeom>
        </p:spPr>
      </p:pic>
      <p:pic>
        <p:nvPicPr>
          <p:cNvPr id="21" name="Grafik 20" descr="Erhobene Hand">
            <a:extLst>
              <a:ext uri="{FF2B5EF4-FFF2-40B4-BE49-F238E27FC236}">
                <a16:creationId xmlns:a16="http://schemas.microsoft.com/office/drawing/2014/main" id="{27DE1024-D15F-40B4-A1F1-90CA4F815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50702" y="3963929"/>
            <a:ext cx="473183" cy="473183"/>
          </a:xfrm>
          <a:prstGeom prst="rect">
            <a:avLst/>
          </a:prstGeom>
        </p:spPr>
      </p:pic>
      <p:pic>
        <p:nvPicPr>
          <p:cNvPr id="22" name="Grafik 21" descr="&quot;Daumen hoch&quot;-Zeichen">
            <a:extLst>
              <a:ext uri="{FF2B5EF4-FFF2-40B4-BE49-F238E27FC236}">
                <a16:creationId xmlns:a16="http://schemas.microsoft.com/office/drawing/2014/main" id="{25C84A41-0899-431B-B2B4-D219860259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453" y="5428985"/>
            <a:ext cx="441031" cy="44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7E42B65F-FBD8-45E4-8799-0BD01ECCE680}"/>
              </a:ext>
            </a:extLst>
          </p:cNvPr>
          <p:cNvSpPr/>
          <p:nvPr/>
        </p:nvSpPr>
        <p:spPr>
          <a:xfrm>
            <a:off x="0" y="5831964"/>
            <a:ext cx="12192000" cy="643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9091" y="1393223"/>
            <a:ext cx="8425225" cy="872856"/>
          </a:xfrm>
        </p:spPr>
        <p:txBody>
          <a:bodyPr/>
          <a:lstStyle/>
          <a:p>
            <a:r>
              <a:rPr lang="de-DE" dirty="0"/>
              <a:t>Belegung der PBS in Bildungswissenschaften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254805" y="2244689"/>
            <a:ext cx="11262909" cy="342106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Praxisbezogene Studien können entweder in der Teildisziplin </a:t>
            </a:r>
            <a:r>
              <a:rPr lang="de-DE" sz="1800" b="1" dirty="0">
                <a:solidFill>
                  <a:schemeClr val="accent1"/>
                </a:solidFill>
              </a:rPr>
              <a:t>Psychologie oder Erziehungswissenschaft </a:t>
            </a:r>
            <a:r>
              <a:rPr lang="de-DE" sz="1800" dirty="0"/>
              <a:t>gewählt werden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Die PBS in Bildungswissenschaften bestehen aus zwei Bestandteilen:  </a:t>
            </a:r>
            <a:br>
              <a:rPr lang="de-DE" sz="1800" dirty="0"/>
            </a:b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/>
              <a:t>einem </a:t>
            </a:r>
            <a:r>
              <a:rPr lang="de-DE" sz="1800" b="1" dirty="0">
                <a:solidFill>
                  <a:schemeClr val="accent1"/>
                </a:solidFill>
              </a:rPr>
              <a:t>Methodenteil (Vorlesung „Methoden des Forschenden Lernens im Praxissemester”)</a:t>
            </a:r>
            <a:r>
              <a:rPr lang="de-DE" sz="1800" dirty="0"/>
              <a:t> </a:t>
            </a:r>
            <a:br>
              <a:rPr lang="de-DE" sz="1800" dirty="0"/>
            </a:b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/>
              <a:t>einem </a:t>
            </a:r>
            <a:r>
              <a:rPr lang="de-DE" sz="1800" b="1" dirty="0">
                <a:solidFill>
                  <a:schemeClr val="accent1"/>
                </a:solidFill>
              </a:rPr>
              <a:t>Thementeil (Seminar)</a:t>
            </a:r>
            <a:endParaRPr lang="de-DE" sz="1800" dirty="0"/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Wenn Sie eine PBS im Fach Psychologie zugeteilt bekommen, besuchen Sie einen der Vorlesungstermine („Methodenteil“) in Psychologie, gleiches gilt für die Erziehungswissenschaft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Wählen Sie mindestens </a:t>
            </a:r>
            <a:r>
              <a:rPr lang="de-DE" sz="1800" b="1" dirty="0">
                <a:solidFill>
                  <a:schemeClr val="bg2"/>
                </a:solidFill>
              </a:rPr>
              <a:t>5 verschiedene PBS in einer Prioritätenliste </a:t>
            </a:r>
            <a:r>
              <a:rPr lang="de-DE" sz="1800" dirty="0"/>
              <a:t>im Rahmen der Belegung der PBS</a:t>
            </a:r>
            <a:br>
              <a:rPr lang="de-DE" sz="1800" dirty="0"/>
            </a:br>
            <a:r>
              <a:rPr lang="de-DE" sz="1800" dirty="0"/>
              <a:t>In der Wunschliste können Sie PBS aus beiden Teildisziplinen kombinieren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Der Methodenteil (Vorlesung) muss nicht gesondert belegt werden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Das Ergebnis der Lehrveranstaltungsplatzvergabe wird Ihnen per E-Mail zugesendet</a:t>
            </a:r>
            <a:br>
              <a:rPr lang="de-DE" sz="1800" dirty="0"/>
            </a:br>
            <a:br>
              <a:rPr lang="de-DE" sz="1800" dirty="0"/>
            </a:br>
            <a:endParaRPr lang="de-DE" sz="1800" dirty="0"/>
          </a:p>
        </p:txBody>
      </p:sp>
      <p:sp>
        <p:nvSpPr>
          <p:cNvPr id="14" name="Wolkenförmige Legende 2">
            <a:extLst>
              <a:ext uri="{FF2B5EF4-FFF2-40B4-BE49-F238E27FC236}">
                <a16:creationId xmlns:a16="http://schemas.microsoft.com/office/drawing/2014/main" id="{1A252BD8-8C0F-4CA8-A692-DDD5362FE356}"/>
              </a:ext>
            </a:extLst>
          </p:cNvPr>
          <p:cNvSpPr/>
          <p:nvPr/>
        </p:nvSpPr>
        <p:spPr>
          <a:xfrm>
            <a:off x="9120336" y="382113"/>
            <a:ext cx="2397378" cy="1603663"/>
          </a:xfrm>
          <a:prstGeom prst="cloudCallout">
            <a:avLst>
              <a:gd name="adj1" fmla="val -36018"/>
              <a:gd name="adj2" fmla="val 51390"/>
            </a:avLst>
          </a:prstGeom>
          <a:solidFill>
            <a:srgbClr val="007890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8301711-EA96-42EF-B34C-D17C73362B66}"/>
              </a:ext>
            </a:extLst>
          </p:cNvPr>
          <p:cNvSpPr/>
          <p:nvPr/>
        </p:nvSpPr>
        <p:spPr>
          <a:xfrm>
            <a:off x="9682533" y="922334"/>
            <a:ext cx="1272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24.04.- 01.05.2023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298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76"/>
    </mc:Choice>
    <mc:Fallback xmlns="">
      <p:transition spd="slow" advTm="103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F74B667-5AA8-4E45-BD72-C3C94AE8AC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114" y="2310122"/>
            <a:ext cx="11976100" cy="2705091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1" name="Rechteck 10"/>
          <p:cNvSpPr/>
          <p:nvPr/>
        </p:nvSpPr>
        <p:spPr>
          <a:xfrm>
            <a:off x="9076135" y="603389"/>
            <a:ext cx="1272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Gesonderte </a:t>
            </a:r>
            <a:br>
              <a:rPr lang="de-DE" sz="1400" b="1" dirty="0">
                <a:solidFill>
                  <a:schemeClr val="bg1"/>
                </a:solidFill>
              </a:rPr>
            </a:br>
            <a:r>
              <a:rPr lang="de-DE" sz="1400" b="1" dirty="0">
                <a:solidFill>
                  <a:schemeClr val="bg1"/>
                </a:solidFill>
              </a:rPr>
              <a:t>Belegfrist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21.10. –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27.10.2019 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59D1AA7D-A15C-4D9B-A47B-28C7C470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367" y="1342612"/>
            <a:ext cx="10539177" cy="872856"/>
          </a:xfrm>
        </p:spPr>
        <p:txBody>
          <a:bodyPr/>
          <a:lstStyle/>
          <a:p>
            <a:r>
              <a:rPr lang="de-DE" dirty="0"/>
              <a:t>Praxisbezogene Studien in Bildungswissenschaften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8D5C2C8-AAEB-4B5A-92AA-46B142C4C424}"/>
              </a:ext>
            </a:extLst>
          </p:cNvPr>
          <p:cNvSpPr/>
          <p:nvPr/>
        </p:nvSpPr>
        <p:spPr>
          <a:xfrm>
            <a:off x="453366" y="3230620"/>
            <a:ext cx="6673514" cy="646330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1428BAA-B8A5-4FB3-928E-B95FBBB222E8}"/>
              </a:ext>
            </a:extLst>
          </p:cNvPr>
          <p:cNvSpPr/>
          <p:nvPr/>
        </p:nvSpPr>
        <p:spPr>
          <a:xfrm>
            <a:off x="453367" y="4083886"/>
            <a:ext cx="6673514" cy="902689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2F5E328-7C20-49A0-BC3F-B6E33E274B0E}"/>
              </a:ext>
            </a:extLst>
          </p:cNvPr>
          <p:cNvSpPr txBox="1"/>
          <p:nvPr/>
        </p:nvSpPr>
        <p:spPr>
          <a:xfrm>
            <a:off x="7371446" y="3264797"/>
            <a:ext cx="18002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„Methodenteil“ = Vorlesung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B94B1A4-4243-48F7-93AB-3F37CCE20D66}"/>
              </a:ext>
            </a:extLst>
          </p:cNvPr>
          <p:cNvSpPr txBox="1"/>
          <p:nvPr/>
        </p:nvSpPr>
        <p:spPr>
          <a:xfrm>
            <a:off x="7371446" y="4019101"/>
            <a:ext cx="1800200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„Thementeil“=</a:t>
            </a:r>
          </a:p>
          <a:p>
            <a:pPr algn="ctr"/>
            <a:r>
              <a:rPr lang="de-DE" b="1" dirty="0">
                <a:solidFill>
                  <a:schemeClr val="bg1"/>
                </a:solidFill>
              </a:rPr>
              <a:t>Seminar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E15FFD9-6C6E-47FC-B591-C6F3571EA845}"/>
              </a:ext>
            </a:extLst>
          </p:cNvPr>
          <p:cNvSpPr txBox="1"/>
          <p:nvPr/>
        </p:nvSpPr>
        <p:spPr>
          <a:xfrm>
            <a:off x="4863313" y="5491442"/>
            <a:ext cx="7190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schemeClr val="bg2"/>
                </a:solidFill>
              </a:rPr>
              <a:t>Beispiel: Veranstaltungskommentar zu einem Vorbereitungsseminar der Erziehungswissenschaft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383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27"/>
    </mc:Choice>
    <mc:Fallback xmlns="">
      <p:transition spd="slow" advTm="61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Online-Verteilverfahren der Schulplätze (PVP)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8367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49430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Warum online Schulplätze verteilen?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000" y="1985679"/>
            <a:ext cx="5218191" cy="4011634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8040216" y="2685934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dirty="0"/>
              <a:t>Studierende pro Jahr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386264" y="231302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>
                <a:solidFill>
                  <a:schemeClr val="accent3"/>
                </a:solidFill>
                <a:latin typeface="+mj-lt"/>
              </a:rPr>
              <a:t>1560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023175" y="2880479"/>
            <a:ext cx="562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de-DE" sz="5400" b="1" kern="0" dirty="0">
                <a:solidFill>
                  <a:srgbClr val="B1C800"/>
                </a:solidFill>
                <a:ea typeface="ＭＳ Ｐゴシック" pitchFamily="1" charset="-128"/>
              </a:rPr>
              <a:t>5</a:t>
            </a:r>
          </a:p>
        </p:txBody>
      </p:sp>
      <p:sp>
        <p:nvSpPr>
          <p:cNvPr id="17" name="Rechteck 16"/>
          <p:cNvSpPr/>
          <p:nvPr/>
        </p:nvSpPr>
        <p:spPr>
          <a:xfrm>
            <a:off x="7536160" y="3119267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dirty="0"/>
              <a:t>Zentren für schulpraktische</a:t>
            </a:r>
            <a:br>
              <a:rPr lang="de-DE" dirty="0"/>
            </a:br>
            <a:r>
              <a:rPr lang="de-DE" dirty="0"/>
              <a:t>Lehrerausbildung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706567" y="3622725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5400" b="1" dirty="0">
                <a:solidFill>
                  <a:srgbClr val="7AB51D"/>
                </a:solidFill>
                <a:ea typeface="ＭＳ Ｐゴシック" pitchFamily="1" charset="-128"/>
              </a:rPr>
              <a:t>689</a:t>
            </a:r>
          </a:p>
        </p:txBody>
      </p:sp>
      <p:sp>
        <p:nvSpPr>
          <p:cNvPr id="19" name="Rechteck 18"/>
          <p:cNvSpPr/>
          <p:nvPr/>
        </p:nvSpPr>
        <p:spPr>
          <a:xfrm>
            <a:off x="6763725" y="4057254"/>
            <a:ext cx="3011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b="1" dirty="0">
                <a:solidFill>
                  <a:schemeClr val="accent5"/>
                </a:solidFill>
              </a:rPr>
              <a:t>                    </a:t>
            </a:r>
            <a:r>
              <a:rPr lang="de-DE" b="1" dirty="0">
                <a:solidFill>
                  <a:schemeClr val="bg2"/>
                </a:solidFill>
              </a:rPr>
              <a:t>   </a:t>
            </a:r>
            <a:r>
              <a:rPr lang="de-DE" dirty="0"/>
              <a:t>Schulen</a:t>
            </a:r>
          </a:p>
        </p:txBody>
      </p:sp>
    </p:spTree>
    <p:extLst>
      <p:ext uri="{BB962C8B-B14F-4D97-AF65-F5344CB8AC3E}">
        <p14:creationId xmlns:p14="http://schemas.microsoft.com/office/powerpoint/2010/main" val="2388866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Ziele des Online-Verteilverfahrens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732" r="6888" b="-1"/>
          <a:stretch/>
        </p:blipFill>
        <p:spPr>
          <a:xfrm>
            <a:off x="3431704" y="1926292"/>
            <a:ext cx="7416824" cy="4655281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3784" y="2052911"/>
            <a:ext cx="2479076" cy="37008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de-DE" sz="1400" b="1" dirty="0"/>
              <a:t>Kriterien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Kapazitäten/Platzangebot </a:t>
            </a:r>
            <a:r>
              <a:rPr lang="de-DE" sz="1400" b="1" dirty="0">
                <a:solidFill>
                  <a:srgbClr val="B1C800"/>
                </a:solidFill>
                <a:ea typeface="ＭＳ Ｐゴシック" pitchFamily="1" charset="-128"/>
              </a:rPr>
              <a:t>der Schulen </a:t>
            </a:r>
            <a:r>
              <a:rPr lang="de-DE" sz="1400" dirty="0"/>
              <a:t>und</a:t>
            </a:r>
            <a:r>
              <a:rPr lang="de-DE" sz="1400" b="1" dirty="0"/>
              <a:t> </a:t>
            </a:r>
            <a:r>
              <a:rPr lang="de-DE" sz="1400" b="1" kern="0" dirty="0">
                <a:solidFill>
                  <a:srgbClr val="7AB516"/>
                </a:solidFill>
                <a:ea typeface="ＭＳ Ｐゴシック" pitchFamily="1" charset="-128"/>
              </a:rPr>
              <a:t>ZfsL </a:t>
            </a:r>
            <a:r>
              <a:rPr lang="de-DE" sz="1400" dirty="0"/>
              <a:t>im jeweiligen Studienfach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schemeClr val="bg2"/>
                </a:solidFill>
              </a:rPr>
              <a:t>fünf Schulwünsche</a:t>
            </a:r>
            <a:r>
              <a:rPr lang="de-DE" sz="1400" dirty="0"/>
              <a:t>, die Studierende im Online-Verteilverfahren angeben können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ggf. </a:t>
            </a:r>
            <a:r>
              <a:rPr lang="de-DE" sz="1400" b="1" dirty="0">
                <a:solidFill>
                  <a:schemeClr val="bg2">
                    <a:lumMod val="75000"/>
                  </a:schemeClr>
                </a:solidFill>
              </a:rPr>
              <a:t>geographischer Ortspunkt</a:t>
            </a:r>
            <a:r>
              <a:rPr lang="de-DE" sz="1400" dirty="0"/>
              <a:t>, den Studierende angeben müssen</a:t>
            </a:r>
          </a:p>
        </p:txBody>
      </p:sp>
    </p:spTree>
    <p:extLst>
      <p:ext uri="{BB962C8B-B14F-4D97-AF65-F5344CB8AC3E}">
        <p14:creationId xmlns:p14="http://schemas.microsoft.com/office/powerpoint/2010/main" val="1705654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64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verteilt? Verteilschritte im Überblick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0A8C13DD-2953-4133-8354-CAC5E3E78F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731045"/>
              </p:ext>
            </p:extLst>
          </p:nvPr>
        </p:nvGraphicFramePr>
        <p:xfrm>
          <a:off x="510018" y="2011274"/>
          <a:ext cx="8640960" cy="373218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18780">
                  <a:extLst>
                    <a:ext uri="{9D8B030D-6E8A-4147-A177-3AD203B41FA5}">
                      <a16:colId xmlns:a16="http://schemas.microsoft.com/office/drawing/2014/main" val="498477725"/>
                    </a:ext>
                  </a:extLst>
                </a:gridCol>
                <a:gridCol w="6522180">
                  <a:extLst>
                    <a:ext uri="{9D8B030D-6E8A-4147-A177-3AD203B41FA5}">
                      <a16:colId xmlns:a16="http://schemas.microsoft.com/office/drawing/2014/main" val="2104912401"/>
                    </a:ext>
                  </a:extLst>
                </a:gridCol>
              </a:tblGrid>
              <a:tr h="396062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r>
                        <a:rPr kumimoji="0" lang="de-DE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Vorbereitung der Platzverteilung</a:t>
                      </a:r>
                      <a:endParaRPr lang="de-DE" sz="10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E8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874424"/>
                  </a:ext>
                </a:extLst>
              </a:tr>
              <a:tr h="22957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12.04.2023</a:t>
                      </a: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</a:rPr>
                        <a:t>Bei Bedarf Antrag auf Härtefallregelung stellen</a:t>
                      </a:r>
                      <a:endParaRPr lang="en-US" sz="1400" kern="1200" dirty="0">
                        <a:solidFill>
                          <a:srgbClr val="31302D"/>
                        </a:solidFill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573164"/>
                  </a:ext>
                </a:extLst>
              </a:tr>
              <a:tr h="47698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</a:t>
                      </a: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13.04.2023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Information </a:t>
                      </a:r>
                      <a:r>
                        <a:rPr lang="en-US" sz="1400" kern="12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über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Zuweisung des Praxissemester-Durchgangs im 2. oder 3. Semester (Einschreibestichtag für Februar-Durchgang: 12.10.2022)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494846"/>
                  </a:ext>
                </a:extLst>
              </a:tr>
              <a:tr h="40471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21.04.2023 bis 25.04.2023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Praxissemester-Durchgang durch Login in PVP bestätigen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743003"/>
                  </a:ext>
                </a:extLst>
              </a:tr>
              <a:tr h="285449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 Platzbeantragung</a:t>
                      </a: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OT-Medium" panose="02000503040000020004" pitchFamily="50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OT-Medium" panose="02000503040000020004" pitchFamily="50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950530"/>
                  </a:ext>
                </a:extLst>
              </a:tr>
              <a:tr h="251005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21.04. bis 03.05.2023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5 Schulen und Ortspunkt im Online-Verteilverfahren (PVP) auswählen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692108"/>
                  </a:ext>
                </a:extLst>
              </a:tr>
              <a:tr h="202358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b="1" kern="1200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</a:t>
                      </a: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04.05.2023</a:t>
                      </a:r>
                      <a:endParaRPr lang="de-DE" sz="1400" b="1" kern="1200" dirty="0">
                        <a:solidFill>
                          <a:srgbClr val="31302D"/>
                        </a:solidFill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Anmeldebestätigung aus PVP im ZfL einreichen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5637"/>
                  </a:ext>
                </a:extLst>
              </a:tr>
              <a:tr h="296515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 Platzverteilung</a:t>
                      </a:r>
                      <a:endParaRPr lang="de-DE" dirty="0"/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/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422278"/>
                  </a:ext>
                </a:extLst>
              </a:tr>
              <a:tr h="115650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Anfang/Mitte </a:t>
                      </a:r>
                      <a:b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</a:br>
                      <a:r>
                        <a:rPr lang="en-US" sz="1400" b="1" dirty="0" err="1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Juni</a:t>
                      </a: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2023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80645"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Schulplatz in PVP einsehen und annehmen: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  <a:p>
                      <a:pPr marL="153035" marR="295275" indent="-72390">
                        <a:lnSpc>
                          <a:spcPct val="102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Annahmeerklärung im ZfL abgeben (</a:t>
                      </a:r>
                      <a:r>
                        <a:rPr lang="de-DE" sz="14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vorauss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. bis </a:t>
                      </a:r>
                      <a:r>
                        <a:rPr lang="de-DE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14.06.2023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)</a:t>
                      </a:r>
                    </a:p>
                    <a:p>
                      <a:pPr marL="153035" marR="527685" indent="-72390">
                        <a:lnSpc>
                          <a:spcPct val="105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Nach Information über Schulplatz: Umgehend Erweitertes Führungszeugnis (EFZ) mit Aufforderungsschreiben aus PVP beantragen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71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447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27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480000" y="2162693"/>
            <a:ext cx="3748882" cy="30989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0" name="Rechteck 9"/>
          <p:cNvSpPr/>
          <p:nvPr/>
        </p:nvSpPr>
        <p:spPr>
          <a:xfrm>
            <a:off x="7579398" y="2166687"/>
            <a:ext cx="334810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Aufteilung aller Schulen des Regierungsbezirks auf </a:t>
            </a:r>
            <a:r>
              <a:rPr lang="de-DE" sz="1400" b="1" dirty="0">
                <a:latin typeface="MetaNormal-Roman"/>
                <a:ea typeface="ＭＳ Ｐゴシック" pitchFamily="1" charset="-128"/>
              </a:rPr>
              <a:t>fünf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Regionalklassen (RK):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b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  <a:sym typeface="Wingdings" panose="05000000000000000000" pitchFamily="2" charset="2"/>
              </a:rPr>
              <a:t>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  <a:sym typeface="Wingdings" panose="05000000000000000000" pitchFamily="2" charset="2"/>
              </a:rPr>
              <a:t>              </a:t>
            </a:r>
            <a:r>
              <a:rPr lang="de-DE" sz="1400" dirty="0">
                <a:solidFill>
                  <a:srgbClr val="B1C800"/>
                </a:solidFill>
                <a:latin typeface="MetaNormal-Roman"/>
                <a:ea typeface="ＭＳ Ｐゴシック" pitchFamily="1" charset="-128"/>
              </a:rPr>
              <a:t>RK 5</a:t>
            </a: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  <a:t>: </a:t>
            </a:r>
            <a:r>
              <a:rPr lang="de-DE" sz="1400" i="1" dirty="0">
                <a:latin typeface="MetaNormal-Roman"/>
                <a:ea typeface="ＭＳ Ｐゴシック" pitchFamily="1" charset="-128"/>
              </a:rPr>
              <a:t>münsternahe Schulen</a:t>
            </a:r>
            <a:br>
              <a:rPr lang="de-DE" sz="1400" i="1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br>
              <a:rPr lang="de-DE" sz="1400" i="1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r>
              <a:rPr lang="de-DE" sz="1400" b="1" dirty="0">
                <a:latin typeface="MetaNormal-Roman"/>
                <a:ea typeface="ＭＳ Ｐゴシック" pitchFamily="1" charset="-128"/>
              </a:rPr>
              <a:t>bis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  <a:t>                    </a:t>
            </a:r>
            <a:r>
              <a:rPr lang="de-DE" sz="1400" dirty="0">
                <a:solidFill>
                  <a:srgbClr val="B1C800"/>
                </a:solidFill>
                <a:latin typeface="MetaNormal-Roman"/>
                <a:ea typeface="ＭＳ Ｐゴシック" pitchFamily="1" charset="-128"/>
              </a:rPr>
              <a:t>RK 1: </a:t>
            </a:r>
            <a:r>
              <a:rPr lang="de-DE" sz="1400" i="1" dirty="0">
                <a:latin typeface="MetaNormal-Roman"/>
                <a:ea typeface="ＭＳ Ｐゴシック" pitchFamily="1" charset="-128"/>
              </a:rPr>
              <a:t>eher münsterferne        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i="1" dirty="0">
                <a:latin typeface="MetaNormal-Roman"/>
                <a:ea typeface="ＭＳ Ｐゴシック" pitchFamily="1" charset="-128"/>
              </a:rPr>
              <a:t>                             Schulen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Studierende sollen 5 Schulen aus verschiedenen Regionalklassen  auswählen.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710" y="3017429"/>
            <a:ext cx="853514" cy="91447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587" y="3953224"/>
            <a:ext cx="634039" cy="68281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5"/>
          <a:srcRect t="25522"/>
          <a:stretch/>
        </p:blipFill>
        <p:spPr>
          <a:xfrm>
            <a:off x="480001" y="2558456"/>
            <a:ext cx="6784306" cy="303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204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82E73C8-273A-49D6-9C2C-84675589C72F}"/>
              </a:ext>
            </a:extLst>
          </p:cNvPr>
          <p:cNvGrpSpPr/>
          <p:nvPr/>
        </p:nvGrpSpPr>
        <p:grpSpPr>
          <a:xfrm>
            <a:off x="589258" y="2183409"/>
            <a:ext cx="3513233" cy="3425249"/>
            <a:chOff x="1686394" y="2331689"/>
            <a:chExt cx="3513233" cy="3425249"/>
          </a:xfrm>
        </p:grpSpPr>
        <p:sp>
          <p:nvSpPr>
            <p:cNvPr id="8" name="Rechteck 7"/>
            <p:cNvSpPr/>
            <p:nvPr/>
          </p:nvSpPr>
          <p:spPr bwMode="auto">
            <a:xfrm>
              <a:off x="1686394" y="2331689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792110" y="379386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741583" y="3029806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20" name="Gruppieren 19"/>
            <p:cNvGrpSpPr/>
            <p:nvPr/>
          </p:nvGrpSpPr>
          <p:grpSpPr>
            <a:xfrm>
              <a:off x="2114028" y="5263342"/>
              <a:ext cx="2559897" cy="493596"/>
              <a:chOff x="718309" y="4695027"/>
              <a:chExt cx="2777787" cy="649162"/>
            </a:xfrm>
          </p:grpSpPr>
          <p:sp>
            <p:nvSpPr>
              <p:cNvPr id="21" name="Flussdiagramm: Manuelle Verarbeitung 20"/>
              <p:cNvSpPr/>
              <p:nvPr/>
            </p:nvSpPr>
            <p:spPr bwMode="auto">
              <a:xfrm rot="10800000">
                <a:off x="718309" y="4695027"/>
                <a:ext cx="2777787" cy="649162"/>
              </a:xfrm>
              <a:prstGeom prst="flowChartManualOperation">
                <a:avLst/>
              </a:prstGeom>
              <a:solidFill>
                <a:srgbClr val="007890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1312001" y="4709562"/>
                <a:ext cx="1552467" cy="60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de-DE" sz="2400" kern="0" dirty="0">
                    <a:solidFill>
                      <a:prstClr val="white"/>
                    </a:solidFill>
                    <a:latin typeface="MetaNormal-Roman"/>
                    <a:ea typeface="ＭＳ Ｐゴシック" pitchFamily="1" charset="-128"/>
                  </a:rPr>
                  <a:t>Waage</a:t>
                </a:r>
              </a:p>
            </p:txBody>
          </p:sp>
        </p:grpSp>
        <p:sp>
          <p:nvSpPr>
            <p:cNvPr id="23" name="Rechteck 22"/>
            <p:cNvSpPr/>
            <p:nvPr/>
          </p:nvSpPr>
          <p:spPr>
            <a:xfrm>
              <a:off x="2396293" y="4137559"/>
              <a:ext cx="18287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Fiktiver Warenkorb</a:t>
              </a:r>
            </a:p>
          </p:txBody>
        </p:sp>
      </p:grpSp>
      <p:sp>
        <p:nvSpPr>
          <p:cNvPr id="24" name="Rechteck 23"/>
          <p:cNvSpPr/>
          <p:nvPr/>
        </p:nvSpPr>
        <p:spPr>
          <a:xfrm>
            <a:off x="7015039" y="2147084"/>
            <a:ext cx="312278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</a:rPr>
            </a:br>
            <a:endParaRPr lang="de-DE" sz="1400" b="1" dirty="0">
              <a:solidFill>
                <a:schemeClr val="bg2"/>
              </a:solidFill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Die Studierenden sollen 5 Schulen aus verschiedenen Regionalklassen 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5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(= 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münsternahe Schulen) 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und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4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sind 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schwerer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3,2,1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)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546B386D-1D00-41EE-8F10-98B56C0863E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5FE6A25D-98DA-44C8-BC98-4C30B1593BBA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4B8E250-7939-47CD-957B-1C2F98CC0E58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64087D83-1364-4338-AE64-407934E99A7E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42420D8D-D283-43E4-9368-E276C8DE13D1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493F9C6A-1BFD-4865-9360-FD2E6E8642E3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DBA2B4F2-F754-4CDB-9696-BC88ACEA70F7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6345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29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B0ABE-CF92-4410-8DA0-0876CAD8411D}"/>
              </a:ext>
            </a:extLst>
          </p:cNvPr>
          <p:cNvGrpSpPr/>
          <p:nvPr/>
        </p:nvGrpSpPr>
        <p:grpSpPr>
          <a:xfrm>
            <a:off x="566187" y="2281283"/>
            <a:ext cx="3513234" cy="3407494"/>
            <a:chOff x="1792110" y="2357763"/>
            <a:chExt cx="3513234" cy="3407494"/>
          </a:xfrm>
        </p:grpSpPr>
        <p:sp>
          <p:nvSpPr>
            <p:cNvPr id="8" name="Rechteck 7"/>
            <p:cNvSpPr/>
            <p:nvPr/>
          </p:nvSpPr>
          <p:spPr bwMode="auto">
            <a:xfrm>
              <a:off x="1792111" y="2357763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823565" y="376779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827495" y="2999855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1" name="Flussdiagramm: Manuelle Verarbeitung 20"/>
            <p:cNvSpPr/>
            <p:nvPr/>
          </p:nvSpPr>
          <p:spPr bwMode="auto">
            <a:xfrm rot="10800000">
              <a:off x="2136428" y="5271661"/>
              <a:ext cx="2559897" cy="493596"/>
            </a:xfrm>
            <a:prstGeom prst="flowChartManualOperation">
              <a:avLst/>
            </a:prstGeom>
            <a:solidFill>
              <a:srgbClr val="006E89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2110" y="2743694"/>
              <a:ext cx="2562704" cy="240928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0292" y="3745877"/>
              <a:ext cx="920576" cy="963251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2481584" y="5381000"/>
              <a:ext cx="19362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prstClr val="white"/>
                  </a:solidFill>
                  <a:latin typeface="MetaNormal-Roman"/>
                </a:rPr>
                <a:t>Gewicht unzulässig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F3AB889-6B8F-4C50-8D08-879EC733D99C}"/>
                </a:ext>
              </a:extLst>
            </p:cNvPr>
            <p:cNvSpPr txBox="1"/>
            <p:nvPr/>
          </p:nvSpPr>
          <p:spPr>
            <a:xfrm rot="20302904">
              <a:off x="2270855" y="3790981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B351C84-6657-4909-8E78-59A5A2200E98}"/>
                </a:ext>
              </a:extLst>
            </p:cNvPr>
            <p:cNvSpPr txBox="1"/>
            <p:nvPr/>
          </p:nvSpPr>
          <p:spPr>
            <a:xfrm>
              <a:off x="2556548" y="4741968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CEFE6F4-0302-4551-A288-1BC5F06506F1}"/>
                </a:ext>
              </a:extLst>
            </p:cNvPr>
            <p:cNvSpPr txBox="1"/>
            <p:nvPr/>
          </p:nvSpPr>
          <p:spPr>
            <a:xfrm>
              <a:off x="3935761" y="4267828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4C0CC6CC-D902-48D1-A6DE-37135BAD8492}"/>
                </a:ext>
              </a:extLst>
            </p:cNvPr>
            <p:cNvSpPr txBox="1"/>
            <p:nvPr/>
          </p:nvSpPr>
          <p:spPr>
            <a:xfrm>
              <a:off x="3449782" y="4003652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D0AAFB5C-E547-4163-B6BC-7D6A3B1A730B}"/>
                </a:ext>
              </a:extLst>
            </p:cNvPr>
            <p:cNvSpPr txBox="1"/>
            <p:nvPr/>
          </p:nvSpPr>
          <p:spPr>
            <a:xfrm>
              <a:off x="3878280" y="4743759"/>
              <a:ext cx="249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29" name="Rechteck 28"/>
          <p:cNvSpPr/>
          <p:nvPr/>
        </p:nvSpPr>
        <p:spPr bwMode="auto">
          <a:xfrm rot="1533573">
            <a:off x="2409509" y="3199692"/>
            <a:ext cx="2334944" cy="377899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ungültig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4C039AA-4658-4F38-8573-4BE0684FE4C0}"/>
              </a:ext>
            </a:extLst>
          </p:cNvPr>
          <p:cNvSpPr/>
          <p:nvPr/>
        </p:nvSpPr>
        <p:spPr>
          <a:xfrm>
            <a:off x="7015039" y="2147084"/>
            <a:ext cx="312278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</a:rPr>
            </a:br>
            <a:endParaRPr lang="de-DE" sz="1400" b="1" dirty="0">
              <a:solidFill>
                <a:schemeClr val="bg2"/>
              </a:solidFill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Die Studierenden sollen 5 Schulen aus verschiedenen Regionalklassen 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5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(= 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münsternahe Schulen) 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und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4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sind 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schwerer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3,2,1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)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A52031C-0643-43FA-9E9C-D85B0D76370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D086180B-813B-4DB0-8AC2-C28AC083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3EAD4FA-9FCC-45F5-A2EB-6C48C9A1A215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75324393-5346-4679-A8A1-63AECF5D3549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791EE08-CD8B-4FAA-B3EB-4023C416A60B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FE8844A0-7046-4BDC-8601-06F33181E4ED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F80FFFFD-6965-43A4-9730-2A7C9A71394B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E5CAB169-FD43-425C-8184-E6AEA46BB58B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4399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Vorgehen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Eröffnung eines </a:t>
            </a:r>
            <a:r>
              <a:rPr lang="de-DE" b="1" dirty="0">
                <a:solidFill>
                  <a:schemeClr val="bg2"/>
                </a:solidFill>
              </a:rPr>
              <a:t>Themas</a:t>
            </a:r>
            <a:r>
              <a:rPr lang="de-DE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von eingereichten </a:t>
            </a:r>
            <a:r>
              <a:rPr lang="de-DE" b="1" dirty="0">
                <a:solidFill>
                  <a:schemeClr val="bg2"/>
                </a:solidFill>
              </a:rPr>
              <a:t>Fragen zum ausgewählten Thema aus dem Fragenspeicher </a:t>
            </a:r>
            <a:r>
              <a:rPr lang="de-DE" dirty="0"/>
              <a:t>im Learnweb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Offene Fragenrunde: Stellen Sie Ihre Fragen </a:t>
            </a:r>
            <a:r>
              <a:rPr lang="de-DE" b="1" dirty="0">
                <a:solidFill>
                  <a:schemeClr val="accent1"/>
                </a:solidFill>
              </a:rPr>
              <a:t>zum Thema </a:t>
            </a:r>
            <a:r>
              <a:rPr lang="de-DE" dirty="0"/>
              <a:t>im Chat!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der Fragen durch die Referent*innen mit Audio/Video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Wechsel zum </a:t>
            </a:r>
            <a:r>
              <a:rPr lang="de-DE" b="1" dirty="0">
                <a:solidFill>
                  <a:schemeClr val="bg2"/>
                </a:solidFill>
              </a:rPr>
              <a:t>nächsten Thema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573962" y="2343769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8" name="Flussdiagramm: Manuelle Verarbeitung 17"/>
          <p:cNvSpPr/>
          <p:nvPr/>
        </p:nvSpPr>
        <p:spPr bwMode="auto">
          <a:xfrm>
            <a:off x="573961" y="3779870"/>
            <a:ext cx="3157956" cy="1382693"/>
          </a:xfrm>
          <a:prstGeom prst="flowChartManualOperation">
            <a:avLst/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19" name="Halbbogen 18"/>
          <p:cNvSpPr/>
          <p:nvPr/>
        </p:nvSpPr>
        <p:spPr bwMode="auto">
          <a:xfrm rot="21353055">
            <a:off x="559144" y="2926593"/>
            <a:ext cx="3103186" cy="1097545"/>
          </a:xfrm>
          <a:prstGeom prst="blockArc">
            <a:avLst>
              <a:gd name="adj1" fmla="val 10954650"/>
              <a:gd name="adj2" fmla="val 0"/>
              <a:gd name="adj3" fmla="val 25000"/>
            </a:avLst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Flussdiagramm: Manuelle Verarbeitung 20"/>
          <p:cNvSpPr/>
          <p:nvPr/>
        </p:nvSpPr>
        <p:spPr bwMode="auto">
          <a:xfrm rot="10800000">
            <a:off x="918279" y="5257667"/>
            <a:ext cx="2559897" cy="493596"/>
          </a:xfrm>
          <a:prstGeom prst="flowChartManualOperation">
            <a:avLst/>
          </a:prstGeom>
          <a:solidFill>
            <a:srgbClr val="006E89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230083" y="5399705"/>
            <a:ext cx="1936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</a:rPr>
              <a:t>Gewicht ok</a:t>
            </a:r>
          </a:p>
        </p:txBody>
      </p:sp>
      <p:sp>
        <p:nvSpPr>
          <p:cNvPr id="25" name="Rechteck 24"/>
          <p:cNvSpPr/>
          <p:nvPr/>
        </p:nvSpPr>
        <p:spPr bwMode="auto">
          <a:xfrm rot="1346657">
            <a:off x="2249353" y="3339294"/>
            <a:ext cx="2334944" cy="377899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gültig</a:t>
            </a:r>
          </a:p>
        </p:txBody>
      </p:sp>
      <p:sp>
        <p:nvSpPr>
          <p:cNvPr id="26" name="Rechteck 25"/>
          <p:cNvSpPr/>
          <p:nvPr/>
        </p:nvSpPr>
        <p:spPr>
          <a:xfrm>
            <a:off x="7464152" y="2661908"/>
            <a:ext cx="31227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/>
              <a:t>Gültige Konfigurationen</a:t>
            </a:r>
            <a:br>
              <a:rPr lang="de-DE" sz="1400" b="1" dirty="0"/>
            </a:br>
            <a:endParaRPr lang="de-DE" sz="1400" b="1" dirty="0"/>
          </a:p>
          <a:p>
            <a:r>
              <a:rPr lang="de-DE" sz="1400" dirty="0"/>
              <a:t>Es sind bis </a:t>
            </a:r>
            <a:r>
              <a:rPr lang="de-DE" sz="1400" b="1" dirty="0"/>
              <a:t>70 verschiedene Kombinationen </a:t>
            </a:r>
            <a:r>
              <a:rPr lang="de-DE" sz="1400" dirty="0"/>
              <a:t>von Regionalklassen in der Auswahl von Schulen gültig</a:t>
            </a:r>
          </a:p>
          <a:p>
            <a:endParaRPr lang="de-DE" sz="1400" dirty="0"/>
          </a:p>
          <a:p>
            <a:r>
              <a:rPr lang="de-DE" sz="1400" dirty="0"/>
              <a:t>Unmittelbare Rückmeldung zur Gültigkeit der Auswahl durch System</a:t>
            </a:r>
          </a:p>
          <a:p>
            <a:endParaRPr lang="de-DE" sz="1400" dirty="0"/>
          </a:p>
          <a:p>
            <a:r>
              <a:rPr lang="de-DE" sz="1400" dirty="0"/>
              <a:t>Das Gewicht darf immer zu leicht sein, also z.B. 5 mal RK 2.</a:t>
            </a:r>
          </a:p>
          <a:p>
            <a:endParaRPr lang="de-DE" sz="1400" dirty="0"/>
          </a:p>
          <a:p>
            <a:r>
              <a:rPr lang="de-DE" sz="1400" dirty="0"/>
              <a:t>Wählen Sie Schulen, die Sie grundsätzlich erreichen können.</a:t>
            </a:r>
            <a:endParaRPr lang="de-DE" sz="1400" dirty="0">
              <a:solidFill>
                <a:schemeClr val="bg2"/>
              </a:solidFill>
            </a:endParaRPr>
          </a:p>
          <a:p>
            <a:pPr>
              <a:buNone/>
            </a:pPr>
            <a:endParaRPr lang="de-DE" sz="1400" dirty="0">
              <a:solidFill>
                <a:srgbClr val="C00000"/>
              </a:solidFill>
            </a:endParaRPr>
          </a:p>
        </p:txBody>
      </p:sp>
      <p:sp>
        <p:nvSpPr>
          <p:cNvPr id="10" name="Pfeil nach links 9"/>
          <p:cNvSpPr/>
          <p:nvPr/>
        </p:nvSpPr>
        <p:spPr>
          <a:xfrm>
            <a:off x="5175340" y="3015844"/>
            <a:ext cx="1672139" cy="52411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/>
              <a:t>Ein</a:t>
            </a:r>
            <a:r>
              <a:rPr lang="de-DE" sz="1600" dirty="0"/>
              <a:t> Beispiel</a:t>
            </a:r>
            <a:endParaRPr lang="de-DE" dirty="0"/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619AF80E-C7F4-41C8-AD77-6D5F50844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5055">
            <a:off x="899859" y="3764064"/>
            <a:ext cx="877278" cy="917946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D07C2F6D-E2A2-455D-9B5F-C6AFA6030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110" y="3935884"/>
            <a:ext cx="636372" cy="665872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4BD50BB7-B5AE-4D00-A0FA-65FF8B463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226" y="3609034"/>
            <a:ext cx="636372" cy="665872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72F16146-3CFB-41CA-928A-3C46200F1409}"/>
              </a:ext>
            </a:extLst>
          </p:cNvPr>
          <p:cNvSpPr txBox="1"/>
          <p:nvPr/>
        </p:nvSpPr>
        <p:spPr>
          <a:xfrm>
            <a:off x="2219967" y="3899488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5815AE3-BD9D-47DB-A1AA-29E37C75DFF7}"/>
              </a:ext>
            </a:extLst>
          </p:cNvPr>
          <p:cNvSpPr txBox="1"/>
          <p:nvPr/>
        </p:nvSpPr>
        <p:spPr>
          <a:xfrm rot="372953">
            <a:off x="3061681" y="4177205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66F343-39E3-4755-BF3B-0C81D33CE439}"/>
              </a:ext>
            </a:extLst>
          </p:cNvPr>
          <p:cNvSpPr txBox="1"/>
          <p:nvPr/>
        </p:nvSpPr>
        <p:spPr>
          <a:xfrm rot="19480357">
            <a:off x="1160146" y="4286749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4757F776-9750-4381-B8DE-93492656E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722" y="4444159"/>
            <a:ext cx="636372" cy="665872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E86F062E-D937-4982-AD24-C296D02F272F}"/>
              </a:ext>
            </a:extLst>
          </p:cNvPr>
          <p:cNvSpPr txBox="1"/>
          <p:nvPr/>
        </p:nvSpPr>
        <p:spPr>
          <a:xfrm>
            <a:off x="2436950" y="4733467"/>
            <a:ext cx="16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D53E5CA5-765D-4626-802A-27D9378F6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51133">
            <a:off x="1606656" y="4558374"/>
            <a:ext cx="503562" cy="526905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8FB715AB-80F8-4993-90E0-32528683460D}"/>
              </a:ext>
            </a:extLst>
          </p:cNvPr>
          <p:cNvSpPr txBox="1"/>
          <p:nvPr/>
        </p:nvSpPr>
        <p:spPr>
          <a:xfrm>
            <a:off x="1649895" y="4793231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41807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Verfahren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1736" y="2267744"/>
            <a:ext cx="11230264" cy="342106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Wählen Sie Schulen, die Sie </a:t>
            </a:r>
            <a:r>
              <a:rPr lang="de-DE" sz="1500" dirty="0">
                <a:solidFill>
                  <a:schemeClr val="bg2"/>
                </a:solidFill>
              </a:rPr>
              <a:t>grundsätzlich erreichen </a:t>
            </a:r>
            <a:r>
              <a:rPr lang="de-DE" sz="1500" dirty="0"/>
              <a:t>können.</a:t>
            </a:r>
            <a:endParaRPr lang="de-DE" sz="1500" dirty="0">
              <a:solidFill>
                <a:schemeClr val="bg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Prüfen Sie, ob für Sie </a:t>
            </a:r>
            <a:r>
              <a:rPr lang="de-DE" sz="1500" dirty="0">
                <a:solidFill>
                  <a:schemeClr val="accent1"/>
                </a:solidFill>
              </a:rPr>
              <a:t>eine Härtefall-Regelung </a:t>
            </a:r>
            <a:r>
              <a:rPr lang="de-DE" sz="1500" dirty="0"/>
              <a:t>geltend gemacht werden kann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Besondere Regelungen die Fächer Informatik, Niederländisch, Kunst (G)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Informieren Sie sich über die Schule:  </a:t>
            </a:r>
            <a:r>
              <a:rPr lang="de-DE" sz="1500" dirty="0">
                <a:solidFill>
                  <a:schemeClr val="accent1"/>
                </a:solidFill>
              </a:rPr>
              <a:t>Zugewiesenes ZfsL/Seminar</a:t>
            </a:r>
            <a:r>
              <a:rPr lang="de-DE" sz="1500" dirty="0"/>
              <a:t>, Lage, Regionalklasse, </a:t>
            </a:r>
            <a:r>
              <a:rPr lang="de-DE" sz="1500" dirty="0">
                <a:solidFill>
                  <a:schemeClr val="bg2"/>
                </a:solidFill>
              </a:rPr>
              <a:t>Angebot der Fächer</a:t>
            </a:r>
            <a:r>
              <a:rPr lang="de-DE" sz="1500" dirty="0"/>
              <a:t>, Konzept/Leitbild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Wählen Sie Schulen aus </a:t>
            </a:r>
            <a:r>
              <a:rPr lang="de-DE" sz="1500" dirty="0">
                <a:solidFill>
                  <a:schemeClr val="accent1"/>
                </a:solidFill>
              </a:rPr>
              <a:t>verschiedenen ZfsL-/Seminarbezirken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Verteilung mit dem Algorithmus: Berücksichtigung möglichst vieler Wunschlisten mit der angegebenen </a:t>
            </a:r>
            <a:r>
              <a:rPr lang="de-DE" sz="1500" dirty="0">
                <a:solidFill>
                  <a:schemeClr val="bg2"/>
                </a:solidFill>
              </a:rPr>
              <a:t>Priorisierung</a:t>
            </a:r>
            <a:r>
              <a:rPr lang="de-DE" sz="1500" dirty="0"/>
              <a:t>, aber keine Garantie für Platz an einer Schule aus der </a:t>
            </a:r>
            <a:r>
              <a:rPr lang="de-DE" sz="1500" dirty="0">
                <a:solidFill>
                  <a:schemeClr val="bg2"/>
                </a:solidFill>
              </a:rPr>
              <a:t>Wunschliste</a:t>
            </a:r>
            <a:endParaRPr lang="de-DE" sz="15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Der Ortspunkt wirkt nach einem </a:t>
            </a:r>
            <a:r>
              <a:rPr lang="de-DE" sz="1500" dirty="0">
                <a:solidFill>
                  <a:schemeClr val="accent1"/>
                </a:solidFill>
              </a:rPr>
              <a:t>gesamtwirtschaftlichen Prinzip: </a:t>
            </a:r>
          </a:p>
          <a:p>
            <a:pPr marL="269875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de-DE" sz="1500" b="0" dirty="0">
                <a:sym typeface="Wingdings" panose="05000000000000000000" pitchFamily="2" charset="2"/>
              </a:rPr>
              <a:t>Zuweisung der nächstmöglichen Schule + ZfsL/Seminar </a:t>
            </a:r>
            <a: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  <a:t>mit freien Kapazitäten</a:t>
            </a:r>
            <a:b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500" b="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de-DE" sz="1500" b="0" dirty="0">
                <a:sym typeface="Wingdings" panose="05000000000000000000" pitchFamily="2" charset="2"/>
              </a:rPr>
              <a:t> </a:t>
            </a:r>
            <a:r>
              <a:rPr lang="de-DE" sz="1500" b="0" dirty="0"/>
              <a:t>Minimale Fahraufwände in für alle betroffenen Studierenden </a:t>
            </a:r>
            <a:r>
              <a:rPr lang="de-DE" sz="1500" b="0" dirty="0">
                <a:solidFill>
                  <a:schemeClr val="accent1"/>
                </a:solidFill>
              </a:rPr>
              <a:t>in Summe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31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975916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Lernorte Schule und ZfsL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2089831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am Lernort Schule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Lernorte Schule und Zentrum für schulpraktische Lehrerausbildung (ZfsL)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32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3932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232EFE5E-4C78-477D-930D-438F526CCA5B}"/>
              </a:ext>
            </a:extLst>
          </p:cNvPr>
          <p:cNvSpPr/>
          <p:nvPr/>
        </p:nvSpPr>
        <p:spPr>
          <a:xfrm>
            <a:off x="0" y="5804931"/>
            <a:ext cx="12192000" cy="48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001" y="1142750"/>
            <a:ext cx="11233633" cy="575329"/>
          </a:xfrm>
        </p:spPr>
        <p:txBody>
          <a:bodyPr/>
          <a:lstStyle/>
          <a:p>
            <a:r>
              <a:rPr lang="de-DE" dirty="0"/>
              <a:t>Merkzettel „Praxissemester“: 7 Fakten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B764C18D-E1CA-4E36-AA8D-16DC8AA6B372}"/>
              </a:ext>
            </a:extLst>
          </p:cNvPr>
          <p:cNvGraphicFramePr>
            <a:graphicFrameLocks/>
          </p:cNvGraphicFramePr>
          <p:nvPr/>
        </p:nvGraphicFramePr>
        <p:xfrm>
          <a:off x="673696" y="1926292"/>
          <a:ext cx="10153128" cy="4568015"/>
        </p:xfrm>
        <a:graphic>
          <a:graphicData uri="http://schemas.openxmlformats.org/drawingml/2006/table">
            <a:tbl>
              <a:tblPr firstRow="1" bandRow="1"/>
              <a:tblGrid>
                <a:gridCol w="551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5"/>
                          </a:solidFill>
                          <a:latin typeface="+mn-lt"/>
                        </a:rPr>
                        <a:t>13.04.2023: </a:t>
                      </a:r>
                      <a:endParaRPr lang="de-DE" sz="3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Einschreibestichtag für das Praxissemester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ab 15.09.2023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19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4"/>
                          </a:solidFill>
                          <a:latin typeface="+mn-lt"/>
                        </a:rPr>
                        <a:t>21.04. bis 03.05.2023: </a:t>
                      </a:r>
                      <a:endParaRPr lang="de-DE" sz="3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Schulauswahl in PVP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3"/>
                          </a:solidFill>
                          <a:latin typeface="+mn-lt"/>
                        </a:rPr>
                        <a:t>24.04. bis 01.05.2023 :</a:t>
                      </a:r>
                      <a:endParaRPr lang="de-DE" sz="3000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LV-Anmeldung zu „Praxisbezogenen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in LSF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74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3000" b="1" kern="1200" dirty="0">
                          <a:solidFill>
                            <a:srgbClr val="BCD700"/>
                          </a:solidFill>
                          <a:latin typeface="+mn-lt"/>
                          <a:ea typeface="+mn-ea"/>
                          <a:cs typeface="+mn-cs"/>
                        </a:rPr>
                        <a:t>Anfang/Mitte Juni:</a:t>
                      </a:r>
                      <a:endParaRPr lang="de-DE" sz="3000" dirty="0">
                        <a:solidFill>
                          <a:srgbClr val="BCD7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Zuteilung und Annahme des Schulplatzes und Beantragung des Führungszeugnisses</a:t>
                      </a:r>
                      <a:endParaRPr lang="de-DE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811533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1"/>
                          </a:solidFill>
                          <a:latin typeface="+mn-lt"/>
                        </a:rPr>
                        <a:t>Bis zum 31.08.2023: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Erster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Kontakt mit</a:t>
                      </a:r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Schule (Persönliche Vorstellung)</a:t>
                      </a:r>
                      <a:endParaRPr lang="de-DE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729">
                <a:tc>
                  <a:txBody>
                    <a:bodyPr/>
                    <a:lstStyle/>
                    <a:p>
                      <a:r>
                        <a:rPr lang="de-DE" sz="3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28.08. - 31.08.2023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Teilnahme an einer ZfsL-Einführungsveranstaltung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494736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01.10.2022</a:t>
                      </a:r>
                      <a:r>
                        <a:rPr lang="de-DE" sz="3000" b="1" baseline="0" dirty="0">
                          <a:solidFill>
                            <a:schemeClr val="accent2"/>
                          </a:solidFill>
                          <a:latin typeface="+mn-lt"/>
                        </a:rPr>
                        <a:t> bis</a:t>
                      </a:r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 31.03.2024:</a:t>
                      </a:r>
                      <a:endParaRPr lang="de-DE" sz="300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Prüfungsanmeldung „Praxisbezogene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Praxisphase (Schule/ZfsL)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Grafik 6" descr="Nach rechts zeigender Finger, Handrücken mit einfarbiger Füllung">
            <a:extLst>
              <a:ext uri="{FF2B5EF4-FFF2-40B4-BE49-F238E27FC236}">
                <a16:creationId xmlns:a16="http://schemas.microsoft.com/office/drawing/2014/main" id="{10312E99-66E5-4CE8-86FB-C64846C4F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9919099" y="4602867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AE0112E-AF45-480F-BAC9-9C35C8FB66BD}"/>
              </a:ext>
            </a:extLst>
          </p:cNvPr>
          <p:cNvSpPr txBox="1"/>
          <p:nvPr/>
        </p:nvSpPr>
        <p:spPr>
          <a:xfrm>
            <a:off x="10891603" y="4602867"/>
            <a:ext cx="1319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</a:rPr>
              <a:t>Achtung! </a:t>
            </a:r>
          </a:p>
          <a:p>
            <a:r>
              <a:rPr lang="de-DE" sz="1600" dirty="0">
                <a:solidFill>
                  <a:schemeClr val="accent1"/>
                </a:solidFill>
              </a:rPr>
              <a:t>PS beginnt bereits Ende August!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85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99"/>
    </mc:Choice>
    <mc:Fallback xmlns="">
      <p:transition spd="slow" advTm="66599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Leistungen an den Lernorten ZfsL und Schule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34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5007C2-DB35-49DC-808F-A34BD482E9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180" r="11818" b="2041"/>
          <a:stretch/>
        </p:blipFill>
        <p:spPr>
          <a:xfrm>
            <a:off x="1910805" y="2011752"/>
            <a:ext cx="8186827" cy="400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815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98" y="2507815"/>
            <a:ext cx="11306265" cy="40973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Persönlicher Dienstantritt in der Schule (Vorstellungstermin): </a:t>
            </a:r>
            <a:r>
              <a:rPr lang="de-DE" dirty="0"/>
              <a:t>bis spätestens 31.08.2023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ZfsL-Einführungsveranstaltungen: </a:t>
            </a:r>
            <a:r>
              <a:rPr lang="de-DE" dirty="0"/>
              <a:t>im Zeitrahmen 28.08. bis 31.08.2023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Termine der PBS in </a:t>
            </a:r>
            <a:r>
              <a:rPr lang="de-DE" b="1" dirty="0" err="1"/>
              <a:t>BilWiss</a:t>
            </a:r>
            <a:r>
              <a:rPr lang="de-DE" b="1" dirty="0"/>
              <a:t>: </a:t>
            </a:r>
            <a:r>
              <a:rPr lang="de-DE" dirty="0"/>
              <a:t>im Zeitrahmen 01.09. bis 04.09.2023, 08.09.2023, 30.09.2023 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Regelmäßige Präsenzlernphase an der Schule: </a:t>
            </a:r>
            <a:r>
              <a:rPr lang="de-DE" dirty="0"/>
              <a:t>Spätestens ab dem 11.09.2023</a:t>
            </a:r>
            <a:br>
              <a:rPr lang="de-DE" dirty="0"/>
            </a:br>
            <a:br>
              <a:rPr lang="de-DE" sz="1800" dirty="0"/>
            </a:br>
            <a:r>
              <a:rPr lang="de-DE" sz="1800" dirty="0"/>
              <a:t>Der konkrete Starttermin der regelmäßigen Präsenzzeit an der Schule ist abhängig von der terminlichen Lage der ZfsL-Einführungsveranstaltung bzw. der PBS in den Bildungswissenschaften und sollte mit der Schule vereinbart werden.</a:t>
            </a:r>
          </a:p>
          <a:p>
            <a:pPr algn="r"/>
            <a:r>
              <a:rPr lang="de-DE" sz="1800" dirty="0">
                <a:solidFill>
                  <a:schemeClr val="bg2"/>
                </a:solidFill>
                <a:sym typeface="Wingdings" panose="05000000000000000000" pitchFamily="2" charset="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 </a:t>
            </a:r>
            <a:r>
              <a:rPr lang="de-DE" sz="1800" dirty="0">
                <a:solidFill>
                  <a:schemeClr val="bg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Alle Termine im Überblick</a:t>
            </a:r>
            <a:endParaRPr lang="de-DE" dirty="0">
              <a:solidFill>
                <a:schemeClr val="bg2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35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1D140C4-58F7-4FF9-BEBD-E2C7560B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Termine zum Antritt des schulpraktischen Teils ab 09/2023</a:t>
            </a:r>
          </a:p>
        </p:txBody>
      </p:sp>
      <p:pic>
        <p:nvPicPr>
          <p:cNvPr id="5" name="Grafik 4" descr="Nach rechts zeigender Finger, Handrücken mit einfarbiger Füllung">
            <a:extLst>
              <a:ext uri="{FF2B5EF4-FFF2-40B4-BE49-F238E27FC236}">
                <a16:creationId xmlns:a16="http://schemas.microsoft.com/office/drawing/2014/main" id="{C671BD37-FA87-4BCA-B971-8E494E5C50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9961936" y="2356990"/>
            <a:ext cx="914400" cy="9144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F899FFF-B6C5-48B6-B82F-3CD56EA49104}"/>
              </a:ext>
            </a:extLst>
          </p:cNvPr>
          <p:cNvSpPr txBox="1"/>
          <p:nvPr/>
        </p:nvSpPr>
        <p:spPr>
          <a:xfrm>
            <a:off x="10934440" y="2356990"/>
            <a:ext cx="1319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</a:rPr>
              <a:t>Achtung! </a:t>
            </a:r>
          </a:p>
          <a:p>
            <a:r>
              <a:rPr lang="de-DE" sz="1600" dirty="0">
                <a:solidFill>
                  <a:schemeClr val="accent1"/>
                </a:solidFill>
              </a:rPr>
              <a:t>PS beginnt bereits Ende August!</a:t>
            </a:r>
          </a:p>
        </p:txBody>
      </p:sp>
    </p:spTree>
    <p:extLst>
      <p:ext uri="{BB962C8B-B14F-4D97-AF65-F5344CB8AC3E}">
        <p14:creationId xmlns:p14="http://schemas.microsoft.com/office/powerpoint/2010/main" val="4142836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98" y="2507815"/>
            <a:ext cx="11306265" cy="4097312"/>
          </a:xfrm>
        </p:spPr>
        <p:txBody>
          <a:bodyPr/>
          <a:lstStyle/>
          <a:p>
            <a:r>
              <a:rPr lang="de-DE" sz="1800" b="1" dirty="0">
                <a:sym typeface="Wingdings" panose="05000000000000000000" pitchFamily="2" charset="2"/>
              </a:rPr>
              <a:t>Begleitung</a:t>
            </a:r>
            <a:r>
              <a:rPr lang="de-DE" sz="1800" dirty="0">
                <a:sym typeface="Wingdings" panose="05000000000000000000" pitchFamily="2" charset="2"/>
              </a:rPr>
              <a:t> </a:t>
            </a:r>
            <a:r>
              <a:rPr lang="de-DE" sz="1800" b="1" dirty="0">
                <a:sym typeface="Wingdings" panose="05000000000000000000" pitchFamily="2" charset="2"/>
              </a:rPr>
              <a:t>am </a:t>
            </a:r>
            <a:r>
              <a:rPr lang="de-DE" sz="1800" b="1" dirty="0" err="1">
                <a:sym typeface="Wingdings" panose="05000000000000000000" pitchFamily="2" charset="2"/>
              </a:rPr>
              <a:t>ZfsL</a:t>
            </a:r>
            <a:r>
              <a:rPr lang="de-DE" sz="1800" b="1" dirty="0">
                <a:sym typeface="Wingdings" panose="05000000000000000000" pitchFamily="2" charset="2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>
                <a:sym typeface="Wingdings" panose="05000000000000000000" pitchFamily="2" charset="2"/>
              </a:rPr>
              <a:t>Koordinierende/r Praxissemesterbeauftragte/r (Praba)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>
                <a:sym typeface="Wingdings" panose="05000000000000000000" pitchFamily="2" charset="2"/>
              </a:rPr>
              <a:t>Fachliche und überfachliche Begleitkräfte (i.d.R. Fachleitungen)</a:t>
            </a:r>
            <a:endParaRPr lang="de-DE" sz="1800" dirty="0"/>
          </a:p>
          <a:p>
            <a:r>
              <a:rPr lang="de-DE" sz="1800" b="1" dirty="0"/>
              <a:t>Begleitformate am </a:t>
            </a:r>
            <a:r>
              <a:rPr lang="de-DE" sz="1800" b="1" dirty="0" err="1"/>
              <a:t>ZfsL</a:t>
            </a:r>
            <a:r>
              <a:rPr lang="de-DE" sz="1800" b="1" dirty="0"/>
              <a:t>:  </a:t>
            </a:r>
            <a:r>
              <a:rPr lang="de-DE" sz="18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Einführungsveranstaltung, fachliche sowie überfachliche  Begleitveranstaltungen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Hospitationen/ Praxisbegleitung bei Unterrichtsvorhaben sowie praxisbezogene Beratung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Bilanz- und Perspektivgespräch (BPG)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36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1D140C4-58F7-4FF9-BEBD-E2C7560B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Lernort: Zentrum für schulpraktische Lehrerausbildung (ZfsL)</a:t>
            </a:r>
          </a:p>
        </p:txBody>
      </p:sp>
    </p:spTree>
    <p:extLst>
      <p:ext uri="{BB962C8B-B14F-4D97-AF65-F5344CB8AC3E}">
        <p14:creationId xmlns:p14="http://schemas.microsoft.com/office/powerpoint/2010/main" val="17569194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4461" y="1382939"/>
            <a:ext cx="8425225" cy="648072"/>
          </a:xfrm>
        </p:spPr>
        <p:txBody>
          <a:bodyPr/>
          <a:lstStyle/>
          <a:p>
            <a:r>
              <a:rPr lang="de-DE" dirty="0"/>
              <a:t>Lernort: Schule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4461" y="2356855"/>
            <a:ext cx="11546195" cy="38164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1600" b="1" dirty="0"/>
              <a:t>Begleitung an der Schule: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Koordinierende/r Ausbildungsbeauftragte/r für das Praxissemester (ABBA im PS)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Begleitende Mentorinnen und Mentoren/ Ausbildungslehrkräfte (Fachlehrkräfte) 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Begleitformate an der Schule: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Einführungsveranstaltung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Personenorientierte Beratungsangebote (fachlich, überfachlich, systemisch)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Praxisbegleitung (Hospitationsmöglichkeiten, Unterricht unter Begleitung (50-70 Unterrichtsstunden) und Unterrichtsvorhaben (und ggf. damit zusammenhängenden Studienprojekten)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Teilnahme an Konferenzen, Beratungen und am schulischen Leben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37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371241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50000"/>
            <a:ext cx="12457384" cy="872856"/>
          </a:xfrm>
        </p:spPr>
        <p:txBody>
          <a:bodyPr/>
          <a:lstStyle/>
          <a:p>
            <a:r>
              <a:rPr lang="de-DE" dirty="0">
                <a:sym typeface="Wingdings" panose="05000000000000000000" pitchFamily="2" charset="2"/>
              </a:rPr>
              <a:t>Was ist ein Unterrichtsvorhaben?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7904" y="2507815"/>
            <a:ext cx="11377264" cy="4097312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i. d. R. schüler- und handlungsorientierte Form der Unterrichtsgestaltung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mittels einer Folge von Unterrichtsstunden (5-15 Unterrichtsstunden mit hohem Eigenanteil der/des Studierenden bei der Planung und Durchführung) sowie einer anschließenden Auswertung in Bezug auf den eigenen Professionalisierungsprozess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zur Bearbeitung einer fachlichen, didaktischen oder methodischen Fragestellung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38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0168507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Verschiedenes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2089831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am Lernort Schule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Härtefälle/Verschiedenes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88579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792464" cy="1276350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Umfrage: 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Welches Lehramt studieren Sie?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Haben Sie die Videos geschaut?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20263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Härtefall-Regelungen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1975567"/>
            <a:ext cx="11233635" cy="3421062"/>
          </a:xfrm>
        </p:spPr>
        <p:txBody>
          <a:bodyPr/>
          <a:lstStyle/>
          <a:p>
            <a:r>
              <a:rPr lang="de-DE" sz="1600" dirty="0"/>
              <a:t>Härtefallregelungen können </a:t>
            </a:r>
            <a:r>
              <a:rPr lang="de-DE" sz="1600" b="1" dirty="0"/>
              <a:t>zur Zuweisung eines PS-Durchgangs </a:t>
            </a:r>
            <a:r>
              <a:rPr lang="de-DE" sz="1600" dirty="0"/>
              <a:t>oder auch zur </a:t>
            </a:r>
            <a:r>
              <a:rPr lang="de-DE" sz="1600" b="1" dirty="0"/>
              <a:t>Zuteilung eines Schulplatzes </a:t>
            </a:r>
            <a:r>
              <a:rPr lang="de-DE" sz="1600" dirty="0"/>
              <a:t>geltend gemacht werden.</a:t>
            </a:r>
          </a:p>
          <a:p>
            <a:r>
              <a:rPr lang="de-DE" sz="1600" dirty="0"/>
              <a:t>Härtefälle liegen bspw. vor: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bei Einschränkungen durch Behinderung oder schwerwiegende, chronische Erkrankung, die für die Anreise an den Lernort oder die Durchführung des schulpraktischen Teils zu berücksichtigen sind,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bei bestehender Schwangerschaft,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nachgewiesenen Härten wie Kinderbetreuung oder die Pflege Angehöriger,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Tätigkeit als Vertretungslehrkraft an einer Schule im Regierungsbezirk Münster im studierten Lehramt (mind. halbe Stelle),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besonderen Umständen, die eine individuell angemessene, händische Zuteilung des Praxissemester-Durchgangs oder des Praktikumsplatzes erfordern (verpflichtender oder studienbezogener Auslandsaufenthalt, Status "Spitzensportler/in" im Programm "Spitzensport und Studium" der WWU, Studium eines der Fächer Informatik, Niederländisch, Kunst (nur Grundschullehramt) oder Studium des berufsbegleitenden Masters BK)</a:t>
            </a:r>
          </a:p>
          <a:p>
            <a:endParaRPr lang="de-DE" sz="1600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A30734A-5711-47BB-A886-119AC3C55B06}"/>
              </a:ext>
            </a:extLst>
          </p:cNvPr>
          <p:cNvSpPr txBox="1"/>
          <p:nvPr/>
        </p:nvSpPr>
        <p:spPr>
          <a:xfrm rot="852476">
            <a:off x="8168285" y="778414"/>
            <a:ext cx="2520280" cy="830997"/>
          </a:xfrm>
          <a:prstGeom prst="rect">
            <a:avLst/>
          </a:prstGeom>
          <a:solidFill>
            <a:srgbClr val="BCD7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Antragsfrist: 12.04.2023</a:t>
            </a:r>
          </a:p>
        </p:txBody>
      </p:sp>
    </p:spTree>
    <p:extLst>
      <p:ext uri="{BB962C8B-B14F-4D97-AF65-F5344CB8AC3E}">
        <p14:creationId xmlns:p14="http://schemas.microsoft.com/office/powerpoint/2010/main" val="35775329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467CC-A7FF-4B6A-B250-5FAE2C781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Praxissemester im Ausland</a:t>
            </a:r>
          </a:p>
        </p:txBody>
      </p:sp>
      <p:pic>
        <p:nvPicPr>
          <p:cNvPr id="7" name="Grafik 6">
            <a:hlinkClick r:id="rId3"/>
            <a:extLst>
              <a:ext uri="{FF2B5EF4-FFF2-40B4-BE49-F238E27FC236}">
                <a16:creationId xmlns:a16="http://schemas.microsoft.com/office/drawing/2014/main" id="{17AE7CF9-2CC9-4371-BF81-0986A2ECE2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56" y="1908780"/>
            <a:ext cx="6260422" cy="4031876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FAB38E-DBB2-4CED-8A45-AD495A2DA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C8FC03C-C266-4645-ABC5-645062898383}" type="slidenum">
              <a:rPr kumimoji="0" lang="de-DE" sz="1467" b="1" i="0" u="none" strike="noStrike" kern="1200" cap="none" spc="0" normalizeH="0" baseline="0" noProof="0" smtClean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41</a:t>
            </a:fld>
            <a:r>
              <a:rPr kumimoji="0" lang="de-DE" sz="1467" b="1" i="0" u="none" strike="noStrike" kern="1200" cap="none" spc="0" normalizeH="0" baseline="0" noProof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2A35FA8-9ADA-4050-91F2-DCA6AC480D39}"/>
              </a:ext>
            </a:extLst>
          </p:cNvPr>
          <p:cNvSpPr txBox="1"/>
          <p:nvPr/>
        </p:nvSpPr>
        <p:spPr>
          <a:xfrm>
            <a:off x="7176120" y="2132856"/>
            <a:ext cx="452053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Bewerbungsfrist September-Durchgang: </a:t>
            </a:r>
            <a:r>
              <a:rPr lang="de-DE" dirty="0">
                <a:solidFill>
                  <a:srgbClr val="58585A"/>
                </a:solidFill>
                <a:latin typeface="Calibri" panose="020F0502020204030204"/>
              </a:rPr>
              <a:t>ca. 08.03.2023</a:t>
            </a:r>
            <a:endParaRPr kumimoji="0" lang="de-DE" sz="180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Bewerbungsfrist Februar-Durchgang 2024:</a:t>
            </a:r>
            <a:b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15.08.2023 </a:t>
            </a:r>
            <a:b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http://go.wwu.de/se6ps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7754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232EFE5E-4C78-477D-930D-438F526CCA5B}"/>
              </a:ext>
            </a:extLst>
          </p:cNvPr>
          <p:cNvSpPr/>
          <p:nvPr/>
        </p:nvSpPr>
        <p:spPr>
          <a:xfrm>
            <a:off x="0" y="5804931"/>
            <a:ext cx="12192000" cy="48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001" y="1142750"/>
            <a:ext cx="11233633" cy="575329"/>
          </a:xfrm>
        </p:spPr>
        <p:txBody>
          <a:bodyPr/>
          <a:lstStyle/>
          <a:p>
            <a:r>
              <a:rPr lang="de-DE" dirty="0"/>
              <a:t>Merkzettel „Praxissemester“: 7 Fakten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B764C18D-E1CA-4E36-AA8D-16DC8AA6B3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991332"/>
              </p:ext>
            </p:extLst>
          </p:nvPr>
        </p:nvGraphicFramePr>
        <p:xfrm>
          <a:off x="673696" y="1926292"/>
          <a:ext cx="10153128" cy="4568015"/>
        </p:xfrm>
        <a:graphic>
          <a:graphicData uri="http://schemas.openxmlformats.org/drawingml/2006/table">
            <a:tbl>
              <a:tblPr firstRow="1" bandRow="1"/>
              <a:tblGrid>
                <a:gridCol w="551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5"/>
                          </a:solidFill>
                          <a:latin typeface="+mn-lt"/>
                        </a:rPr>
                        <a:t>13.04.2023: </a:t>
                      </a:r>
                      <a:endParaRPr lang="de-DE" sz="3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Einschreibestichtag für das Praxissemester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ab 15.09.2023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19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4"/>
                          </a:solidFill>
                          <a:latin typeface="+mn-lt"/>
                        </a:rPr>
                        <a:t>21.04. bis 03.05.2023: </a:t>
                      </a:r>
                      <a:endParaRPr lang="de-DE" sz="3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Schulauswahl in PVP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3"/>
                          </a:solidFill>
                          <a:latin typeface="+mn-lt"/>
                        </a:rPr>
                        <a:t>24.04. bis 01.05.2023 :</a:t>
                      </a:r>
                      <a:endParaRPr lang="de-DE" sz="3000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LV-Anmeldung zu „Praxisbezogenen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in LSF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74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3000" b="1" kern="1200" dirty="0">
                          <a:solidFill>
                            <a:srgbClr val="BCD700"/>
                          </a:solidFill>
                          <a:latin typeface="+mn-lt"/>
                          <a:ea typeface="+mn-ea"/>
                          <a:cs typeface="+mn-cs"/>
                        </a:rPr>
                        <a:t>Anfang/Mitte Juni:</a:t>
                      </a:r>
                      <a:endParaRPr lang="de-DE" sz="3000" dirty="0">
                        <a:solidFill>
                          <a:srgbClr val="BCD7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Zuteilung und Annahme des Schulplatzes und Beantragung des Führungszeugnisses</a:t>
                      </a:r>
                      <a:endParaRPr lang="de-DE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811533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1"/>
                          </a:solidFill>
                          <a:latin typeface="+mn-lt"/>
                        </a:rPr>
                        <a:t>Bis zum 31.08.2023: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Erster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Kontakt mit</a:t>
                      </a:r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Schule (Persönliche Vorstellung)</a:t>
                      </a:r>
                      <a:endParaRPr lang="de-DE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729">
                <a:tc>
                  <a:txBody>
                    <a:bodyPr/>
                    <a:lstStyle/>
                    <a:p>
                      <a:r>
                        <a:rPr lang="de-DE" sz="3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28.08. - 31.08.2023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Teilnahme an einer ZfsL-Einführungsveranstaltung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494736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01.10.2022</a:t>
                      </a:r>
                      <a:r>
                        <a:rPr lang="de-DE" sz="3000" b="1" baseline="0" dirty="0">
                          <a:solidFill>
                            <a:schemeClr val="accent2"/>
                          </a:solidFill>
                          <a:latin typeface="+mn-lt"/>
                        </a:rPr>
                        <a:t> bis</a:t>
                      </a:r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 31.03.2024:</a:t>
                      </a:r>
                      <a:endParaRPr lang="de-DE" sz="300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Prüfungsanmeldung „Praxisbezogene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Praxisphase (Schule/ZfsL)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Grafik 6" descr="Nach rechts zeigender Finger, Handrücken mit einfarbiger Füllung">
            <a:extLst>
              <a:ext uri="{FF2B5EF4-FFF2-40B4-BE49-F238E27FC236}">
                <a16:creationId xmlns:a16="http://schemas.microsoft.com/office/drawing/2014/main" id="{10312E99-66E5-4CE8-86FB-C64846C4F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9919099" y="4602867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AE0112E-AF45-480F-BAC9-9C35C8FB66BD}"/>
              </a:ext>
            </a:extLst>
          </p:cNvPr>
          <p:cNvSpPr txBox="1"/>
          <p:nvPr/>
        </p:nvSpPr>
        <p:spPr>
          <a:xfrm>
            <a:off x="10891603" y="4602867"/>
            <a:ext cx="1319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</a:rPr>
              <a:t>Achtung! </a:t>
            </a:r>
          </a:p>
          <a:p>
            <a:r>
              <a:rPr lang="de-DE" sz="1600" dirty="0">
                <a:solidFill>
                  <a:schemeClr val="accent1"/>
                </a:solidFill>
              </a:rPr>
              <a:t>PS beginnt bereits Ende August!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13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99"/>
    </mc:Choice>
    <mc:Fallback xmlns="">
      <p:transition spd="slow" advTm="66599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Wo gibt es Information und Beratung?</a:t>
            </a:r>
            <a:br>
              <a:rPr lang="de-DE" dirty="0">
                <a:solidFill>
                  <a:schemeClr val="accent1"/>
                </a:solidFill>
              </a:rPr>
            </a:b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68948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03768"/>
            <a:ext cx="8425225" cy="575329"/>
          </a:xfrm>
        </p:spPr>
        <p:txBody>
          <a:bodyPr/>
          <a:lstStyle/>
          <a:p>
            <a:r>
              <a:rPr lang="de-DE" dirty="0"/>
              <a:t>Wer sind Ihre Ansprechpersonen?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44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8EEA669A-1444-406A-8921-D436C05774A2}"/>
              </a:ext>
            </a:extLst>
          </p:cNvPr>
          <p:cNvGrpSpPr/>
          <p:nvPr/>
        </p:nvGrpSpPr>
        <p:grpSpPr>
          <a:xfrm>
            <a:off x="4737698" y="3162333"/>
            <a:ext cx="2941562" cy="2674695"/>
            <a:chOff x="5530702" y="3188992"/>
            <a:chExt cx="2941562" cy="2674695"/>
          </a:xfrm>
        </p:grpSpPr>
        <p:grpSp>
          <p:nvGrpSpPr>
            <p:cNvPr id="44" name="Gruppieren 43"/>
            <p:cNvGrpSpPr/>
            <p:nvPr/>
          </p:nvGrpSpPr>
          <p:grpSpPr>
            <a:xfrm>
              <a:off x="5530702" y="3472936"/>
              <a:ext cx="2941562" cy="2390751"/>
              <a:chOff x="4006702" y="3472935"/>
              <a:chExt cx="2941562" cy="2390751"/>
            </a:xfrm>
          </p:grpSpPr>
          <p:grpSp>
            <p:nvGrpSpPr>
              <p:cNvPr id="29" name="Gruppieren 28"/>
              <p:cNvGrpSpPr/>
              <p:nvPr/>
            </p:nvGrpSpPr>
            <p:grpSpPr>
              <a:xfrm>
                <a:off x="4006702" y="3472935"/>
                <a:ext cx="1728192" cy="1486474"/>
                <a:chOff x="4073250" y="2800176"/>
                <a:chExt cx="1728192" cy="1423426"/>
              </a:xfrm>
              <a:solidFill>
                <a:srgbClr val="BCD700"/>
              </a:solidFill>
            </p:grpSpPr>
            <p:grpSp>
              <p:nvGrpSpPr>
                <p:cNvPr id="30" name="Gruppieren 29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grpFill/>
              </p:grpSpPr>
              <p:sp>
                <p:nvSpPr>
                  <p:cNvPr id="32" name="Gleichschenkliges Dreieck 3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3" name="Ellipse 3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1" name="Rechteck 30"/>
                <p:cNvSpPr/>
                <p:nvPr/>
              </p:nvSpPr>
              <p:spPr>
                <a:xfrm>
                  <a:off x="4073250" y="4007578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Praxissemester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beauftragte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PraBa</a:t>
                  </a:r>
                  <a:endParaRPr lang="de-DE" b="1" dirty="0">
                    <a:solidFill>
                      <a:srgbClr val="BCD700"/>
                    </a:solidFill>
                  </a:endParaRPr>
                </a:p>
              </p:txBody>
            </p:sp>
          </p:grpSp>
          <p:grpSp>
            <p:nvGrpSpPr>
              <p:cNvPr id="34" name="Gruppieren 33"/>
              <p:cNvGrpSpPr/>
              <p:nvPr/>
            </p:nvGrpSpPr>
            <p:grpSpPr>
              <a:xfrm>
                <a:off x="5220072" y="3831486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35" name="Gruppieren 3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37" name="Gleichschenkliges Dreieck 3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8" name="Ellipse 3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6" name="Rechteck 3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Fachleitungen 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am ZfsL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0" name="Rechteck 39"/>
              <p:cNvSpPr/>
              <p:nvPr/>
            </p:nvSpPr>
            <p:spPr>
              <a:xfrm>
                <a:off x="4186010" y="5527478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BCD700"/>
                    </a:solidFill>
                  </a:rPr>
                  <a:t>ZFSL</a:t>
                </a:r>
              </a:p>
            </p:txBody>
          </p:sp>
        </p:grpSp>
        <p:grpSp>
          <p:nvGrpSpPr>
            <p:cNvPr id="52" name="Gruppieren 51"/>
            <p:cNvGrpSpPr/>
            <p:nvPr/>
          </p:nvGrpSpPr>
          <p:grpSpPr>
            <a:xfrm>
              <a:off x="5880406" y="3188992"/>
              <a:ext cx="953978" cy="353072"/>
              <a:chOff x="4356406" y="3188992"/>
              <a:chExt cx="953978" cy="353072"/>
            </a:xfrm>
          </p:grpSpPr>
          <p:sp>
            <p:nvSpPr>
              <p:cNvPr id="9" name="Rechteck 8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F23D81B2-585C-4C50-82A8-604CB241104C}"/>
              </a:ext>
            </a:extLst>
          </p:cNvPr>
          <p:cNvGrpSpPr/>
          <p:nvPr/>
        </p:nvGrpSpPr>
        <p:grpSpPr>
          <a:xfrm>
            <a:off x="482383" y="1885239"/>
            <a:ext cx="3166369" cy="2928686"/>
            <a:chOff x="2045040" y="1901076"/>
            <a:chExt cx="3166369" cy="2928686"/>
          </a:xfrm>
        </p:grpSpPr>
        <p:grpSp>
          <p:nvGrpSpPr>
            <p:cNvPr id="46" name="Gruppieren 45"/>
            <p:cNvGrpSpPr/>
            <p:nvPr/>
          </p:nvGrpSpPr>
          <p:grpSpPr>
            <a:xfrm>
              <a:off x="2045040" y="2231288"/>
              <a:ext cx="3166369" cy="2598474"/>
              <a:chOff x="521039" y="2204864"/>
              <a:chExt cx="3166369" cy="2598474"/>
            </a:xfrm>
          </p:grpSpPr>
          <p:grpSp>
            <p:nvGrpSpPr>
              <p:cNvPr id="43" name="Gruppieren 42"/>
              <p:cNvGrpSpPr/>
              <p:nvPr/>
            </p:nvGrpSpPr>
            <p:grpSpPr>
              <a:xfrm>
                <a:off x="521039" y="2868098"/>
                <a:ext cx="1152128" cy="1317687"/>
                <a:chOff x="521039" y="2868098"/>
                <a:chExt cx="1152128" cy="1317687"/>
              </a:xfrm>
            </p:grpSpPr>
            <p:grpSp>
              <p:nvGrpSpPr>
                <p:cNvPr id="11" name="Gruppieren 10"/>
                <p:cNvGrpSpPr/>
                <p:nvPr/>
              </p:nvGrpSpPr>
              <p:grpSpPr>
                <a:xfrm>
                  <a:off x="816116" y="2868098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2" name="Gleichschenkliges Dreieck 1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3" name="Ellipse 1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" name="Rechteck 2"/>
                <p:cNvSpPr/>
                <p:nvPr/>
              </p:nvSpPr>
              <p:spPr>
                <a:xfrm>
                  <a:off x="521039" y="3969761"/>
                  <a:ext cx="1152128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200" b="1" dirty="0">
                      <a:solidFill>
                        <a:srgbClr val="007890"/>
                      </a:solidFill>
                    </a:rPr>
                    <a:t>Lehrende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5" name="Gruppieren 4"/>
              <p:cNvGrpSpPr/>
              <p:nvPr/>
            </p:nvGrpSpPr>
            <p:grpSpPr>
              <a:xfrm>
                <a:off x="2058764" y="2880689"/>
                <a:ext cx="1628644" cy="1348904"/>
                <a:chOff x="4073250" y="2800176"/>
                <a:chExt cx="1628644" cy="1348904"/>
              </a:xfrm>
            </p:grpSpPr>
            <p:grpSp>
              <p:nvGrpSpPr>
                <p:cNvPr id="14" name="Gruppieren 13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5" name="Gleichschenkliges Dreieck 14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6" name="Ellipse 15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17" name="Rechteck 16"/>
                <p:cNvSpPr/>
                <p:nvPr/>
              </p:nvSpPr>
              <p:spPr>
                <a:xfrm>
                  <a:off x="4073250" y="3933056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Modulbeauftragte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>
              <a:xfrm>
                <a:off x="1246355" y="2204864"/>
                <a:ext cx="1628644" cy="1437750"/>
                <a:chOff x="1246355" y="2204864"/>
                <a:chExt cx="1628644" cy="1437750"/>
              </a:xfrm>
            </p:grpSpPr>
            <p:grpSp>
              <p:nvGrpSpPr>
                <p:cNvPr id="7" name="Gruppieren 6"/>
                <p:cNvGrpSpPr/>
                <p:nvPr/>
              </p:nvGrpSpPr>
              <p:grpSpPr>
                <a:xfrm>
                  <a:off x="1763688" y="2204864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8" name="Gleichschenkliges Dreieck 7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0" name="Ellipse 9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200" b="1" dirty="0"/>
                  </a:p>
                </p:txBody>
              </p:sp>
            </p:grpSp>
            <p:sp>
              <p:nvSpPr>
                <p:cNvPr id="18" name="Rechteck 17"/>
                <p:cNvSpPr/>
                <p:nvPr/>
              </p:nvSpPr>
              <p:spPr>
                <a:xfrm>
                  <a:off x="1246355" y="3426590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Zentrum für Lehrerbildung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39" name="Rechteck 38"/>
              <p:cNvSpPr/>
              <p:nvPr/>
            </p:nvSpPr>
            <p:spPr>
              <a:xfrm>
                <a:off x="755576" y="4467130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007890"/>
                    </a:solidFill>
                  </a:rPr>
                  <a:t>HOCHSCHULE</a:t>
                </a:r>
              </a:p>
            </p:txBody>
          </p:sp>
        </p:grpSp>
        <p:grpSp>
          <p:nvGrpSpPr>
            <p:cNvPr id="53" name="Gruppieren 52"/>
            <p:cNvGrpSpPr/>
            <p:nvPr/>
          </p:nvGrpSpPr>
          <p:grpSpPr>
            <a:xfrm>
              <a:off x="3091686" y="1901076"/>
              <a:ext cx="953978" cy="353072"/>
              <a:chOff x="4356406" y="3188992"/>
              <a:chExt cx="953978" cy="353072"/>
            </a:xfrm>
            <a:solidFill>
              <a:srgbClr val="007890"/>
            </a:solidFill>
          </p:grpSpPr>
          <p:sp>
            <p:nvSpPr>
              <p:cNvPr id="54" name="Rechteck 53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5" name="Rechteck 54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Rechteck 55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E53EB4D5-C098-4B5B-A547-48049887B17D}"/>
              </a:ext>
            </a:extLst>
          </p:cNvPr>
          <p:cNvGrpSpPr/>
          <p:nvPr/>
        </p:nvGrpSpPr>
        <p:grpSpPr>
          <a:xfrm>
            <a:off x="8626832" y="2339489"/>
            <a:ext cx="3040256" cy="2610118"/>
            <a:chOff x="7660833" y="1548003"/>
            <a:chExt cx="3040256" cy="2610118"/>
          </a:xfrm>
        </p:grpSpPr>
        <p:grpSp>
          <p:nvGrpSpPr>
            <p:cNvPr id="45" name="Gruppieren 44"/>
            <p:cNvGrpSpPr/>
            <p:nvPr/>
          </p:nvGrpSpPr>
          <p:grpSpPr>
            <a:xfrm>
              <a:off x="7660833" y="1953259"/>
              <a:ext cx="3040256" cy="2204862"/>
              <a:chOff x="6060231" y="1169243"/>
              <a:chExt cx="3040256" cy="2204862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6060231" y="1169243"/>
                <a:ext cx="1728192" cy="1423426"/>
                <a:chOff x="4049313" y="2172307"/>
                <a:chExt cx="1728192" cy="1423426"/>
              </a:xfrm>
            </p:grpSpPr>
            <p:grpSp>
              <p:nvGrpSpPr>
                <p:cNvPr id="20" name="Gruppieren 19"/>
                <p:cNvGrpSpPr/>
                <p:nvPr/>
              </p:nvGrpSpPr>
              <p:grpSpPr>
                <a:xfrm>
                  <a:off x="4582648" y="2172307"/>
                  <a:ext cx="561975" cy="1085850"/>
                  <a:chOff x="-52513" y="-627869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2" name="Gleichschenkliges Dreieck 21"/>
                  <p:cNvSpPr/>
                  <p:nvPr/>
                </p:nvSpPr>
                <p:spPr>
                  <a:xfrm>
                    <a:off x="-52513" y="-504044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-52512" y="-627869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1" name="Rechteck 20"/>
                <p:cNvSpPr/>
                <p:nvPr/>
              </p:nvSpPr>
              <p:spPr>
                <a:xfrm>
                  <a:off x="4049313" y="3379709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Ausbildungsbeauftragte</a:t>
                  </a:r>
                  <a:br>
                    <a:rPr lang="de-DE" sz="1100" b="1" dirty="0">
                      <a:solidFill>
                        <a:srgbClr val="7AB516"/>
                      </a:solidFill>
                    </a:rPr>
                  </a:br>
                  <a:r>
                    <a:rPr lang="de-DE" sz="1100" b="1" dirty="0">
                      <a:solidFill>
                        <a:srgbClr val="7AB516"/>
                      </a:solidFill>
                    </a:rPr>
                    <a:t>ABBA</a:t>
                  </a:r>
                  <a:endParaRPr lang="de-DE" b="1" dirty="0">
                    <a:solidFill>
                      <a:srgbClr val="7AB516"/>
                    </a:solidFill>
                  </a:endParaRPr>
                </a:p>
              </p:txBody>
            </p:sp>
          </p:grpSp>
          <p:grpSp>
            <p:nvGrpSpPr>
              <p:cNvPr id="24" name="Gruppieren 23"/>
              <p:cNvGrpSpPr/>
              <p:nvPr/>
            </p:nvGrpSpPr>
            <p:grpSpPr>
              <a:xfrm>
                <a:off x="7331878" y="1435943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25" name="Gruppieren 2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7" name="Gleichschenkliges Dreieck 2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6" name="Rechteck 2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Mentor*innen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1" name="Rechteck 40"/>
              <p:cNvSpPr/>
              <p:nvPr/>
            </p:nvSpPr>
            <p:spPr>
              <a:xfrm>
                <a:off x="6436191" y="3037897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7AB516"/>
                    </a:solidFill>
                  </a:rPr>
                  <a:t>SCHULE</a:t>
                </a:r>
              </a:p>
            </p:txBody>
          </p:sp>
        </p:grpSp>
        <p:grpSp>
          <p:nvGrpSpPr>
            <p:cNvPr id="57" name="Gruppieren 56"/>
            <p:cNvGrpSpPr/>
            <p:nvPr/>
          </p:nvGrpSpPr>
          <p:grpSpPr>
            <a:xfrm>
              <a:off x="7950899" y="1548003"/>
              <a:ext cx="953978" cy="353072"/>
              <a:chOff x="4356406" y="3188992"/>
              <a:chExt cx="953978" cy="353072"/>
            </a:xfrm>
            <a:solidFill>
              <a:srgbClr val="7AB516"/>
            </a:solidFill>
          </p:grpSpPr>
          <p:sp>
            <p:nvSpPr>
              <p:cNvPr id="58" name="Rechteck 57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Rechteck 58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hteck 59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43320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3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endParaRPr lang="de-DE" sz="2800" dirty="0">
              <a:solidFill>
                <a:schemeClr val="accent1">
                  <a:lumMod val="75000"/>
                </a:schemeClr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nach Vereinbarung per E-Mail oder Telefon</a:t>
            </a:r>
            <a:b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</a:br>
            <a:endParaRPr lang="de-DE" sz="1800" dirty="0">
              <a:solidFill>
                <a:srgbClr val="006E89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für BK-Studierende: Sprechzeiten von Sandra Mester 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(im IBL)</a:t>
            </a:r>
            <a:b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</a:br>
            <a:endParaRPr lang="de-DE" sz="1400" dirty="0">
              <a:solidFill>
                <a:srgbClr val="006E89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  <a:hlinkClick r:id="rId4"/>
              </a:rPr>
              <a:t>http://go.wwu.de/iz2p3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45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8240491" y="1558569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2540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Online-Gruppensprechstunde zu PVP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b="1" dirty="0">
                <a:sym typeface="Wingdings" panose="05000000000000000000" pitchFamily="2" charset="2"/>
              </a:rPr>
              <a:t>25.04.2023, 16 bis 18 Uhr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ym typeface="Wingdings" panose="05000000000000000000" pitchFamily="2" charset="2"/>
              </a:rPr>
              <a:t>Vorbereitende Videos und LIVE Online-Gruppensprechstunde via Zoom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ym typeface="Wingdings" panose="05000000000000000000" pitchFamily="2" charset="2"/>
              </a:rPr>
              <a:t>Einladung wird an die Kohorte zum Durchgang 09/2023 versendet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46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FD0BF7F-B38C-4021-A44E-A99492B22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18996">
            <a:off x="7386571" y="431251"/>
            <a:ext cx="4347961" cy="216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756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12243342" cy="69054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1952874" y="737215"/>
            <a:ext cx="838893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  <a:b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</a:b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28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endParaRPr lang="de-DE" sz="2400" b="1" dirty="0">
              <a:solidFill>
                <a:schemeClr val="bg1"/>
              </a:solidFill>
            </a:endParaRPr>
          </a:p>
          <a:p>
            <a:pPr algn="ctr"/>
            <a:endParaRPr lang="de-DE" sz="2400" dirty="0">
              <a:solidFill>
                <a:schemeClr val="bg1"/>
              </a:solidFill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102947"/>
            <a:ext cx="3078664" cy="1584002"/>
            <a:chOff x="2267744" y="731748"/>
            <a:chExt cx="3285864" cy="1725300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257464" y="731748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4656844" y="203785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CC32664A-922E-485E-9AC7-5B898B15C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00" y="2698336"/>
            <a:ext cx="11016599" cy="3816132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61689A59-CABB-4DB2-80FC-D9626D29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77" y="1567184"/>
            <a:ext cx="8425225" cy="575329"/>
          </a:xfrm>
        </p:spPr>
        <p:txBody>
          <a:bodyPr/>
          <a:lstStyle/>
          <a:p>
            <a:r>
              <a:rPr lang="de-DE" dirty="0">
                <a:solidFill>
                  <a:srgbClr val="A4C2D5"/>
                </a:solidFill>
              </a:rPr>
              <a:t>Evaluation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93BBBC56-A953-4B71-9163-00690F2A86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33" t="22002" r="3730" b="18270"/>
          <a:stretch/>
        </p:blipFill>
        <p:spPr>
          <a:xfrm>
            <a:off x="1072280" y="3607265"/>
            <a:ext cx="10297144" cy="256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49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381846" y="1207780"/>
            <a:ext cx="74283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Herzlichen Dank!</a:t>
            </a: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praxissemester@wwu.de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74AB0EB-24DF-457A-9CBF-B87AA2DF8868}"/>
              </a:ext>
            </a:extLst>
          </p:cNvPr>
          <p:cNvSpPr/>
          <p:nvPr/>
        </p:nvSpPr>
        <p:spPr>
          <a:xfrm>
            <a:off x="0" y="5589240"/>
            <a:ext cx="12192000" cy="94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DA6805-3A5B-4FBC-958F-A9FF27BE2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812" name="Grafik 811">
            <a:extLst>
              <a:ext uri="{FF2B5EF4-FFF2-40B4-BE49-F238E27FC236}">
                <a16:creationId xmlns:a16="http://schemas.microsoft.com/office/drawing/2014/main" id="{57FD2442-73DE-4B2E-A301-247DE1518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239" y="162292"/>
            <a:ext cx="9566494" cy="6722653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E308DA43-BF61-4494-ADA1-F569114E7A45}"/>
              </a:ext>
            </a:extLst>
          </p:cNvPr>
          <p:cNvSpPr/>
          <p:nvPr/>
        </p:nvSpPr>
        <p:spPr>
          <a:xfrm>
            <a:off x="1199456" y="4869160"/>
            <a:ext cx="648072" cy="386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rgbClr val="81C800"/>
                </a:solidFill>
                <a:latin typeface="Meta Offc Pro" panose="020B0504030101020102" pitchFamily="34" charset="0"/>
              </a:rPr>
              <a:t>ca.</a:t>
            </a:r>
          </a:p>
        </p:txBody>
      </p:sp>
    </p:spTree>
    <p:extLst>
      <p:ext uri="{BB962C8B-B14F-4D97-AF65-F5344CB8AC3E}">
        <p14:creationId xmlns:p14="http://schemas.microsoft.com/office/powerpoint/2010/main" val="115346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434F052-DAE7-4AC2-8FCE-DE852F40B6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14"/>
          <a:stretch/>
        </p:blipFill>
        <p:spPr>
          <a:xfrm>
            <a:off x="2639616" y="2032277"/>
            <a:ext cx="6451926" cy="34369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Checkliste: Praxissemester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8046311" y="919213"/>
            <a:ext cx="3049595" cy="5281341"/>
            <a:chOff x="4788024" y="1275354"/>
            <a:chExt cx="3049595" cy="5281341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3300893"/>
              <a:ext cx="2265495" cy="3255802"/>
            </a:xfrm>
            <a:prstGeom prst="rect">
              <a:avLst/>
            </a:prstGeom>
          </p:spPr>
        </p:pic>
        <p:sp>
          <p:nvSpPr>
            <p:cNvPr id="11" name="Ellipse 10"/>
            <p:cNvSpPr>
              <a:spLocks noChangeArrowheads="1"/>
            </p:cNvSpPr>
            <p:nvPr/>
          </p:nvSpPr>
          <p:spPr bwMode="auto">
            <a:xfrm rot="1190995">
              <a:off x="5974472" y="1275354"/>
              <a:ext cx="1863147" cy="1836437"/>
            </a:xfrm>
            <a:prstGeom prst="ellipse">
              <a:avLst/>
            </a:prstGeom>
            <a:solidFill>
              <a:srgbClr val="B1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de-DE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Auch als Kalenderdatei</a:t>
              </a:r>
            </a:p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für‘s Handy!</a:t>
              </a:r>
              <a:endParaRPr lang="de-DE" altLang="de-DE" sz="700" b="1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2055431" y="5507940"/>
            <a:ext cx="4950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  <a:hlinkClick r:id="rId6"/>
              </a:rPr>
              <a:t>http://go.wwu.de/praxissemesterdownloads</a:t>
            </a:r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</a:rPr>
              <a:t>   </a:t>
            </a:r>
            <a:endParaRPr lang="de-DE" sz="3600" dirty="0"/>
          </a:p>
        </p:txBody>
      </p:sp>
      <p:pic>
        <p:nvPicPr>
          <p:cNvPr id="10" name="Grafik 9" descr="File:Download alt font awesome.svg - Wikipedia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86" y="5472204"/>
            <a:ext cx="405068" cy="4050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34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81"/>
    </mc:Choice>
    <mc:Fallback xmlns="">
      <p:transition spd="slow" advTm="41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0629" x="103188" y="3595688"/>
          <p14:tracePt t="10637" x="247650" y="3556000"/>
          <p14:tracePt t="10645" x="438150" y="3516313"/>
          <p14:tracePt t="10653" x="669925" y="3476625"/>
          <p14:tracePt t="10661" x="893763" y="3452813"/>
          <p14:tracePt t="10669" x="1123950" y="3413125"/>
          <p14:tracePt t="10677" x="1371600" y="3381375"/>
          <p14:tracePt t="10684" x="1579563" y="3357563"/>
          <p14:tracePt t="10692" x="1746250" y="3333750"/>
          <p14:tracePt t="10700" x="1905000" y="3309938"/>
          <p14:tracePt t="10708" x="2041525" y="3302000"/>
          <p14:tracePt t="10715" x="2208213" y="3270250"/>
          <p14:tracePt t="10724" x="2376488" y="3244850"/>
          <p14:tracePt t="10732" x="2606675" y="3205163"/>
          <p14:tracePt t="10740" x="2782888" y="3197225"/>
          <p14:tracePt t="10748" x="3006725" y="3197225"/>
          <p14:tracePt t="10757" x="3197225" y="3197225"/>
          <p14:tracePt t="10764" x="3365500" y="3173413"/>
          <p14:tracePt t="10773" x="3516313" y="3173413"/>
          <p14:tracePt t="10780" x="3627438" y="3173413"/>
          <p14:tracePt t="10789" x="3708400" y="3173413"/>
          <p14:tracePt t="10796" x="3771900" y="3173413"/>
          <p14:tracePt t="10805" x="3811588" y="3173413"/>
          <p14:tracePt t="10813" x="3835400" y="3173413"/>
          <p14:tracePt t="10820" x="3875088" y="3173413"/>
          <p14:tracePt t="10829" x="3906838" y="3173413"/>
          <p14:tracePt t="10837" x="3922713" y="3173413"/>
          <p14:tracePt t="10845" x="3946525" y="3173413"/>
          <p14:tracePt t="10853" x="3962400" y="3173413"/>
          <p14:tracePt t="10910" x="3978275" y="3173413"/>
          <p14:tracePt t="10924" x="3994150" y="3181350"/>
          <p14:tracePt t="10933" x="4035425" y="3205163"/>
          <p14:tracePt t="10941" x="4090988" y="3213100"/>
          <p14:tracePt t="10950" x="4154488" y="3228975"/>
          <p14:tracePt t="10960" x="4210050" y="3228975"/>
          <p14:tracePt t="10965" x="4273550" y="3236913"/>
          <p14:tracePt t="10976" x="4297363" y="3236913"/>
          <p14:tracePt t="10981" x="4313238" y="3244850"/>
          <p14:tracePt t="10990" x="4329113" y="3244850"/>
          <p14:tracePt t="11054" x="4329113" y="3252788"/>
          <p14:tracePt t="11141" x="4321175" y="3252788"/>
          <p14:tracePt t="11437" x="4321175" y="3262313"/>
          <p14:tracePt t="11445" x="4313238" y="3262313"/>
          <p14:tracePt t="11452" x="4313238" y="3270250"/>
          <p14:tracePt t="11460" x="4297363" y="3278188"/>
          <p14:tracePt t="11476" x="4289425" y="3286125"/>
          <p14:tracePt t="11484" x="4289425" y="3294063"/>
          <p14:tracePt t="11492" x="4281488" y="3302000"/>
          <p14:tracePt t="11500" x="4273550" y="3309938"/>
          <p14:tracePt t="11508" x="4273550" y="3317875"/>
          <p14:tracePt t="11516" x="4273550" y="3333750"/>
          <p14:tracePt t="11524" x="4265613" y="3341688"/>
          <p14:tracePt t="11540" x="4265613" y="3349625"/>
          <p14:tracePt t="11548" x="4257675" y="3365500"/>
          <p14:tracePt t="11557" x="4257675" y="3373438"/>
          <p14:tracePt t="11564" x="4249738" y="3381375"/>
          <p14:tracePt t="11573" x="4249738" y="3405188"/>
          <p14:tracePt t="11581" x="4241800" y="3413125"/>
          <p14:tracePt t="11589" x="4233863" y="3436938"/>
          <p14:tracePt t="11597" x="4225925" y="3460750"/>
          <p14:tracePt t="11605" x="4225925" y="3468688"/>
          <p14:tracePt t="11613" x="4210050" y="3500438"/>
          <p14:tracePt t="11621" x="4210050" y="3524250"/>
          <p14:tracePt t="11629" x="4202113" y="3556000"/>
          <p14:tracePt t="11637" x="4202113" y="3587750"/>
          <p14:tracePt t="11645" x="4194175" y="3621088"/>
          <p14:tracePt t="11653" x="4194175" y="3644900"/>
          <p14:tracePt t="11661" x="4194175" y="3660775"/>
          <p14:tracePt t="11676" x="4186238" y="3668713"/>
          <p14:tracePt t="11700" x="4186238" y="3676650"/>
          <p14:tracePt t="11708" x="4186238" y="3684588"/>
          <p14:tracePt t="11724" x="4186238" y="3692525"/>
          <p14:tracePt t="11732" x="4186238" y="3700463"/>
          <p14:tracePt t="11757" x="4186238" y="3716338"/>
          <p14:tracePt t="11798" x="4178300" y="3724275"/>
          <p14:tracePt t="12342" x="4178300" y="3740150"/>
          <p14:tracePt t="12349" x="4170363" y="3763963"/>
          <p14:tracePt t="12364" x="4170363" y="3779838"/>
          <p14:tracePt t="12372" x="4154488" y="3819525"/>
          <p14:tracePt t="12380" x="4154488" y="3835400"/>
          <p14:tracePt t="12388" x="4154488" y="3859213"/>
          <p14:tracePt t="12396" x="4154488" y="3890963"/>
          <p14:tracePt t="12405" x="4138613" y="3906838"/>
          <p14:tracePt t="12412" x="4138613" y="3922713"/>
          <p14:tracePt t="12421" x="4138613" y="3930650"/>
          <p14:tracePt t="12428" x="4138613" y="3938588"/>
          <p14:tracePt t="12437" x="4130675" y="3963988"/>
          <p14:tracePt t="12460" x="4122738" y="3971925"/>
          <p14:tracePt t="12468" x="4122738" y="3995738"/>
          <p14:tracePt t="12476" x="4122738" y="4019550"/>
          <p14:tracePt t="12492" x="4122738" y="4035425"/>
          <p14:tracePt t="12500" x="4106863" y="4059238"/>
          <p14:tracePt t="12508" x="4106863" y="4067175"/>
          <p14:tracePt t="12516" x="4106863" y="4075113"/>
          <p14:tracePt t="12525" x="4106863" y="4083050"/>
          <p14:tracePt t="12532" x="4106863" y="4090988"/>
          <p14:tracePt t="12541" x="4106863" y="4098925"/>
          <p14:tracePt t="12548" x="4106863" y="4106863"/>
          <p14:tracePt t="12621" x="4106863" y="4114800"/>
          <p14:tracePt t="12661" x="4106863" y="4122738"/>
          <p14:tracePt t="13270" x="4098925" y="4122738"/>
          <p14:tracePt t="13286" x="4090988" y="4130675"/>
          <p14:tracePt t="13302" x="4075113" y="4146550"/>
          <p14:tracePt t="13317" x="4075113" y="4162425"/>
          <p14:tracePt t="13325" x="4075113" y="4170363"/>
          <p14:tracePt t="13333" x="4075113" y="4186238"/>
          <p14:tracePt t="13341" x="4059238" y="4202113"/>
          <p14:tracePt t="13349" x="4059238" y="4217988"/>
          <p14:tracePt t="13358" x="4051300" y="4225925"/>
          <p14:tracePt t="13366" x="4043363" y="4241800"/>
          <p14:tracePt t="13374" x="4043363" y="4249738"/>
          <p14:tracePt t="13389" x="4043363" y="4265613"/>
          <p14:tracePt t="13398" x="4043363" y="4281488"/>
          <p14:tracePt t="13405" x="4035425" y="4306888"/>
          <p14:tracePt t="13413" x="4027488" y="4330700"/>
          <p14:tracePt t="13421" x="4027488" y="4354513"/>
          <p14:tracePt t="13429" x="4027488" y="4370388"/>
          <p14:tracePt t="13437" x="4019550" y="4370388"/>
          <p14:tracePt t="13454" x="4019550" y="4386263"/>
          <p14:tracePt t="13462" x="4019550" y="4394200"/>
          <p14:tracePt t="13469" x="4019550" y="4402138"/>
          <p14:tracePt t="13479" x="4019550" y="4418013"/>
          <p14:tracePt t="13495" x="4019550" y="4433888"/>
          <p14:tracePt t="13540" x="4019550" y="4441825"/>
          <p14:tracePt t="14150" x="4019550" y="4449763"/>
          <p14:tracePt t="14156" x="4011613" y="4449763"/>
          <p14:tracePt t="14164" x="4002088" y="4449763"/>
          <p14:tracePt t="14172" x="3994150" y="4457700"/>
          <p14:tracePt t="14180" x="3978275" y="4473575"/>
          <p14:tracePt t="14188" x="3954463" y="4481513"/>
          <p14:tracePt t="14196" x="3938588" y="4497388"/>
          <p14:tracePt t="14204" x="3930650" y="4505325"/>
          <p14:tracePt t="14212" x="3914775" y="4529138"/>
          <p14:tracePt t="14220" x="3906838" y="4537075"/>
          <p14:tracePt t="14228" x="3883025" y="4552950"/>
          <p14:tracePt t="14237" x="3859213" y="4576763"/>
          <p14:tracePt t="14244" x="3843338" y="4592638"/>
          <p14:tracePt t="14252" x="3835400" y="4608513"/>
          <p14:tracePt t="14260" x="3827463" y="4624388"/>
          <p14:tracePt t="14268" x="3811588" y="4649788"/>
          <p14:tracePt t="14277" x="3795713" y="4673600"/>
          <p14:tracePt t="14284" x="3795713" y="4681538"/>
          <p14:tracePt t="14294" x="3795713" y="4697413"/>
          <p14:tracePt t="14300" x="3787775" y="4713288"/>
          <p14:tracePt t="14333" x="3787775" y="4729163"/>
          <p14:tracePt t="14358" x="3787775" y="4737100"/>
          <p14:tracePt t="14365" x="3787775" y="4745038"/>
          <p14:tracePt t="14372" x="3779838" y="4752975"/>
          <p14:tracePt t="14388" x="3779838" y="4760913"/>
          <p14:tracePt t="14396" x="3779838" y="4776788"/>
          <p14:tracePt t="14404" x="3779838" y="4792663"/>
          <p14:tracePt t="14420" x="3779838" y="4800600"/>
          <p14:tracePt t="14428" x="3779838" y="4808538"/>
          <p14:tracePt t="14436" x="3779838" y="4824413"/>
          <p14:tracePt t="14444" x="3779838" y="4832350"/>
          <p14:tracePt t="14461" x="3779838" y="4856163"/>
          <p14:tracePt t="14478" x="3779838" y="4864100"/>
          <p14:tracePt t="14496" x="3787775" y="4887913"/>
          <p14:tracePt t="14510" x="3795713" y="4887913"/>
          <p14:tracePt t="14516" x="3795713" y="4903788"/>
          <p14:tracePt t="14524" x="3803650" y="4911725"/>
          <p14:tracePt t="14548" x="3811588" y="4911725"/>
          <p14:tracePt t="15438" x="3819525" y="4911725"/>
          <p14:tracePt t="16036" x="3835400" y="4911725"/>
          <p14:tracePt t="16044" x="3851275" y="4911725"/>
          <p14:tracePt t="16052" x="3890963" y="4903788"/>
          <p14:tracePt t="16060" x="3906838" y="4903788"/>
          <p14:tracePt t="16068" x="3922713" y="4887913"/>
          <p14:tracePt t="16076" x="3938588" y="4887913"/>
          <p14:tracePt t="16150" x="3946525" y="4887913"/>
          <p14:tracePt t="16181" x="3954463" y="4887913"/>
          <p14:tracePt t="16205" x="3970338" y="4887913"/>
          <p14:tracePt t="16286" x="3978275" y="4887913"/>
          <p14:tracePt t="16294" x="3986213" y="4887913"/>
          <p14:tracePt t="16309" x="3994150" y="4887913"/>
          <p14:tracePt t="16317" x="4002088" y="4887913"/>
          <p14:tracePt t="16325" x="4011613" y="4887913"/>
          <p14:tracePt t="16333" x="4027488" y="4887913"/>
          <p14:tracePt t="16341" x="4035425" y="4887913"/>
          <p14:tracePt t="16348" x="4051300" y="4887913"/>
          <p14:tracePt t="16357" x="4059238" y="4887913"/>
          <p14:tracePt t="16429" x="4075113" y="4887913"/>
          <p14:tracePt t="16437" x="4090988" y="4887913"/>
          <p14:tracePt t="16445" x="4114800" y="4887913"/>
          <p14:tracePt t="16453" x="4154488" y="4887913"/>
          <p14:tracePt t="16464" x="4186238" y="4887913"/>
          <p14:tracePt t="16469" x="4225925" y="4887913"/>
          <p14:tracePt t="16477" x="4281488" y="4887913"/>
          <p14:tracePt t="16485" x="4329113" y="4887913"/>
          <p14:tracePt t="16494" x="4394200" y="4903788"/>
          <p14:tracePt t="16500" x="4433888" y="4903788"/>
          <p14:tracePt t="16509" x="4481513" y="4903788"/>
          <p14:tracePt t="16516" x="4521200" y="4903788"/>
          <p14:tracePt t="16524" x="4568825" y="4903788"/>
          <p14:tracePt t="16533" x="4592638" y="4903788"/>
          <p14:tracePt t="16540" x="4624388" y="4911725"/>
          <p14:tracePt t="16556" x="4640263" y="4911725"/>
          <p14:tracePt t="16564" x="4664075" y="4919663"/>
          <p14:tracePt t="16573" x="4687888" y="4927600"/>
          <p14:tracePt t="16580" x="4745038" y="4935538"/>
          <p14:tracePt t="16588" x="4808538" y="4935538"/>
          <p14:tracePt t="16596" x="4887913" y="4951413"/>
          <p14:tracePt t="16604" x="4975225" y="4959350"/>
          <p14:tracePt t="16612" x="5038725" y="4976813"/>
          <p14:tracePt t="16620" x="5111750" y="4984750"/>
          <p14:tracePt t="16628" x="5191125" y="4984750"/>
          <p14:tracePt t="16636" x="5270500" y="5000625"/>
          <p14:tracePt t="16646" x="5365750" y="5000625"/>
          <p14:tracePt t="16653" x="5446713" y="5000625"/>
          <p14:tracePt t="16661" x="5518150" y="5000625"/>
          <p14:tracePt t="16668" x="5605463" y="5000625"/>
          <p14:tracePt t="16676" x="5708650" y="5000625"/>
          <p14:tracePt t="16684" x="5813425" y="5000625"/>
          <p14:tracePt t="16692" x="5956300" y="5000625"/>
          <p14:tracePt t="16700" x="6132513" y="5000625"/>
          <p14:tracePt t="16708" x="6330950" y="5000625"/>
          <p14:tracePt t="16716" x="6483350" y="5000625"/>
          <p14:tracePt t="16724" x="6634163" y="5000625"/>
          <p14:tracePt t="16732" x="6784975" y="5000625"/>
          <p14:tracePt t="16740" x="6937375" y="5000625"/>
          <p14:tracePt t="16748" x="7096125" y="5000625"/>
          <p14:tracePt t="16756" x="7248525" y="5000625"/>
          <p14:tracePt t="16764" x="7375525" y="5000625"/>
          <p14:tracePt t="16772" x="7486650" y="5000625"/>
          <p14:tracePt t="16780" x="7591425" y="5000625"/>
          <p14:tracePt t="16788" x="7646988" y="5008563"/>
          <p14:tracePt t="16796" x="7710488" y="5008563"/>
          <p14:tracePt t="16805" x="7766050" y="5024438"/>
          <p14:tracePt t="16813" x="7829550" y="5024438"/>
          <p14:tracePt t="16821" x="7870825" y="5024438"/>
          <p14:tracePt t="16831" x="7934325" y="5024438"/>
          <p14:tracePt t="16837" x="7997825" y="5024438"/>
          <p14:tracePt t="16847" x="8045450" y="5024438"/>
          <p14:tracePt t="16853" x="8116888" y="5024438"/>
          <p14:tracePt t="16861" x="8180388" y="5024438"/>
          <p14:tracePt t="16869" x="8237538" y="5024438"/>
          <p14:tracePt t="16877" x="8277225" y="5024438"/>
          <p14:tracePt t="16885" x="8340725" y="5024438"/>
          <p14:tracePt t="16893" x="8388350" y="5024438"/>
          <p14:tracePt t="16901" x="8412163" y="5024438"/>
          <p14:tracePt t="16908" x="8451850" y="5024438"/>
          <p14:tracePt t="16917" x="8483600" y="5024438"/>
          <p14:tracePt t="16925" x="8507413" y="5024438"/>
          <p14:tracePt t="16933" x="8540750" y="5024438"/>
          <p14:tracePt t="16941" x="8564563" y="5024438"/>
          <p14:tracePt t="16949" x="8580438" y="5024438"/>
          <p14:tracePt t="16957" x="8612188" y="5024438"/>
          <p14:tracePt t="16964" x="8636000" y="5024438"/>
          <p14:tracePt t="16973" x="8651875" y="5024438"/>
          <p14:tracePt t="16981" x="8667750" y="5024438"/>
          <p14:tracePt t="16989" x="8699500" y="5024438"/>
          <p14:tracePt t="16997" x="8747125" y="5024438"/>
          <p14:tracePt t="17005" x="8770938" y="5024438"/>
          <p14:tracePt t="17014" x="8802688" y="5024438"/>
          <p14:tracePt t="17021" x="8818563" y="5024438"/>
          <p14:tracePt t="17031" x="8866188" y="5024438"/>
          <p14:tracePt t="17037" x="8907463" y="5024438"/>
          <p14:tracePt t="17047" x="8963025" y="5024438"/>
          <p14:tracePt t="17053" x="9002713" y="5024438"/>
          <p14:tracePt t="17061" x="9034463" y="5024438"/>
          <p14:tracePt t="17069" x="9082088" y="5024438"/>
          <p14:tracePt t="17077" x="9121775" y="5024438"/>
          <p14:tracePt t="17085" x="9153525" y="5024438"/>
          <p14:tracePt t="17093" x="9177338" y="5024438"/>
          <p14:tracePt t="17100" x="9209088" y="5032375"/>
          <p14:tracePt t="17109" x="9234488" y="5032375"/>
          <p14:tracePt t="17116" x="9250363" y="5032375"/>
          <p14:tracePt t="17125" x="9266238" y="5032375"/>
          <p14:tracePt t="17141" x="9282113" y="5032375"/>
          <p14:tracePt t="17157" x="9290050" y="5032375"/>
          <p14:tracePt t="17173" x="9305925" y="5032375"/>
          <p14:tracePt t="17181" x="9313863" y="5032375"/>
          <p14:tracePt t="17189" x="9321800" y="5032375"/>
          <p14:tracePt t="17213" x="9329738" y="5032375"/>
          <p14:tracePt t="17221" x="9329738" y="5016500"/>
          <p14:tracePt t="17237" x="9329738" y="5008563"/>
          <p14:tracePt t="17261" x="9329738" y="4992688"/>
          <p14:tracePt t="17269" x="9329738" y="4976813"/>
          <p14:tracePt t="17293" x="9329738" y="4967288"/>
          <p14:tracePt t="17301" x="9329738" y="4951413"/>
          <p14:tracePt t="17309" x="9329738" y="4927600"/>
          <p14:tracePt t="17317" x="9345613" y="4919663"/>
          <p14:tracePt t="17325" x="9345613" y="4911725"/>
          <p14:tracePt t="17332" x="9345613" y="4895850"/>
          <p14:tracePt t="17348" x="9345613" y="4887913"/>
          <p14:tracePt t="17357" x="9345613" y="4879975"/>
          <p14:tracePt t="17373" x="9361488" y="4872038"/>
          <p14:tracePt t="17413" x="9361488" y="4848225"/>
          <p14:tracePt t="17430" x="9361488" y="4840288"/>
          <p14:tracePt t="17438" x="9353550" y="4816475"/>
          <p14:tracePt t="17445" x="9345613" y="4800600"/>
          <p14:tracePt t="17454" x="9329738" y="4784725"/>
          <p14:tracePt t="17461" x="9329738" y="4776788"/>
          <p14:tracePt t="17470" x="9313863" y="4752975"/>
          <p14:tracePt t="17477" x="9305925" y="4745038"/>
          <p14:tracePt t="17487" x="9290050" y="4729163"/>
          <p14:tracePt t="17493" x="9282113" y="4721225"/>
          <p14:tracePt t="17500" x="9282113" y="4713288"/>
          <p14:tracePt t="17508" x="9274175" y="4713288"/>
          <p14:tracePt t="17525" x="9266238" y="4689475"/>
          <p14:tracePt t="17540" x="9266238" y="4681538"/>
          <p14:tracePt t="17549" x="9258300" y="4665663"/>
          <p14:tracePt t="17556" x="9250363" y="4657725"/>
          <p14:tracePt t="17565" x="9242425" y="4633913"/>
          <p14:tracePt t="17580" x="9234488" y="4616450"/>
          <p14:tracePt t="17588" x="9224963" y="4600575"/>
          <p14:tracePt t="17596" x="9217025" y="4592638"/>
          <p14:tracePt t="17604" x="9201150" y="4576763"/>
          <p14:tracePt t="17613" x="9193213" y="4560888"/>
          <p14:tracePt t="17620" x="9185275" y="4560888"/>
          <p14:tracePt t="17653" x="9169400" y="4552950"/>
          <p14:tracePt t="17669" x="9169400" y="4545013"/>
          <p14:tracePt t="17677" x="9153525" y="4545013"/>
          <p14:tracePt t="17693" x="9145588" y="4537075"/>
          <p14:tracePt t="17700" x="9137650" y="4537075"/>
          <p14:tracePt t="17717" x="9129713" y="4537075"/>
          <p14:tracePt t="17725" x="9121775" y="4529138"/>
          <p14:tracePt t="17733" x="9113838" y="4529138"/>
          <p14:tracePt t="17741" x="9097963" y="4529138"/>
          <p14:tracePt t="17749" x="9090025" y="4529138"/>
          <p14:tracePt t="17757" x="9082088" y="4529138"/>
          <p14:tracePt t="17765" x="9066213" y="4513263"/>
          <p14:tracePt t="17773" x="9050338" y="4513263"/>
          <p14:tracePt t="17781" x="9026525" y="4513263"/>
          <p14:tracePt t="17789" x="9002713" y="4513263"/>
          <p14:tracePt t="17798" x="8994775" y="4513263"/>
          <p14:tracePt t="17805" x="8978900" y="4513263"/>
          <p14:tracePt t="17815" x="8970963" y="4513263"/>
          <p14:tracePt t="17821" x="8963025" y="4513263"/>
          <p14:tracePt t="17831" x="8939213" y="4497388"/>
          <p14:tracePt t="17837" x="8923338" y="4497388"/>
          <p14:tracePt t="17845" x="8915400" y="4497388"/>
          <p14:tracePt t="17853" x="8907463" y="4497388"/>
          <p14:tracePt t="17861" x="8899525" y="4497388"/>
          <p14:tracePt t="17877" x="8883650" y="4497388"/>
          <p14:tracePt t="17885" x="8866188" y="4497388"/>
          <p14:tracePt t="17900" x="8834438" y="4497388"/>
          <p14:tracePt t="17909" x="8818563" y="4497388"/>
          <p14:tracePt t="17917" x="8802688" y="4497388"/>
          <p14:tracePt t="17925" x="8786813" y="4497388"/>
          <p14:tracePt t="17932" x="8763000" y="4497388"/>
          <p14:tracePt t="17941" x="8731250" y="4497388"/>
          <p14:tracePt t="17948" x="8723313" y="4497388"/>
          <p14:tracePt t="17956" x="8707438" y="4497388"/>
          <p14:tracePt t="17965" x="8699500" y="4497388"/>
          <p14:tracePt t="17971" x="8675688" y="4497388"/>
          <p14:tracePt t="17980" x="8667750" y="4497388"/>
          <p14:tracePt t="17989" x="8643938" y="4505325"/>
          <p14:tracePt t="18000" x="8628063" y="4505325"/>
          <p14:tracePt t="18005" x="8628063" y="4513263"/>
          <p14:tracePt t="18016" x="8612188" y="4521200"/>
          <p14:tracePt t="18021" x="8588375" y="4529138"/>
          <p14:tracePt t="18030" x="8572500" y="4529138"/>
          <p14:tracePt t="18039" x="8548688" y="4545013"/>
          <p14:tracePt t="18045" x="8540750" y="4545013"/>
          <p14:tracePt t="18055" x="8523288" y="4560888"/>
          <p14:tracePt t="18061" x="8507413" y="4560888"/>
          <p14:tracePt t="18086" x="8499475" y="4568825"/>
          <p14:tracePt t="18093" x="8499475" y="4576763"/>
          <p14:tracePt t="18102" x="8491538" y="4584700"/>
          <p14:tracePt t="18125" x="8491538" y="4600575"/>
          <p14:tracePt t="18141" x="8491538" y="4608513"/>
          <p14:tracePt t="18150" x="8483600" y="4616450"/>
          <p14:tracePt t="18166" x="8483600" y="4624388"/>
          <p14:tracePt t="18173" x="8483600" y="4633913"/>
          <p14:tracePt t="18183" x="8483600" y="4641850"/>
          <p14:tracePt t="18189" x="8483600" y="4649788"/>
          <p14:tracePt t="18200" x="8483600" y="4657725"/>
          <p14:tracePt t="18205" x="8483600" y="4673600"/>
          <p14:tracePt t="18221" x="8483600" y="4689475"/>
          <p14:tracePt t="18230" x="8483600" y="4705350"/>
          <p14:tracePt t="18237" x="8483600" y="4721225"/>
          <p14:tracePt t="18253" x="8483600" y="4737100"/>
          <p14:tracePt t="18261" x="8483600" y="4752975"/>
          <p14:tracePt t="18269" x="8483600" y="4776788"/>
          <p14:tracePt t="18292" x="8491538" y="4784725"/>
          <p14:tracePt t="18301" x="8491538" y="4792663"/>
          <p14:tracePt t="18317" x="8491538" y="4800600"/>
          <p14:tracePt t="18333" x="8491538" y="4808538"/>
          <p14:tracePt t="18341" x="8491538" y="4816475"/>
          <p14:tracePt t="18349" x="8499475" y="4832350"/>
          <p14:tracePt t="18373" x="8499475" y="4840288"/>
          <p14:tracePt t="18381" x="8507413" y="4848225"/>
          <p14:tracePt t="18398" x="8507413" y="4864100"/>
          <p14:tracePt t="18405" x="8515350" y="4864100"/>
          <p14:tracePt t="18415" x="8523288" y="4879975"/>
          <p14:tracePt t="18421" x="8531225" y="4887913"/>
          <p14:tracePt t="18429" x="8531225" y="4895850"/>
          <p14:tracePt t="18436" x="8540750" y="4903788"/>
          <p14:tracePt t="18445" x="8548688" y="4911725"/>
          <p14:tracePt t="18461" x="8556625" y="4919663"/>
          <p14:tracePt t="18469" x="8556625" y="4927600"/>
          <p14:tracePt t="18485" x="8572500" y="4943475"/>
          <p14:tracePt t="18501" x="8580438" y="4943475"/>
          <p14:tracePt t="18509" x="8588375" y="4943475"/>
          <p14:tracePt t="18517" x="8596313" y="4943475"/>
          <p14:tracePt t="18525" x="8620125" y="4943475"/>
          <p14:tracePt t="18532" x="8636000" y="4959350"/>
          <p14:tracePt t="18540" x="8651875" y="4959350"/>
          <p14:tracePt t="18548" x="8675688" y="4959350"/>
          <p14:tracePt t="18556" x="8691563" y="4959350"/>
          <p14:tracePt t="18564" x="8707438" y="4959350"/>
          <p14:tracePt t="18572" x="8723313" y="4976813"/>
          <p14:tracePt t="18580" x="8739188" y="4984750"/>
          <p14:tracePt t="18588" x="8747125" y="4984750"/>
          <p14:tracePt t="18597" x="8770938" y="4992688"/>
          <p14:tracePt t="18613" x="8786813" y="4992688"/>
          <p14:tracePt t="18620" x="8794750" y="4992688"/>
          <p14:tracePt t="18629" x="8810625" y="4992688"/>
          <p14:tracePt t="18636" x="8826500" y="4992688"/>
          <p14:tracePt t="18645" x="8842375" y="5000625"/>
          <p14:tracePt t="18653" x="8858250" y="5000625"/>
          <p14:tracePt t="18660" x="8866188" y="5000625"/>
          <p14:tracePt t="18669" x="8891588" y="5000625"/>
          <p14:tracePt t="18676" x="8931275" y="5000625"/>
          <p14:tracePt t="18684" x="8955088" y="5000625"/>
          <p14:tracePt t="18692" x="8986838" y="5000625"/>
          <p14:tracePt t="18708" x="9002713" y="5000625"/>
          <p14:tracePt t="18716" x="9034463" y="5000625"/>
          <p14:tracePt t="18723" x="9050338" y="5000625"/>
          <p14:tracePt t="18732" x="9066213" y="5000625"/>
          <p14:tracePt t="18756" x="9074150" y="5000625"/>
          <p14:tracePt t="18796" x="9082088" y="5000625"/>
          <p14:tracePt t="18805" x="9090025" y="5000625"/>
          <p14:tracePt t="18821" x="9105900" y="4992688"/>
          <p14:tracePt t="18829" x="9121775" y="4984750"/>
          <p14:tracePt t="18837" x="9121775" y="4967288"/>
          <p14:tracePt t="18853" x="9137650" y="4959350"/>
          <p14:tracePt t="18862" x="9137650" y="4951413"/>
          <p14:tracePt t="18870" x="9145588" y="4935538"/>
          <p14:tracePt t="18885" x="9153525" y="4927600"/>
          <p14:tracePt t="18893" x="9153525" y="4919663"/>
          <p14:tracePt t="18901" x="9153525" y="4911725"/>
          <p14:tracePt t="18909" x="9153525" y="4903788"/>
          <p14:tracePt t="18916" x="9153525" y="4895850"/>
          <p14:tracePt t="18932" x="9153525" y="4879975"/>
          <p14:tracePt t="18957" x="9153525" y="4872038"/>
          <p14:tracePt t="18966" x="9153525" y="4864100"/>
          <p14:tracePt t="18982" x="9153525" y="4856163"/>
          <p14:tracePt t="19005" x="9153525" y="4848225"/>
          <p14:tracePt t="19013" x="9153525" y="4840288"/>
          <p14:tracePt t="19053" x="9153525" y="4824413"/>
          <p14:tracePt t="19077" x="9153525" y="4808538"/>
          <p14:tracePt t="19085" x="9153525" y="4800600"/>
          <p14:tracePt t="19102" x="9161463" y="4792663"/>
          <p14:tracePt t="19109" x="9169400" y="4784725"/>
          <p14:tracePt t="19149" x="9169400" y="4776788"/>
          <p14:tracePt t="19164" x="9169400" y="4768850"/>
          <p14:tracePt t="19173" x="9169400" y="4760913"/>
          <p14:tracePt t="19189" x="9169400" y="4752975"/>
          <p14:tracePt t="19205" x="9169400" y="4737100"/>
          <p14:tracePt t="19221" x="9169400" y="4729163"/>
          <p14:tracePt t="19237" x="9169400" y="4721225"/>
          <p14:tracePt t="19245" x="9161463" y="4713288"/>
          <p14:tracePt t="19301" x="9161463" y="4705350"/>
          <p14:tracePt t="19605" x="9153525" y="4705350"/>
          <p14:tracePt t="19822" x="9145588" y="4705350"/>
          <p14:tracePt t="23829" x="9129713" y="4705350"/>
          <p14:tracePt t="23837" x="9121775" y="4705350"/>
          <p14:tracePt t="23845" x="9113838" y="4705350"/>
          <p14:tracePt t="23855" x="9105900" y="4705350"/>
          <p14:tracePt t="23861" x="9097963" y="4705350"/>
          <p14:tracePt t="23872" x="9082088" y="4705350"/>
          <p14:tracePt t="23877" x="9066213" y="4705350"/>
          <p14:tracePt t="23888" x="9050338" y="4705350"/>
          <p14:tracePt t="23893" x="9042400" y="4705350"/>
          <p14:tracePt t="23901" x="9034463" y="4705350"/>
          <p14:tracePt t="23909" x="9026525" y="4705350"/>
          <p14:tracePt t="23917" x="9018588" y="4705350"/>
          <p14:tracePt t="23925" x="8986838" y="4705350"/>
          <p14:tracePt t="23933" x="8963025" y="4705350"/>
          <p14:tracePt t="23941" x="8947150" y="4721225"/>
          <p14:tracePt t="23949" x="8939213" y="4721225"/>
          <p14:tracePt t="23957" x="8931275" y="4721225"/>
          <p14:tracePt t="23965" x="8915400" y="4737100"/>
          <p14:tracePt t="23973" x="8899525" y="4737100"/>
          <p14:tracePt t="23981" x="8883650" y="4760913"/>
          <p14:tracePt t="23989" x="8866188" y="4760913"/>
          <p14:tracePt t="23997" x="8858250" y="4776788"/>
          <p14:tracePt t="24004" x="8842375" y="4792663"/>
          <p14:tracePt t="24013" x="8818563" y="4808538"/>
          <p14:tracePt t="24021" x="8802688" y="4808538"/>
          <p14:tracePt t="24029" x="8778875" y="4808538"/>
          <p14:tracePt t="24037" x="8763000" y="4824413"/>
          <p14:tracePt t="24045" x="8747125" y="4832350"/>
          <p14:tracePt t="24054" x="8723313" y="4832350"/>
          <p14:tracePt t="24061" x="8683625" y="4840288"/>
          <p14:tracePt t="24071" x="8643938" y="4840288"/>
          <p14:tracePt t="24077" x="8620125" y="4848225"/>
          <p14:tracePt t="24085" x="8588375" y="4848225"/>
          <p14:tracePt t="24093" x="8572500" y="4848225"/>
          <p14:tracePt t="24107" x="8564563" y="4864100"/>
          <p14:tracePt t="24109" x="8556625" y="4864100"/>
          <p14:tracePt t="24117" x="8540750" y="4864100"/>
          <p14:tracePt t="24125" x="8523288" y="4864100"/>
          <p14:tracePt t="24133" x="8515350" y="4864100"/>
          <p14:tracePt t="24149" x="8507413" y="4864100"/>
          <p14:tracePt t="24157" x="8491538" y="4864100"/>
          <p14:tracePt t="24165" x="8467725" y="4864100"/>
          <p14:tracePt t="24173" x="8451850" y="4864100"/>
          <p14:tracePt t="24181" x="8435975" y="4864100"/>
          <p14:tracePt t="24189" x="8404225" y="4864100"/>
          <p14:tracePt t="24197" x="8396288" y="4864100"/>
          <p14:tracePt t="24204" x="8388350" y="4864100"/>
          <p14:tracePt t="24221" x="8372475" y="4864100"/>
          <p14:tracePt t="24261" x="8364538" y="4872038"/>
          <p14:tracePt t="24269" x="8356600" y="4872038"/>
          <p14:tracePt t="24277" x="8348663" y="4879975"/>
          <p14:tracePt t="24293" x="8332788" y="4879975"/>
          <p14:tracePt t="24301" x="8308975" y="4879975"/>
          <p14:tracePt t="24308" x="8293100" y="4895850"/>
          <p14:tracePt t="24325" x="8277225" y="4895850"/>
          <p14:tracePt t="24333" x="8245475" y="4911725"/>
          <p14:tracePt t="24348" x="8229600" y="4911725"/>
          <p14:tracePt t="24357" x="8221663" y="4911725"/>
          <p14:tracePt t="24365" x="8213725" y="4911725"/>
          <p14:tracePt t="24389" x="8197850" y="4911725"/>
          <p14:tracePt t="24397" x="8180388" y="4911725"/>
          <p14:tracePt t="24405" x="8156575" y="4911725"/>
          <p14:tracePt t="24412" x="8140700" y="4911725"/>
          <p14:tracePt t="24420" x="8124825" y="4911725"/>
          <p14:tracePt t="24428" x="8108950" y="4911725"/>
          <p14:tracePt t="24436" x="8093075" y="4911725"/>
          <p14:tracePt t="24444" x="8061325" y="4911725"/>
          <p14:tracePt t="24453" x="8037513" y="4911725"/>
          <p14:tracePt t="24460" x="8021638" y="4911725"/>
          <p14:tracePt t="24470" x="8005763" y="4911725"/>
          <p14:tracePt t="24477" x="7989888" y="4911725"/>
          <p14:tracePt t="24485" x="7974013" y="4911725"/>
          <p14:tracePt t="24500" x="7966075" y="4911725"/>
          <p14:tracePt t="24508" x="7958138" y="4911725"/>
          <p14:tracePt t="24533" x="7942263" y="4911725"/>
          <p14:tracePt t="24541" x="7926388" y="4911725"/>
          <p14:tracePt t="24556" x="7902575" y="4927600"/>
          <p14:tracePt t="24565" x="7894638" y="4927600"/>
          <p14:tracePt t="24580" x="7878763" y="4927600"/>
          <p14:tracePt t="24596" x="7870825" y="4927600"/>
          <p14:tracePt t="25094" x="7862888" y="4927600"/>
          <p14:tracePt t="25102" x="7854950" y="4927600"/>
          <p14:tracePt t="25108" x="7847013" y="4927600"/>
          <p14:tracePt t="25116" x="7839075" y="4927600"/>
          <p14:tracePt t="25124" x="7829550" y="4927600"/>
          <p14:tracePt t="25132" x="7821613" y="4927600"/>
          <p14:tracePt t="25148" x="7805738" y="4927600"/>
          <p14:tracePt t="25156" x="7781925" y="4927600"/>
          <p14:tracePt t="25164" x="7773988" y="4927600"/>
          <p14:tracePt t="25172" x="7750175" y="4927600"/>
          <p14:tracePt t="25180" x="7742238" y="4927600"/>
          <p14:tracePt t="25188" x="7726363" y="4911725"/>
          <p14:tracePt t="25205" x="7718425" y="4911725"/>
          <p14:tracePt t="25221" x="7710488" y="4911725"/>
          <p14:tracePt t="25229" x="7702550" y="4895850"/>
          <p14:tracePt t="25245" x="7694613" y="4895850"/>
          <p14:tracePt t="25269" x="7686675" y="4895850"/>
          <p14:tracePt t="25277" x="7670800" y="4895850"/>
          <p14:tracePt t="25341" x="7670800" y="4887913"/>
          <p14:tracePt t="25356" x="7662863" y="4879975"/>
          <p14:tracePt t="25364" x="7631113" y="4864100"/>
          <p14:tracePt t="25372" x="7623175" y="4864100"/>
          <p14:tracePt t="25379" x="7615238" y="4848225"/>
          <p14:tracePt t="25388" x="7583488" y="4840288"/>
          <p14:tracePt t="25396" x="7583488" y="4832350"/>
          <p14:tracePt t="25404" x="7575550" y="4832350"/>
          <p14:tracePt t="25412" x="7575550" y="4824413"/>
          <p14:tracePt t="25428" x="7559675" y="4816475"/>
          <p14:tracePt t="25444" x="7551738" y="4816475"/>
          <p14:tracePt t="25453" x="7527925" y="4800600"/>
          <p14:tracePt t="25460" x="7512050" y="4784725"/>
          <p14:tracePt t="25476" x="7486650" y="4776788"/>
          <p14:tracePt t="25484" x="7478713" y="4776788"/>
          <p14:tracePt t="25492" x="7454900" y="4768850"/>
          <p14:tracePt t="25500" x="7446963" y="4760913"/>
          <p14:tracePt t="25508" x="7431088" y="4760913"/>
          <p14:tracePt t="25516" x="7415213" y="4752975"/>
          <p14:tracePt t="25524" x="7407275" y="4752975"/>
          <p14:tracePt t="25532" x="7391400" y="4752975"/>
          <p14:tracePt t="25540" x="7375525" y="4745038"/>
          <p14:tracePt t="25548" x="7367588" y="4745038"/>
          <p14:tracePt t="25556" x="7343775" y="4745038"/>
          <p14:tracePt t="25564" x="7327900" y="4745038"/>
          <p14:tracePt t="25572" x="7304088" y="4729163"/>
          <p14:tracePt t="25581" x="7272338" y="4729163"/>
          <p14:tracePt t="25588" x="7240588" y="4721225"/>
          <p14:tracePt t="25596" x="7232650" y="4721225"/>
          <p14:tracePt t="25604" x="7216775" y="4721225"/>
          <p14:tracePt t="25613" x="7185025" y="4721225"/>
          <p14:tracePt t="25621" x="7185025" y="4713288"/>
          <p14:tracePt t="25629" x="7169150" y="4713288"/>
          <p14:tracePt t="25638" x="7145338" y="4713288"/>
          <p14:tracePt t="25644" x="7112000" y="4713288"/>
          <p14:tracePt t="25653" x="7072313" y="4713288"/>
          <p14:tracePt t="25660" x="7016750" y="4713288"/>
          <p14:tracePt t="25669" x="6961188" y="4705350"/>
          <p14:tracePt t="25676" x="6905625" y="4705350"/>
          <p14:tracePt t="25685" x="6842125" y="4689475"/>
          <p14:tracePt t="25692" x="6784975" y="4681538"/>
          <p14:tracePt t="25701" x="6745288" y="4681538"/>
          <p14:tracePt t="25709" x="6697663" y="4665663"/>
          <p14:tracePt t="25716" x="6673850" y="4665663"/>
          <p14:tracePt t="25724" x="6634163" y="4649788"/>
          <p14:tracePt t="25733" x="6610350" y="4649788"/>
          <p14:tracePt t="25740" x="6578600" y="4641850"/>
          <p14:tracePt t="25749" x="6554788" y="4633913"/>
          <p14:tracePt t="25757" x="6530975" y="4624388"/>
          <p14:tracePt t="25765" x="6499225" y="4616450"/>
          <p14:tracePt t="25772" x="6442075" y="4616450"/>
          <p14:tracePt t="25780" x="6386513" y="4616450"/>
          <p14:tracePt t="25788" x="6346825" y="4616450"/>
          <p14:tracePt t="25796" x="6299200" y="4616450"/>
          <p14:tracePt t="25804" x="6275388" y="4616450"/>
          <p14:tracePt t="25812" x="6251575" y="4616450"/>
          <p14:tracePt t="25820" x="6227763" y="4616450"/>
          <p14:tracePt t="25828" x="6203950" y="4616450"/>
          <p14:tracePt t="25838" x="6196013" y="4616450"/>
          <p14:tracePt t="25853" x="6180138" y="4616450"/>
          <p14:tracePt t="25861" x="6164263" y="4624388"/>
          <p14:tracePt t="25869" x="6140450" y="4633913"/>
          <p14:tracePt t="25877" x="6108700" y="4641850"/>
          <p14:tracePt t="25885" x="6059488" y="4657725"/>
          <p14:tracePt t="25894" x="6011863" y="4665663"/>
          <p14:tracePt t="25901" x="5964238" y="4665663"/>
          <p14:tracePt t="25910" x="5892800" y="4681538"/>
          <p14:tracePt t="25917" x="5821363" y="4681538"/>
          <p14:tracePt t="25926" x="5749925" y="4681538"/>
          <p14:tracePt t="25933" x="5668963" y="4681538"/>
          <p14:tracePt t="25940" x="5597525" y="4681538"/>
          <p14:tracePt t="25949" x="5534025" y="4681538"/>
          <p14:tracePt t="25957" x="5510213" y="4689475"/>
          <p14:tracePt t="25965" x="5470525" y="4697413"/>
          <p14:tracePt t="25974" x="5454650" y="4705350"/>
          <p14:tracePt t="25997" x="5446713" y="4713288"/>
          <p14:tracePt t="26007" x="5446713" y="4721225"/>
          <p14:tracePt t="26014" x="5446713" y="4729163"/>
          <p14:tracePt t="26023" x="5446713" y="4745038"/>
          <p14:tracePt t="26029" x="5446713" y="4760913"/>
          <p14:tracePt t="26040" x="5446713" y="4768850"/>
          <p14:tracePt t="26045" x="5446713" y="4776788"/>
          <p14:tracePt t="26053" x="5446713" y="4792663"/>
          <p14:tracePt t="26061" x="5446713" y="4808538"/>
          <p14:tracePt t="26078" x="5446713" y="4816475"/>
          <p14:tracePt t="26085" x="5446713" y="4824413"/>
          <p14:tracePt t="26093" x="5446713" y="4832350"/>
          <p14:tracePt t="26101" x="5446713" y="4840288"/>
          <p14:tracePt t="26109" x="5446713" y="4848225"/>
          <p14:tracePt t="26117" x="5446713" y="4856163"/>
          <p14:tracePt t="26125" x="5446713" y="4864100"/>
          <p14:tracePt t="26133" x="5446713" y="4879975"/>
          <p14:tracePt t="26141" x="5446713" y="4895850"/>
          <p14:tracePt t="26149" x="5462588" y="4911725"/>
          <p14:tracePt t="26157" x="5478463" y="4935538"/>
          <p14:tracePt t="26165" x="5502275" y="4959350"/>
          <p14:tracePt t="26173" x="5526088" y="5000625"/>
          <p14:tracePt t="26181" x="5534025" y="5008563"/>
          <p14:tracePt t="26190" x="5557838" y="5024438"/>
          <p14:tracePt t="26197" x="5557838" y="5040313"/>
          <p14:tracePt t="26207" x="5573713" y="5048250"/>
          <p14:tracePt t="26213" x="5573713" y="5056188"/>
          <p14:tracePt t="26223" x="5573713" y="5064125"/>
          <p14:tracePt t="26245" x="5573713" y="5072063"/>
          <p14:tracePt t="26260" x="5581650" y="5087938"/>
          <p14:tracePt t="26269" x="5597525" y="5087938"/>
          <p14:tracePt t="26277" x="5613400" y="5103813"/>
          <p14:tracePt t="26285" x="5637213" y="5111750"/>
          <p14:tracePt t="26294" x="5676900" y="5119688"/>
          <p14:tracePt t="26310" x="5716588" y="5127625"/>
          <p14:tracePt t="26317" x="5732463" y="5143500"/>
          <p14:tracePt t="26325" x="5749925" y="5143500"/>
          <p14:tracePt t="26333" x="5773738" y="5143500"/>
          <p14:tracePt t="26341" x="5781675" y="5143500"/>
          <p14:tracePt t="26349" x="5789613" y="5143500"/>
          <p14:tracePt t="26357" x="5797550" y="5143500"/>
          <p14:tracePt t="26365" x="5813425" y="5143500"/>
          <p14:tracePt t="26373" x="5829300" y="5143500"/>
          <p14:tracePt t="26381" x="5845175" y="5143500"/>
          <p14:tracePt t="26390" x="5861050" y="5159375"/>
          <p14:tracePt t="26398" x="5884863" y="5159375"/>
          <p14:tracePt t="26407" x="5900738" y="5159375"/>
          <p14:tracePt t="26413" x="5932488" y="5167313"/>
          <p14:tracePt t="26423" x="5964238" y="5167313"/>
          <p14:tracePt t="26429" x="5980113" y="5175250"/>
          <p14:tracePt t="26437" x="6011863" y="5175250"/>
          <p14:tracePt t="26445" x="6035675" y="5175250"/>
          <p14:tracePt t="26453" x="6067425" y="5183188"/>
          <p14:tracePt t="26461" x="6091238" y="5183188"/>
          <p14:tracePt t="26469" x="6108700" y="5183188"/>
          <p14:tracePt t="26477" x="6148388" y="5199063"/>
          <p14:tracePt t="26485" x="6172200" y="5199063"/>
          <p14:tracePt t="26493" x="6203950" y="5199063"/>
          <p14:tracePt t="26501" x="6235700" y="5199063"/>
          <p14:tracePt t="26509" x="6259513" y="5199063"/>
          <p14:tracePt t="26517" x="6275388" y="5199063"/>
          <p14:tracePt t="26524" x="6299200" y="5199063"/>
          <p14:tracePt t="26533" x="6315075" y="5199063"/>
          <p14:tracePt t="26541" x="6330950" y="5199063"/>
          <p14:tracePt t="26549" x="6346825" y="5199063"/>
          <p14:tracePt t="26556" x="6378575" y="5199063"/>
          <p14:tracePt t="26564" x="6410325" y="5207000"/>
          <p14:tracePt t="26573" x="6426200" y="5207000"/>
          <p14:tracePt t="26580" x="6459538" y="5207000"/>
          <p14:tracePt t="26589" x="6483350" y="5207000"/>
          <p14:tracePt t="26597" x="6499225" y="5207000"/>
          <p14:tracePt t="26605" x="6515100" y="5207000"/>
          <p14:tracePt t="26613" x="6530975" y="5207000"/>
          <p14:tracePt t="26622" x="6546850" y="5207000"/>
          <p14:tracePt t="26629" x="6554788" y="5207000"/>
          <p14:tracePt t="26637" x="6578600" y="5207000"/>
          <p14:tracePt t="26644" x="6594475" y="5207000"/>
          <p14:tracePt t="26652" x="6618288" y="5207000"/>
          <p14:tracePt t="26660" x="6634163" y="5207000"/>
          <p14:tracePt t="26668" x="6665913" y="5207000"/>
          <p14:tracePt t="26676" x="6689725" y="5207000"/>
          <p14:tracePt t="26684" x="6721475" y="5207000"/>
          <p14:tracePt t="26692" x="6761163" y="5207000"/>
          <p14:tracePt t="26700" x="6784975" y="5207000"/>
          <p14:tracePt t="26708" x="6818313" y="5207000"/>
          <p14:tracePt t="26716" x="6834188" y="5207000"/>
          <p14:tracePt t="26724" x="6858000" y="5207000"/>
          <p14:tracePt t="26732" x="6873875" y="5207000"/>
          <p14:tracePt t="26740" x="6897688" y="5207000"/>
          <p14:tracePt t="26748" x="6913563" y="5207000"/>
          <p14:tracePt t="26756" x="6929438" y="5207000"/>
          <p14:tracePt t="26764" x="6937375" y="5207000"/>
          <p14:tracePt t="26772" x="6953250" y="5207000"/>
          <p14:tracePt t="26780" x="6969125" y="5207000"/>
          <p14:tracePt t="26788" x="6992938" y="5199063"/>
          <p14:tracePt t="26796" x="7016750" y="5199063"/>
          <p14:tracePt t="26805" x="7040563" y="5191125"/>
          <p14:tracePt t="26822" x="7056438" y="5183188"/>
          <p14:tracePt t="26829" x="7064375" y="5183188"/>
          <p14:tracePt t="26837" x="7088188" y="5183188"/>
          <p14:tracePt t="26845" x="7112000" y="5167313"/>
          <p14:tracePt t="26853" x="7135813" y="5167313"/>
          <p14:tracePt t="26861" x="7153275" y="5167313"/>
          <p14:tracePt t="26869" x="7185025" y="5151438"/>
          <p14:tracePt t="26877" x="7208838" y="5143500"/>
          <p14:tracePt t="26884" x="7232650" y="5135563"/>
          <p14:tracePt t="26892" x="7248525" y="5127625"/>
          <p14:tracePt t="26900" x="7272338" y="5119688"/>
          <p14:tracePt t="26910" x="7288213" y="5111750"/>
          <p14:tracePt t="26918" x="7304088" y="5103813"/>
          <p14:tracePt t="26924" x="7312025" y="5095875"/>
          <p14:tracePt t="26940" x="7319963" y="5080000"/>
          <p14:tracePt t="26948" x="7327900" y="5080000"/>
          <p14:tracePt t="26956" x="7335838" y="5072063"/>
          <p14:tracePt t="26964" x="7335838" y="5064125"/>
          <p14:tracePt t="26973" x="7351713" y="5056188"/>
          <p14:tracePt t="26980" x="7351713" y="5048250"/>
          <p14:tracePt t="26989" x="7367588" y="5040313"/>
          <p14:tracePt t="26997" x="7375525" y="5032375"/>
          <p14:tracePt t="27007" x="7383463" y="5024438"/>
          <p14:tracePt t="27013" x="7391400" y="5008563"/>
          <p14:tracePt t="27021" x="7399338" y="5008563"/>
          <p14:tracePt t="27029" x="7399338" y="5000625"/>
          <p14:tracePt t="27037" x="7399338" y="4992688"/>
          <p14:tracePt t="27045" x="7407275" y="4984750"/>
          <p14:tracePt t="27053" x="7415213" y="4967288"/>
          <p14:tracePt t="27086" x="7415213" y="4959350"/>
          <p14:tracePt t="27093" x="7415213" y="4943475"/>
          <p14:tracePt t="27101" x="7415213" y="4935538"/>
          <p14:tracePt t="27110" x="7415213" y="4927600"/>
          <p14:tracePt t="27117" x="7415213" y="4911725"/>
          <p14:tracePt t="27125" x="7415213" y="4887913"/>
          <p14:tracePt t="27133" x="7415213" y="4872038"/>
          <p14:tracePt t="27140" x="7399338" y="4856163"/>
          <p14:tracePt t="27149" x="7399338" y="4848225"/>
          <p14:tracePt t="27181" x="7391400" y="4840288"/>
          <p14:tracePt t="27245" x="7383463" y="4840288"/>
          <p14:tracePt t="27254" x="7367588" y="4840288"/>
          <p14:tracePt t="27260" x="7343775" y="4832350"/>
          <p14:tracePt t="27268" x="7335838" y="4832350"/>
          <p14:tracePt t="27276" x="7312025" y="4824413"/>
          <p14:tracePt t="27284" x="7288213" y="4808538"/>
          <p14:tracePt t="27300" x="7280275" y="4808538"/>
          <p14:tracePt t="27308" x="7264400" y="4808538"/>
          <p14:tracePt t="27316" x="7248525" y="4808538"/>
          <p14:tracePt t="27324" x="7224713" y="4792663"/>
          <p14:tracePt t="27333" x="7216775" y="4792663"/>
          <p14:tracePt t="27340" x="7200900" y="4784725"/>
          <p14:tracePt t="27348" x="7185025" y="4784725"/>
          <p14:tracePt t="27356" x="7169150" y="4784725"/>
          <p14:tracePt t="27364" x="7153275" y="4776788"/>
          <p14:tracePt t="27372" x="7135813" y="4776788"/>
          <p14:tracePt t="27380" x="7112000" y="4776788"/>
          <p14:tracePt t="27389" x="7096125" y="4776788"/>
          <p14:tracePt t="27396" x="7080250" y="4776788"/>
          <p14:tracePt t="27404" x="7056438" y="4776788"/>
          <p14:tracePt t="27412" x="7048500" y="4776788"/>
          <p14:tracePt t="27420" x="7040563" y="4776788"/>
          <p14:tracePt t="27444" x="7032625" y="4776788"/>
          <p14:tracePt t="27461" x="7016750" y="4776788"/>
          <p14:tracePt t="27469" x="7000875" y="4776788"/>
          <p14:tracePt t="27485" x="6992938" y="4776788"/>
          <p14:tracePt t="27493" x="6977063" y="4776788"/>
          <p14:tracePt t="27500" x="6953250" y="4776788"/>
          <p14:tracePt t="27509" x="6937375" y="4776788"/>
          <p14:tracePt t="27517" x="6921500" y="4776788"/>
          <p14:tracePt t="27524" x="6897688" y="4776788"/>
          <p14:tracePt t="27533" x="6881813" y="4776788"/>
          <p14:tracePt t="27541" x="6865938" y="4776788"/>
          <p14:tracePt t="27548" x="6850063" y="4776788"/>
          <p14:tracePt t="27557" x="6818313" y="4784725"/>
          <p14:tracePt t="27564" x="6784975" y="4792663"/>
          <p14:tracePt t="27573" x="6753225" y="4792663"/>
          <p14:tracePt t="27580" x="6737350" y="4808538"/>
          <p14:tracePt t="27589" x="6721475" y="4808538"/>
          <p14:tracePt t="27606" x="6713538" y="4824413"/>
          <p14:tracePt t="27620" x="6705600" y="4824413"/>
          <p14:tracePt t="27628" x="6697663" y="4832350"/>
          <p14:tracePt t="27637" x="6697663" y="4864100"/>
          <p14:tracePt t="27645" x="6673850" y="4911725"/>
          <p14:tracePt t="27653" x="6626225" y="4984750"/>
          <p14:tracePt t="27661" x="6594475" y="5048250"/>
          <p14:tracePt t="27669" x="6562725" y="5111750"/>
          <p14:tracePt t="27677" x="6530975" y="5159375"/>
          <p14:tracePt t="27685" x="6507163" y="5207000"/>
          <p14:tracePt t="27693" x="6483350" y="5230813"/>
          <p14:tracePt t="27701" x="6467475" y="5270500"/>
          <p14:tracePt t="27708" x="6459538" y="5294313"/>
          <p14:tracePt t="28069" x="6451600" y="5302250"/>
          <p14:tracePt t="28092" x="6442075" y="5294313"/>
          <p14:tracePt t="28100" x="6434138" y="5294313"/>
          <p14:tracePt t="28108" x="6434138" y="5286375"/>
          <p14:tracePt t="28116" x="6426200" y="5286375"/>
          <p14:tracePt t="28132" x="6426200" y="5278438"/>
          <p14:tracePt t="28141" x="6418263" y="5270500"/>
          <p14:tracePt t="28549" x="6410325" y="5270500"/>
          <p14:tracePt t="28556" x="6394450" y="5270500"/>
          <p14:tracePt t="28564" x="6370638" y="5270500"/>
          <p14:tracePt t="28573" x="6330950" y="5270500"/>
          <p14:tracePt t="28580" x="6283325" y="5270500"/>
          <p14:tracePt t="28589" x="6235700" y="5270500"/>
          <p14:tracePt t="28596" x="6180138" y="5270500"/>
          <p14:tracePt t="28605" x="6132513" y="5270500"/>
          <p14:tracePt t="28612" x="6067425" y="5270500"/>
          <p14:tracePt t="28620" x="6003925" y="5270500"/>
          <p14:tracePt t="28629" x="5932488" y="5254625"/>
          <p14:tracePt t="28636" x="5837238" y="5246688"/>
          <p14:tracePt t="28645" x="5749925" y="5230813"/>
          <p14:tracePt t="28652" x="5661025" y="5230813"/>
          <p14:tracePt t="28660" x="5549900" y="5222875"/>
          <p14:tracePt t="28668" x="5422900" y="5191125"/>
          <p14:tracePt t="28676" x="5262563" y="5175250"/>
          <p14:tracePt t="28684" x="5111750" y="5175250"/>
          <p14:tracePt t="28692" x="4879975" y="5135563"/>
          <p14:tracePt t="28700" x="4721225" y="5119688"/>
          <p14:tracePt t="28708" x="4465638" y="5080000"/>
          <p14:tracePt t="28716" x="4289425" y="5080000"/>
          <p14:tracePt t="28724" x="4122738" y="5080000"/>
          <p14:tracePt t="28732" x="3938588" y="5072063"/>
          <p14:tracePt t="28740" x="3803650" y="5064125"/>
          <p14:tracePt t="28748" x="3700463" y="5064125"/>
          <p14:tracePt t="28757" x="3603625" y="5056188"/>
          <p14:tracePt t="28764" x="3516313" y="5040313"/>
          <p14:tracePt t="28773" x="3452813" y="5032375"/>
          <p14:tracePt t="28780" x="3397250" y="5032375"/>
          <p14:tracePt t="28788" x="3333750" y="5032375"/>
          <p14:tracePt t="28796" x="3284538" y="5032375"/>
          <p14:tracePt t="28804" x="3236913" y="5032375"/>
          <p14:tracePt t="28812" x="3173413" y="5032375"/>
          <p14:tracePt t="28820" x="3094038" y="5032375"/>
          <p14:tracePt t="28828" x="3014663" y="5032375"/>
          <p14:tracePt t="28837" x="2909888" y="5032375"/>
          <p14:tracePt t="28845" x="2798763" y="5032375"/>
          <p14:tracePt t="28853" x="2695575" y="5032375"/>
          <p14:tracePt t="28861" x="2566988" y="5032375"/>
          <p14:tracePt t="28869" x="2463800" y="5032375"/>
          <p14:tracePt t="28876" x="2352675" y="5032375"/>
          <p14:tracePt t="28885" x="2273300" y="5000625"/>
          <p14:tracePt t="28893" x="2192338" y="5000625"/>
          <p14:tracePt t="28901" x="2120900" y="4984750"/>
          <p14:tracePt t="28908" x="2041525" y="4976813"/>
          <p14:tracePt t="28916" x="1970088" y="4959350"/>
          <p14:tracePt t="28924" x="1889125" y="4959350"/>
          <p14:tracePt t="28932" x="1817688" y="4951413"/>
          <p14:tracePt t="28940" x="1722438" y="4951413"/>
          <p14:tracePt t="28948" x="1651000" y="4951413"/>
          <p14:tracePt t="28957" x="1571625" y="4951413"/>
          <p14:tracePt t="28964" x="1522413" y="4951413"/>
          <p14:tracePt t="28974" x="1466850" y="4951413"/>
          <p14:tracePt t="28981" x="1411288" y="4951413"/>
          <p14:tracePt t="28989" x="1371600" y="4951413"/>
          <p14:tracePt t="28996" x="1323975" y="4951413"/>
          <p14:tracePt t="29005" x="1276350" y="4951413"/>
          <p14:tracePt t="29012" x="1228725" y="4951413"/>
          <p14:tracePt t="29021" x="1155700" y="4951413"/>
          <p14:tracePt t="29029" x="1092200" y="4951413"/>
          <p14:tracePt t="29037" x="1028700" y="4951413"/>
          <p14:tracePt t="29045" x="965200" y="4951413"/>
          <p14:tracePt t="29053" x="885825" y="4951413"/>
          <p14:tracePt t="29060" x="804863" y="4951413"/>
          <p14:tracePt t="29068" x="725488" y="4951413"/>
          <p14:tracePt t="29076" x="661988" y="4951413"/>
          <p14:tracePt t="29084" x="590550" y="4951413"/>
          <p14:tracePt t="29092" x="542925" y="4935538"/>
          <p14:tracePt t="29100" x="501650" y="4935538"/>
          <p14:tracePt t="29108" x="454025" y="4935538"/>
          <p14:tracePt t="29126" x="342900" y="4935538"/>
          <p14:tracePt t="29132" x="287338" y="4935538"/>
          <p14:tracePt t="29140" x="231775" y="4935538"/>
          <p14:tracePt t="29149" x="158750" y="4935538"/>
          <p14:tracePt t="29158" x="103188" y="4935538"/>
          <p14:tracePt t="29165" x="47625" y="4951413"/>
        </p14:tracePtLst>
      </p14:laserTrace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Zuweisung des Praxissemester-Durchgangs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95620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6D2044DE-F82C-4C4C-99C6-9177EEEE0918}"/>
              </a:ext>
            </a:extLst>
          </p:cNvPr>
          <p:cNvSpPr/>
          <p:nvPr/>
        </p:nvSpPr>
        <p:spPr>
          <a:xfrm>
            <a:off x="0" y="5517232"/>
            <a:ext cx="12192000" cy="1015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B1F5D46-21A5-41DD-BDBC-CF8E152C8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1" y="1124744"/>
            <a:ext cx="11233633" cy="575329"/>
          </a:xfrm>
        </p:spPr>
        <p:txBody>
          <a:bodyPr/>
          <a:lstStyle/>
          <a:p>
            <a:r>
              <a:rPr lang="de-DE" dirty="0"/>
              <a:t>Zuweisung eines Praxissemester-Durchgangs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611554B-0822-4635-BDFF-AFE85A7D6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68632CA-0987-498B-85B8-C9F9D6DDB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847" y="83882"/>
            <a:ext cx="11555688" cy="615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87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Anforderungen im Praxissemester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8367" y="2122488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7415228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4.6|49|1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14.1|19.7|8.3|20.8|8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3.4|25.2|30|12.2|8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1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6.6|6.9|6.4|10.7|1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6.6|6.9|6.4|10.7|10.5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2375</Words>
  <Application>Microsoft Office PowerPoint</Application>
  <PresentationFormat>Breitbild</PresentationFormat>
  <Paragraphs>426</Paragraphs>
  <Slides>49</Slides>
  <Notes>36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49</vt:i4>
      </vt:variant>
    </vt:vector>
  </HeadingPairs>
  <TitlesOfParts>
    <vt:vector size="61" baseType="lpstr">
      <vt:lpstr>Arial</vt:lpstr>
      <vt:lpstr>Calibri</vt:lpstr>
      <vt:lpstr>Meta Offc Pro</vt:lpstr>
      <vt:lpstr>MetaNormalLF-Roman</vt:lpstr>
      <vt:lpstr>MetaNormal-Roman</vt:lpstr>
      <vt:lpstr>MetaOT-Medium</vt:lpstr>
      <vt:lpstr>MetaOT-Normal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Herzlich Willkommen!  Schön, dass Sie an der Online-Gruppensprechstunde teilnehmen! Wir beginnen um 16:00 Uhr </vt:lpstr>
      <vt:lpstr>PowerPoint-Präsentation</vt:lpstr>
      <vt:lpstr>Unser Vorgehen</vt:lpstr>
      <vt:lpstr>Umfrage:   Welches Lehramt studieren Sie?  Haben Sie die Videos geschaut?</vt:lpstr>
      <vt:lpstr>PowerPoint-Präsentation</vt:lpstr>
      <vt:lpstr>Checkliste: Praxissemester</vt:lpstr>
      <vt:lpstr>Themenbereich: Zuweisung des Praxissemester-Durchgangs </vt:lpstr>
      <vt:lpstr>Zuweisung eines Praxissemester-Durchgangs</vt:lpstr>
      <vt:lpstr>Themenbereich: Anforderungen im Praxissemester  </vt:lpstr>
      <vt:lpstr>Aufbau der Praxisbezogenen Studien (PBS)</vt:lpstr>
      <vt:lpstr>Leistungen am Lernort Hochschule</vt:lpstr>
      <vt:lpstr>Prüfungsleistung: Was ist ein Studienprojekt? </vt:lpstr>
      <vt:lpstr>Prüfungsorganisation im Praxissemester</vt:lpstr>
      <vt:lpstr>Themenbereich: Praxisbezogene Studien (Belegung und Aufbau) </vt:lpstr>
      <vt:lpstr>Aufbau der Praxisbezogenen Studien (PBS)</vt:lpstr>
      <vt:lpstr>Ablauf des Praxissemesters: Studientagmodell</vt:lpstr>
      <vt:lpstr>Belegung der Lehrveranstaltungen</vt:lpstr>
      <vt:lpstr>PowerPoint-Präsentation</vt:lpstr>
      <vt:lpstr>PowerPoint-Präsentation</vt:lpstr>
      <vt:lpstr>Belegung der PBS in Bildungswissenschaften</vt:lpstr>
      <vt:lpstr>Praxisbezogene Studien in Bildungswissenschaften</vt:lpstr>
      <vt:lpstr>Themenbereich: Online-Verteilverfahren der Schulplätze (PVP) </vt:lpstr>
      <vt:lpstr>Warum online Schulplätze verteilen? </vt:lpstr>
      <vt:lpstr>Ziele des Online-Verteilverfahrens</vt:lpstr>
      <vt:lpstr>Welche Schulen können zugeteilt werden? </vt:lpstr>
      <vt:lpstr>Wie wird verteilt? Verteilschritte im Überblick</vt:lpstr>
      <vt:lpstr>Regionalklassen nach ÖPNV-Erreichbarkeit</vt:lpstr>
      <vt:lpstr>Regionalklassen nach ÖPNV-Erreichbarkeit</vt:lpstr>
      <vt:lpstr>Regionalklassen nach ÖPNV-Erreichbarkeit</vt:lpstr>
      <vt:lpstr>Regionalklassen nach ÖPNV-Erreichbarkeit</vt:lpstr>
      <vt:lpstr>Hinweise zum Verfahren</vt:lpstr>
      <vt:lpstr>Themenbereich: Lernorte Schule und ZfsL</vt:lpstr>
      <vt:lpstr>Merkzettel „Praxissemester“: 7 Fakten</vt:lpstr>
      <vt:lpstr>Leistungen an den Lernorten ZfsL und Schule</vt:lpstr>
      <vt:lpstr>Termine zum Antritt des schulpraktischen Teils ab 09/2023</vt:lpstr>
      <vt:lpstr>Lernort: Zentrum für schulpraktische Lehrerausbildung (ZfsL)</vt:lpstr>
      <vt:lpstr>Lernort: Schule</vt:lpstr>
      <vt:lpstr>Was ist ein Unterrichtsvorhaben?</vt:lpstr>
      <vt:lpstr>Themenbereich: Verschiedenes </vt:lpstr>
      <vt:lpstr>Härtefall-Regelungen</vt:lpstr>
      <vt:lpstr>Praxissemester im Ausland</vt:lpstr>
      <vt:lpstr>Merkzettel „Praxissemester“: 7 Fakten</vt:lpstr>
      <vt:lpstr>Wo gibt es Information und Beratung? </vt:lpstr>
      <vt:lpstr>Wer sind Ihre Ansprechpersonen?</vt:lpstr>
      <vt:lpstr>Information und Beratung im ZfL</vt:lpstr>
      <vt:lpstr>Online-Gruppensprechstunde zu PVP</vt:lpstr>
      <vt:lpstr>PowerPoint-Präsentation</vt:lpstr>
      <vt:lpstr>Evaluation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Frau  Julia Haarmann</dc:creator>
  <cp:lastModifiedBy>32_nesudo</cp:lastModifiedBy>
  <cp:revision>431</cp:revision>
  <cp:lastPrinted>2020-06-25T09:17:54Z</cp:lastPrinted>
  <dcterms:created xsi:type="dcterms:W3CDTF">2017-05-19T14:15:15Z</dcterms:created>
  <dcterms:modified xsi:type="dcterms:W3CDTF">2023-03-30T06:05:08Z</dcterms:modified>
</cp:coreProperties>
</file>