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comments/comment1.xml" ContentType="application/vnd.openxmlformats-officedocument.presentationml.comments+xml"/>
  <Override PartName="/ppt/tags/tag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5"/>
  </p:notesMasterIdLst>
  <p:handoutMasterIdLst>
    <p:handoutMasterId r:id="rId56"/>
  </p:handoutMasterIdLst>
  <p:sldIdLst>
    <p:sldId id="381" r:id="rId5"/>
    <p:sldId id="380" r:id="rId6"/>
    <p:sldId id="388" r:id="rId7"/>
    <p:sldId id="392" r:id="rId8"/>
    <p:sldId id="391" r:id="rId9"/>
    <p:sldId id="416" r:id="rId10"/>
    <p:sldId id="425" r:id="rId11"/>
    <p:sldId id="418" r:id="rId12"/>
    <p:sldId id="429" r:id="rId13"/>
    <p:sldId id="433" r:id="rId14"/>
    <p:sldId id="431" r:id="rId15"/>
    <p:sldId id="268" r:id="rId16"/>
    <p:sldId id="419" r:id="rId17"/>
    <p:sldId id="428" r:id="rId18"/>
    <p:sldId id="274" r:id="rId19"/>
    <p:sldId id="396" r:id="rId20"/>
    <p:sldId id="407" r:id="rId21"/>
    <p:sldId id="406" r:id="rId22"/>
    <p:sldId id="412" r:id="rId23"/>
    <p:sldId id="434" r:id="rId24"/>
    <p:sldId id="420" r:id="rId25"/>
    <p:sldId id="282" r:id="rId26"/>
    <p:sldId id="324" r:id="rId27"/>
    <p:sldId id="284" r:id="rId28"/>
    <p:sldId id="352" r:id="rId29"/>
    <p:sldId id="287" r:id="rId30"/>
    <p:sldId id="288" r:id="rId31"/>
    <p:sldId id="289" r:id="rId32"/>
    <p:sldId id="290" r:id="rId33"/>
    <p:sldId id="291" r:id="rId34"/>
    <p:sldId id="422" r:id="rId35"/>
    <p:sldId id="338" r:id="rId36"/>
    <p:sldId id="309" r:id="rId37"/>
    <p:sldId id="333" r:id="rId38"/>
    <p:sldId id="424" r:id="rId39"/>
    <p:sldId id="427" r:id="rId40"/>
    <p:sldId id="436" r:id="rId41"/>
    <p:sldId id="382" r:id="rId42"/>
    <p:sldId id="435" r:id="rId43"/>
    <p:sldId id="294" r:id="rId44"/>
    <p:sldId id="323" r:id="rId45"/>
    <p:sldId id="296" r:id="rId46"/>
    <p:sldId id="297" r:id="rId47"/>
    <p:sldId id="298" r:id="rId48"/>
    <p:sldId id="321" r:id="rId49"/>
    <p:sldId id="350" r:id="rId50"/>
    <p:sldId id="432" r:id="rId51"/>
    <p:sldId id="264" r:id="rId52"/>
    <p:sldId id="345" r:id="rId53"/>
    <p:sldId id="383" r:id="rId54"/>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D700"/>
    <a:srgbClr val="FFFFFF"/>
    <a:srgbClr val="81C800"/>
    <a:srgbClr val="F1F2F5"/>
    <a:srgbClr val="F3F6F9"/>
    <a:srgbClr val="F66860"/>
    <a:srgbClr val="679AB9"/>
    <a:srgbClr val="9AB7D2"/>
    <a:srgbClr val="007890"/>
    <a:srgbClr val="F37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78713" autoAdjust="0"/>
  </p:normalViewPr>
  <p:slideViewPr>
    <p:cSldViewPr snapToObjects="1">
      <p:cViewPr varScale="1">
        <p:scale>
          <a:sx n="88" d="100"/>
          <a:sy n="88" d="100"/>
        </p:scale>
        <p:origin x="54" y="-162"/>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7" dt="2020-05-27T16:03:40.739" idx="3">
    <p:pos x="10" y="10"/>
    <p:text>NEUE Daten und neu einsprechen</p:text>
    <p:extLst mod="1">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14.02.2022</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14.02.2022</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859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1742512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708590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1465327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74867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3964482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3568852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37469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2326893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4010990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695429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403762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299166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1178372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4176712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2723050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13492608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48</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49</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304103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a:p>
        </p:txBody>
      </p:sp>
    </p:spTree>
    <p:extLst>
      <p:ext uri="{BB962C8B-B14F-4D97-AF65-F5344CB8AC3E}">
        <p14:creationId xmlns:p14="http://schemas.microsoft.com/office/powerpoint/2010/main" val="2431720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283072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650926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153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27.xml"/><Relationship Id="rId7"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comments" Target="../comments/comment1.xml"/><Relationship Id="rId4" Type="http://schemas.openxmlformats.org/officeDocument/2006/relationships/image" Target="../media/image42.png"/><Relationship Id="rId9"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50.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hyperlink" Target="http://go.wwu.de/praxissemesterdownloads" TargetMode="External"/><Relationship Id="rId5" Type="http://schemas.openxmlformats.org/officeDocument/2006/relationships/image" Target="../media/image49.png"/><Relationship Id="rId4" Type="http://schemas.openxmlformats.org/officeDocument/2006/relationships/image" Target="../media/image48.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5.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51.png"/><Relationship Id="rId7" Type="http://schemas.openxmlformats.org/officeDocument/2006/relationships/image" Target="../media/image54.emf"/><Relationship Id="rId2" Type="http://schemas.openxmlformats.org/officeDocument/2006/relationships/notesSlide" Target="../notesSlides/notesSlide37.xml"/><Relationship Id="rId1" Type="http://schemas.openxmlformats.org/officeDocument/2006/relationships/slideLayout" Target="../slideLayouts/slideLayout22.xml"/><Relationship Id="rId6" Type="http://schemas.openxmlformats.org/officeDocument/2006/relationships/image" Target="../media/image53.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1705506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2168805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Praxisbezogene Studien (Belegung und Aufbau)</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b="1" dirty="0">
                <a:solidFill>
                  <a:schemeClr val="bg2"/>
                </a:solidFill>
              </a:rPr>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1328645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Tree>
    <p:extLst>
      <p:ext uri="{BB962C8B-B14F-4D97-AF65-F5344CB8AC3E}">
        <p14:creationId xmlns:p14="http://schemas.microsoft.com/office/powerpoint/2010/main" val="3176850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2910422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grpSp>
        <p:nvGrpSpPr>
          <p:cNvPr id="7" name="Gruppieren 6">
            <a:extLst>
              <a:ext uri="{FF2B5EF4-FFF2-40B4-BE49-F238E27FC236}">
                <a16:creationId xmlns:a16="http://schemas.microsoft.com/office/drawing/2014/main" id="{1E59E7D1-1ECD-42BE-A01F-AE60A48FA4E9}"/>
              </a:ext>
            </a:extLst>
          </p:cNvPr>
          <p:cNvGrpSpPr/>
          <p:nvPr/>
        </p:nvGrpSpPr>
        <p:grpSpPr>
          <a:xfrm>
            <a:off x="9120336" y="382113"/>
            <a:ext cx="2397378" cy="1603663"/>
            <a:chOff x="8472264" y="558692"/>
            <a:chExt cx="2397378" cy="1603663"/>
          </a:xfrm>
        </p:grpSpPr>
        <p:sp>
          <p:nvSpPr>
            <p:cNvPr id="3" name="Wolkenförmige Legende 2"/>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9034461" y="1098913"/>
              <a:ext cx="1272984" cy="523220"/>
            </a:xfrm>
            <a:prstGeom prst="rect">
              <a:avLst/>
            </a:prstGeom>
          </p:spPr>
          <p:txBody>
            <a:bodyPr wrap="square">
              <a:spAutoFit/>
            </a:bodyPr>
            <a:lstStyle/>
            <a:p>
              <a:pPr lvl="0" algn="ctr">
                <a:defRPr/>
              </a:pPr>
              <a:r>
                <a:rPr lang="de-DE" sz="1400" b="1" dirty="0">
                  <a:solidFill>
                    <a:schemeClr val="bg1"/>
                  </a:solidFill>
                </a:rPr>
                <a:t>31.10-</a:t>
              </a:r>
            </a:p>
            <a:p>
              <a:pPr lvl="0" algn="ctr">
                <a:defRPr/>
              </a:pPr>
              <a:r>
                <a:rPr lang="de-DE" sz="1400" b="1" dirty="0">
                  <a:solidFill>
                    <a:schemeClr val="bg1"/>
                  </a:solidFill>
                </a:rPr>
                <a:t>07.11.2021</a:t>
              </a:r>
            </a:p>
          </p:txBody>
        </p:sp>
      </p:grpSp>
    </p:spTree>
    <p:custDataLst>
      <p:tags r:id="rId1"/>
    </p:custDataLst>
    <p:extLst>
      <p:ext uri="{BB962C8B-B14F-4D97-AF65-F5344CB8AC3E}">
        <p14:creationId xmlns:p14="http://schemas.microsoft.com/office/powerpoint/2010/main" val="4178427091"/>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17</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086308225"/>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18</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3150784455"/>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br>
              <a:rPr lang="de-DE" sz="1800" dirty="0"/>
            </a:br>
            <a:endParaRPr lang="de-DE" sz="1800" dirty="0"/>
          </a:p>
        </p:txBody>
      </p:sp>
      <p:sp>
        <p:nvSpPr>
          <p:cNvPr id="14" name="Wolkenförmige Legende 2">
            <a:extLst>
              <a:ext uri="{FF2B5EF4-FFF2-40B4-BE49-F238E27FC236}">
                <a16:creationId xmlns:a16="http://schemas.microsoft.com/office/drawing/2014/main" id="{1A252BD8-8C0F-4CA8-A692-DDD5362FE356}"/>
              </a:ext>
            </a:extLst>
          </p:cNvPr>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C15F0B22-39EC-4EA2-9E18-BCF5552D5557}"/>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25.04.- 02.05.2022</a:t>
            </a:r>
          </a:p>
        </p:txBody>
      </p:sp>
    </p:spTree>
    <p:custDataLst>
      <p:tags r:id="rId1"/>
    </p:custDataLst>
    <p:extLst>
      <p:ext uri="{BB962C8B-B14F-4D97-AF65-F5344CB8AC3E}">
        <p14:creationId xmlns:p14="http://schemas.microsoft.com/office/powerpoint/2010/main" val="1872989261"/>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460294547"/>
              </p:ext>
            </p:extLst>
          </p:nvPr>
        </p:nvGraphicFramePr>
        <p:xfrm>
          <a:off x="763900" y="1003509"/>
          <a:ext cx="10664199" cy="424099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0702" y="4493154"/>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pic>
        <p:nvPicPr>
          <p:cNvPr id="4" name="Grafik 3">
            <a:extLst>
              <a:ext uri="{FF2B5EF4-FFF2-40B4-BE49-F238E27FC236}">
                <a16:creationId xmlns:a16="http://schemas.microsoft.com/office/drawing/2014/main" id="{F53E7FF9-32CB-48E5-80A8-56C00F51BF92}"/>
              </a:ext>
            </a:extLst>
          </p:cNvPr>
          <p:cNvPicPr>
            <a:picLocks noChangeAspect="1"/>
          </p:cNvPicPr>
          <p:nvPr/>
        </p:nvPicPr>
        <p:blipFill rotWithShape="1">
          <a:blip r:embed="rId4"/>
          <a:srcRect l="11212" t="9091" b="3121"/>
          <a:stretch/>
        </p:blipFill>
        <p:spPr>
          <a:xfrm>
            <a:off x="245261" y="3191285"/>
            <a:ext cx="11808547" cy="2731563"/>
          </a:xfrm>
          <a:prstGeom prst="rect">
            <a:avLst/>
          </a:prstGeom>
        </p:spPr>
      </p:pic>
      <p:sp>
        <p:nvSpPr>
          <p:cNvPr id="12" name="Textfeld 11"/>
          <p:cNvSpPr txBox="1"/>
          <p:nvPr/>
        </p:nvSpPr>
        <p:spPr>
          <a:xfrm>
            <a:off x="8112224" y="3851320"/>
            <a:ext cx="1800200" cy="646331"/>
          </a:xfrm>
          <a:prstGeom prst="rect">
            <a:avLst/>
          </a:prstGeom>
          <a:solidFill>
            <a:schemeClr val="bg2"/>
          </a:solidFill>
        </p:spPr>
        <p:txBody>
          <a:bodyPr wrap="square" rtlCol="0">
            <a:spAutoFit/>
          </a:bodyPr>
          <a:lstStyle/>
          <a:p>
            <a:pPr algn="ctr"/>
            <a:r>
              <a:rPr lang="de-DE" b="1" dirty="0">
                <a:solidFill>
                  <a:schemeClr val="bg1"/>
                </a:solidFill>
              </a:rPr>
              <a:t>„Methodenteil“ = Vorlesung</a:t>
            </a:r>
          </a:p>
        </p:txBody>
      </p:sp>
      <p:sp>
        <p:nvSpPr>
          <p:cNvPr id="13" name="Textfeld 12"/>
          <p:cNvSpPr txBox="1"/>
          <p:nvPr/>
        </p:nvSpPr>
        <p:spPr>
          <a:xfrm>
            <a:off x="8112224" y="4605624"/>
            <a:ext cx="1800200" cy="646331"/>
          </a:xfrm>
          <a:prstGeom prst="rect">
            <a:avLst/>
          </a:prstGeom>
          <a:solidFill>
            <a:schemeClr val="accent4"/>
          </a:solidFill>
        </p:spPr>
        <p:txBody>
          <a:bodyPr wrap="square" rtlCol="0">
            <a:spAutoFit/>
          </a:bodyPr>
          <a:lstStyle/>
          <a:p>
            <a:pPr algn="ctr"/>
            <a:r>
              <a:rPr lang="de-DE" b="1" dirty="0">
                <a:solidFill>
                  <a:schemeClr val="bg1"/>
                </a:solidFill>
              </a:rPr>
              <a:t>„Thementeil“=</a:t>
            </a:r>
          </a:p>
          <a:p>
            <a:pPr algn="ctr"/>
            <a:r>
              <a:rPr lang="de-DE" b="1" dirty="0">
                <a:solidFill>
                  <a:schemeClr val="bg1"/>
                </a:solidFill>
              </a:rPr>
              <a:t>Seminar</a:t>
            </a:r>
          </a:p>
        </p:txBody>
      </p:sp>
      <p:sp>
        <p:nvSpPr>
          <p:cNvPr id="3" name="Rechteck 2">
            <a:extLst>
              <a:ext uri="{FF2B5EF4-FFF2-40B4-BE49-F238E27FC236}">
                <a16:creationId xmlns:a16="http://schemas.microsoft.com/office/drawing/2014/main" id="{8F818188-87B1-4F32-8110-47226E85FF92}"/>
              </a:ext>
            </a:extLst>
          </p:cNvPr>
          <p:cNvSpPr/>
          <p:nvPr/>
        </p:nvSpPr>
        <p:spPr>
          <a:xfrm>
            <a:off x="257606" y="3933055"/>
            <a:ext cx="6679260" cy="328953"/>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7380F18-BCE3-4841-84DE-654A3F99525F}"/>
              </a:ext>
            </a:extLst>
          </p:cNvPr>
          <p:cNvSpPr/>
          <p:nvPr/>
        </p:nvSpPr>
        <p:spPr>
          <a:xfrm>
            <a:off x="257606" y="4414493"/>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563836340"/>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Online-Verteilverfahren der Schulplätze (PVP)</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33374"/>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b="1" dirty="0">
                <a:solidFill>
                  <a:schemeClr val="bg2"/>
                </a:solidFill>
              </a:rPr>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spTree>
    <p:extLst>
      <p:ext uri="{BB962C8B-B14F-4D97-AF65-F5344CB8AC3E}">
        <p14:creationId xmlns:p14="http://schemas.microsoft.com/office/powerpoint/2010/main" val="3949430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388866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1705654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2187764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4233150105"/>
              </p:ext>
            </p:extLst>
          </p:nvPr>
        </p:nvGraphicFramePr>
        <p:xfrm>
          <a:off x="510018" y="2011274"/>
          <a:ext cx="8640960" cy="3948206"/>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05.04.2022</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12.04.2022</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14.04.2021)</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13.04.2022 bis 19.04.2022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9275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13.04. – 29.04.2022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02.05.2022</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Anfang/Mitte Juni 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15.06.2022</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61447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3206820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26345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504399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3141807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a:t>
            </a:r>
            <a:r>
              <a:rPr lang="de-DE" b="1" dirty="0">
                <a:solidFill>
                  <a:schemeClr val="bg2"/>
                </a:solidFill>
              </a:rPr>
              <a:t>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Tree>
    <p:extLst>
      <p:ext uri="{BB962C8B-B14F-4D97-AF65-F5344CB8AC3E}">
        <p14:creationId xmlns:p14="http://schemas.microsoft.com/office/powerpoint/2010/main" val="34975916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Lernorte Schule und ZfsL</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b="1" dirty="0">
                <a:solidFill>
                  <a:schemeClr val="bg2"/>
                </a:solidFill>
              </a:rPr>
              <a:t>Lernorte Schule und Zentrum für schulpraktische Lehrerausbildung (ZfsL)</a:t>
            </a:r>
          </a:p>
          <a:p>
            <a:pPr marL="457200" indent="-457200">
              <a:buFont typeface="+mj-lt"/>
              <a:buAutoNum type="arabicPeriod"/>
            </a:pPr>
            <a:r>
              <a:rPr lang="de-DE" dirty="0"/>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Tree>
    <p:extLst>
      <p:ext uri="{BB962C8B-B14F-4D97-AF65-F5344CB8AC3E}">
        <p14:creationId xmlns:p14="http://schemas.microsoft.com/office/powerpoint/2010/main" val="413932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13407815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41428366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1016850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Tree>
    <p:extLst>
      <p:ext uri="{BB962C8B-B14F-4D97-AF65-F5344CB8AC3E}">
        <p14:creationId xmlns:p14="http://schemas.microsoft.com/office/powerpoint/2010/main" val="39371241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Verschiedenes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b="1" dirty="0">
                <a:solidFill>
                  <a:schemeClr val="bg2"/>
                </a:solidFill>
              </a:rPr>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Tree>
    <p:extLst>
      <p:ext uri="{BB962C8B-B14F-4D97-AF65-F5344CB8AC3E}">
        <p14:creationId xmlns:p14="http://schemas.microsoft.com/office/powerpoint/2010/main" val="188579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Härtefall-Regelungen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r>
              <a:rPr lang="de-DE" sz="1600" dirty="0"/>
              <a:t>Härtefälle liegen bspw. vor:</a:t>
            </a:r>
          </a:p>
          <a:p>
            <a:pPr marL="285750" indent="-285750">
              <a:buFont typeface="Arial" panose="020B0604020202020204" pitchFamily="34" charset="0"/>
              <a:buChar char="•"/>
            </a:pPr>
            <a:r>
              <a:rPr lang="de-DE" sz="1600" dirty="0"/>
              <a:t>bei Einschränkungen durch Behinderung oder schwerwiegende, chronische Erkrankung, die für die Anreise an den Lernort oder die Durchführung des schulpraktischen Teils zu berücksichtigen sind,</a:t>
            </a:r>
          </a:p>
          <a:p>
            <a:pPr marL="285750" indent="-285750">
              <a:buFont typeface="Arial" panose="020B0604020202020204" pitchFamily="34" charset="0"/>
              <a:buChar char="•"/>
            </a:pPr>
            <a:r>
              <a:rPr lang="de-DE" sz="1600" dirty="0"/>
              <a:t>bei bestehender Schwangerschaft,</a:t>
            </a:r>
          </a:p>
          <a:p>
            <a:pPr marL="285750" indent="-285750">
              <a:buFont typeface="Arial" panose="020B0604020202020204" pitchFamily="34" charset="0"/>
              <a:buChar char="•"/>
            </a:pPr>
            <a:r>
              <a:rPr lang="de-DE" sz="1600" dirty="0"/>
              <a:t> bei nachgewiesenen Härten wie Kinderbetreuung oder die Pflege Angehöriger,</a:t>
            </a:r>
          </a:p>
          <a:p>
            <a:pPr marL="285750" indent="-285750">
              <a:buFont typeface="Arial" panose="020B0604020202020204" pitchFamily="34" charset="0"/>
              <a:buChar char="•"/>
            </a:pPr>
            <a:r>
              <a:rPr lang="de-DE" sz="1600" dirty="0"/>
              <a:t> bei Tätigkeit als Vertretungslehrkraft an einer Schule im Regierungsbezirk Münster im studierten Lehramt (mind. halbe Stelle),</a:t>
            </a:r>
          </a:p>
          <a:p>
            <a:pPr marL="285750" indent="-285750">
              <a:buFont typeface="Arial" panose="020B0604020202020204" pitchFamily="34" charset="0"/>
              <a:buChar char="•"/>
            </a:pPr>
            <a:r>
              <a:rPr lang="de-DE" sz="1600" dirty="0"/>
              <a:t> bei besonderen Umständen, die eine individuell angemessene, händische Zuteilung des Praxissemester-Durchgangs oder des Praktikumsplatzes erfordern (verpflichtender oder studienbezogener Auslandsaufenthalt, Status "Spitzensportler/in" im Programm "Spitzensport und Studium" der WWU, Studium eines der Fächer Informatik, Niederländisch, Kunst (nur Grundschullehramt) oder Studium des berufsbegleitenden Masters BK)</a:t>
            </a:r>
          </a:p>
          <a:p>
            <a:endParaRPr lang="de-DE" sz="1600"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sp>
        <p:nvSpPr>
          <p:cNvPr id="4" name="Textfeld 3">
            <a:extLst>
              <a:ext uri="{FF2B5EF4-FFF2-40B4-BE49-F238E27FC236}">
                <a16:creationId xmlns:a16="http://schemas.microsoft.com/office/drawing/2014/main" id="{0A30734A-5711-47BB-A886-119AC3C55B06}"/>
              </a:ext>
            </a:extLst>
          </p:cNvPr>
          <p:cNvSpPr txBox="1"/>
          <p:nvPr/>
        </p:nvSpPr>
        <p:spPr>
          <a:xfrm rot="852476">
            <a:off x="8112224" y="1012777"/>
            <a:ext cx="2520280" cy="830997"/>
          </a:xfrm>
          <a:prstGeom prst="rect">
            <a:avLst/>
          </a:prstGeom>
          <a:solidFill>
            <a:srgbClr val="BCD700"/>
          </a:solidFill>
        </p:spPr>
        <p:txBody>
          <a:bodyPr wrap="square" rtlCol="0">
            <a:spAutoFit/>
          </a:bodyPr>
          <a:lstStyle/>
          <a:p>
            <a:pPr algn="ctr"/>
            <a:r>
              <a:rPr lang="de-DE" sz="2400" b="1" dirty="0">
                <a:solidFill>
                  <a:schemeClr val="bg1"/>
                </a:solidFill>
              </a:rPr>
              <a:t>Antragsfrist: 05.04.2022</a:t>
            </a:r>
          </a:p>
        </p:txBody>
      </p:sp>
    </p:spTree>
    <p:extLst>
      <p:ext uri="{BB962C8B-B14F-4D97-AF65-F5344CB8AC3E}">
        <p14:creationId xmlns:p14="http://schemas.microsoft.com/office/powerpoint/2010/main" val="3577532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rotWithShape="1">
          <a:blip r:embed="rId4"/>
          <a:srcRect b="7127"/>
          <a:stretch/>
        </p:blipFill>
        <p:spPr>
          <a:xfrm>
            <a:off x="394004" y="1927593"/>
            <a:ext cx="8425215" cy="676697"/>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05851" y="2618823"/>
            <a:ext cx="8423173" cy="575420"/>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a:blip r:embed="rId6"/>
          <a:stretch>
            <a:fillRect/>
          </a:stretch>
        </p:blipFill>
        <p:spPr>
          <a:xfrm>
            <a:off x="425996" y="3868293"/>
            <a:ext cx="8317690" cy="900680"/>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rotWithShape="1">
          <a:blip r:embed="rId7"/>
          <a:srcRect b="13989"/>
          <a:stretch/>
        </p:blipFill>
        <p:spPr>
          <a:xfrm>
            <a:off x="379233" y="4783506"/>
            <a:ext cx="8418458" cy="589367"/>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25996" y="5455124"/>
            <a:ext cx="8310133" cy="754918"/>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rotWithShape="1">
          <a:blip r:embed="rId9"/>
          <a:srcRect t="-1" b="5845"/>
          <a:stretch/>
        </p:blipFill>
        <p:spPr>
          <a:xfrm>
            <a:off x="415533" y="3172373"/>
            <a:ext cx="8382158" cy="625186"/>
          </a:xfrm>
          <a:prstGeom prst="rect">
            <a:avLst/>
          </a:prstGeom>
        </p:spPr>
      </p:pic>
    </p:spTree>
    <p:custDataLst>
      <p:tags r:id="rId1"/>
    </p:custDataLst>
    <p:extLst>
      <p:ext uri="{BB962C8B-B14F-4D97-AF65-F5344CB8AC3E}">
        <p14:creationId xmlns:p14="http://schemas.microsoft.com/office/powerpoint/2010/main" val="2931365471"/>
      </p:ext>
    </p:extLst>
  </p:cSld>
  <p:clrMapOvr>
    <a:masterClrMapping/>
  </p:clrMapOvr>
  <mc:AlternateContent xmlns:mc="http://schemas.openxmlformats.org/markup-compatibility/2006" xmlns:p14="http://schemas.microsoft.com/office/powerpoint/2010/main">
    <mc:Choice Requires="p14">
      <p:transition spd="slow" p14:dur="2000" advTm="66599"/>
    </mc:Choice>
    <mc:Fallback xmlns="">
      <p:transition spd="slow" advTm="665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a:blip r:embed="rId4"/>
          <a:stretch>
            <a:fillRect/>
          </a:stretch>
        </p:blipFill>
        <p:spPr>
          <a:xfrm>
            <a:off x="2086381" y="2043506"/>
            <a:ext cx="7155047" cy="3220066"/>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643474801"/>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Welches Lehramt studieren Sie?</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40</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41</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42</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44</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277" y="1567184"/>
            <a:ext cx="8425225" cy="575329"/>
          </a:xfrm>
        </p:spPr>
        <p:txBody>
          <a:bodyPr/>
          <a:lstStyle/>
          <a:p>
            <a:r>
              <a:rPr lang="de-DE" dirty="0">
                <a:solidFill>
                  <a:schemeClr val="tx1"/>
                </a:solidFill>
              </a:rPr>
              <a:t>Online-Gruppensprechstunde zu PVP</a:t>
            </a:r>
          </a:p>
        </p:txBody>
      </p:sp>
      <p:sp>
        <p:nvSpPr>
          <p:cNvPr id="3" name="Inhaltsplatzhalter 2"/>
          <p:cNvSpPr>
            <a:spLocks noGrp="1"/>
          </p:cNvSpPr>
          <p:nvPr>
            <p:ph idx="1"/>
          </p:nvPr>
        </p:nvSpPr>
        <p:spPr>
          <a:xfrm>
            <a:off x="480000" y="2748388"/>
            <a:ext cx="11182357" cy="3421062"/>
          </a:xfrm>
        </p:spPr>
        <p:txBody>
          <a:bodyPr/>
          <a:lstStyle/>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800" b="1" dirty="0">
                <a:latin typeface="MetaNormal-Roman"/>
                <a:ea typeface="ＭＳ Ｐゴシック" pitchFamily="1" charset="-128"/>
              </a:rPr>
              <a:t>Mo, 25.04.2022: 16:00 bis 18:00 Uhr</a:t>
            </a:r>
            <a:br>
              <a:rPr lang="de-DE" sz="2800" b="1" dirty="0">
                <a:latin typeface="MetaNormal-Roman"/>
                <a:ea typeface="ＭＳ Ｐゴシック" pitchFamily="1" charset="-128"/>
              </a:rPr>
            </a:br>
            <a:endParaRPr lang="de-DE" sz="2400" b="1" dirty="0">
              <a:solidFill>
                <a:schemeClr val="bg2"/>
              </a:solidFill>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Einladung: Anfang April 2022</a:t>
            </a:r>
          </a:p>
          <a:p>
            <a:pPr defTabSz="914400" eaLnBrk="0" fontAlgn="base" hangingPunct="0">
              <a:lnSpc>
                <a:spcPct val="100000"/>
              </a:lnSpc>
              <a:spcBef>
                <a:spcPct val="0"/>
              </a:spcBef>
              <a:spcAft>
                <a:spcPct val="0"/>
              </a:spcAft>
            </a:pPr>
            <a:endParaRPr lang="de-DE" sz="2400" dirty="0">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Anmeldung über den Learnweb-Kurs</a:t>
            </a:r>
          </a:p>
          <a:p>
            <a:pPr marL="457200" indent="-457200" defTabSz="914400" eaLnBrk="0" fontAlgn="base" hangingPunct="0">
              <a:lnSpc>
                <a:spcPct val="100000"/>
              </a:lnSpc>
              <a:spcBef>
                <a:spcPct val="0"/>
              </a:spcBef>
              <a:spcAft>
                <a:spcPct val="0"/>
              </a:spcAft>
              <a:buFont typeface="Arial" panose="020B0604020202020204" pitchFamily="34" charset="0"/>
              <a:buChar char="•"/>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1400" dirty="0">
              <a:latin typeface="MetaNormal-Roman"/>
              <a:ea typeface="ＭＳ Ｐゴシック" pitchFamily="1" charset="-128"/>
            </a:endParaRP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47</a:t>
            </a:fld>
            <a:r>
              <a:rPr lang="de-DE"/>
              <a:t> </a:t>
            </a:r>
            <a:endParaRPr lang="de-DE" sz="1400" dirty="0"/>
          </a:p>
        </p:txBody>
      </p:sp>
    </p:spTree>
    <p:extLst>
      <p:ext uri="{BB962C8B-B14F-4D97-AF65-F5344CB8AC3E}">
        <p14:creationId xmlns:p14="http://schemas.microsoft.com/office/powerpoint/2010/main" val="889335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48</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49</a:t>
            </a:fld>
            <a:r>
              <a:rPr lang="de-DE"/>
              <a:t> </a:t>
            </a:r>
            <a:endParaRPr lang="de-DE" sz="1400" dirty="0"/>
          </a:p>
        </p:txBody>
      </p:sp>
      <p:sp>
        <p:nvSpPr>
          <p:cNvPr id="6" name="Rechteck 5"/>
          <p:cNvSpPr/>
          <p:nvPr/>
        </p:nvSpPr>
        <p:spPr>
          <a:xfrm>
            <a:off x="51343" y="-103391"/>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52874" y="737215"/>
            <a:ext cx="8388937" cy="2739211"/>
          </a:xfrm>
          <a:prstGeom prst="rect">
            <a:avLst/>
          </a:prstGeom>
          <a:noFill/>
        </p:spPr>
        <p:txBody>
          <a:bodyPr wrap="square" rtlCol="0">
            <a:spAutoFit/>
          </a:bodyPr>
          <a:lstStyle/>
          <a:p>
            <a:pPr algn="ctr"/>
            <a:r>
              <a:rPr lang="de-DE" sz="3600" b="1" dirty="0">
                <a:solidFill>
                  <a:schemeClr val="bg1"/>
                </a:solidFill>
                <a:latin typeface="Calibri" panose="020F0502020204030204" pitchFamily="34" charset="0"/>
              </a:rPr>
              <a:t>Bitte geben Sie uns ein Feedback!</a:t>
            </a: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endParaRPr lang="de-DE" sz="2400" b="1" dirty="0">
              <a:solidFill>
                <a:schemeClr val="bg1"/>
              </a:solidFill>
            </a:endParaRP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102947"/>
            <a:ext cx="3078664" cy="1584002"/>
            <a:chOff x="2267744" y="731748"/>
            <a:chExt cx="3285864" cy="1725300"/>
          </a:xfrm>
        </p:grpSpPr>
        <p:sp>
          <p:nvSpPr>
            <p:cNvPr id="2" name="Ovale Legende 1"/>
            <p:cNvSpPr/>
            <p:nvPr/>
          </p:nvSpPr>
          <p:spPr>
            <a:xfrm rot="20861708">
              <a:off x="4257464" y="731748"/>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4656844" y="203785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pic>
        <p:nvPicPr>
          <p:cNvPr id="3" name="Grafik 2">
            <a:extLst>
              <a:ext uri="{FF2B5EF4-FFF2-40B4-BE49-F238E27FC236}">
                <a16:creationId xmlns:a16="http://schemas.microsoft.com/office/drawing/2014/main" id="{CC32664A-922E-485E-9AC7-5B898B15CBF5}"/>
              </a:ext>
            </a:extLst>
          </p:cNvPr>
          <p:cNvPicPr>
            <a:picLocks noChangeAspect="1"/>
          </p:cNvPicPr>
          <p:nvPr/>
        </p:nvPicPr>
        <p:blipFill>
          <a:blip r:embed="rId3"/>
          <a:stretch>
            <a:fillRect/>
          </a:stretch>
        </p:blipFill>
        <p:spPr>
          <a:xfrm>
            <a:off x="480000" y="2709686"/>
            <a:ext cx="11348299" cy="3816132"/>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50</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Zuweisung des Praxissemester-Durchgangs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2944587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Anforderungen im Praxissemester</a:t>
            </a:r>
            <a:br>
              <a:rPr lang="de-DE" dirty="0"/>
            </a:b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22488"/>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b="1" dirty="0">
                <a:solidFill>
                  <a:schemeClr val="bg2"/>
                </a:solidFill>
              </a:rPr>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pPr marL="457200" indent="-457200">
              <a:buFont typeface="+mj-lt"/>
              <a:buAutoNum type="arabicPeriod"/>
            </a:pPr>
            <a:endParaRPr lang="de-DE" dirty="0"/>
          </a:p>
          <a:p>
            <a:pPr marL="457200" indent="-457200">
              <a:buFont typeface="+mj-lt"/>
              <a:buAutoNum type="arabicPeriod"/>
            </a:pP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741522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435021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2.xml><?xml version="1.0" encoding="utf-8"?>
<p:tagLst xmlns:a="http://schemas.openxmlformats.org/drawingml/2006/main" xmlns:r="http://schemas.openxmlformats.org/officeDocument/2006/relationships" xmlns:p="http://schemas.openxmlformats.org/presentationml/2006/main">
  <p:tag name="TIMING" val="|15.8"/>
</p:tagLst>
</file>

<file path=ppt/tags/tag3.xml><?xml version="1.0" encoding="utf-8"?>
<p:tagLst xmlns:a="http://schemas.openxmlformats.org/drawingml/2006/main" xmlns:r="http://schemas.openxmlformats.org/officeDocument/2006/relationships" xmlns:p="http://schemas.openxmlformats.org/presentationml/2006/main">
  <p:tag name="TIMING" val="|9.9|3.6"/>
</p:tagLst>
</file>

<file path=ppt/tags/tag4.xml><?xml version="1.0" encoding="utf-8"?>
<p:tagLst xmlns:a="http://schemas.openxmlformats.org/drawingml/2006/main" xmlns:r="http://schemas.openxmlformats.org/officeDocument/2006/relationships" xmlns:p="http://schemas.openxmlformats.org/presentationml/2006/main">
  <p:tag name="TIMING" val="|7.3|13.4|25.2|30|12.2|8.2"/>
</p:tagLst>
</file>

<file path=ppt/tags/tag5.xml><?xml version="1.0" encoding="utf-8"?>
<p:tagLst xmlns:a="http://schemas.openxmlformats.org/drawingml/2006/main" xmlns:r="http://schemas.openxmlformats.org/officeDocument/2006/relationships" xmlns:p="http://schemas.openxmlformats.org/presentationml/2006/main">
  <p:tag name="TIMING" val="|14.2|13.5"/>
</p:tagLst>
</file>

<file path=ppt/tags/tag6.xml><?xml version="1.0" encoding="utf-8"?>
<p:tagLst xmlns:a="http://schemas.openxmlformats.org/drawingml/2006/main" xmlns:r="http://schemas.openxmlformats.org/officeDocument/2006/relationships" xmlns:p="http://schemas.openxmlformats.org/presentationml/2006/main">
  <p:tag name="TIMING" val="|10.8|6.6|6.9|6.4|10.7|10.5"/>
</p:tagLst>
</file>

<file path=ppt/tags/tag7.xml><?xml version="1.0" encoding="utf-8"?>
<p:tagLst xmlns:a="http://schemas.openxmlformats.org/drawingml/2006/main" xmlns:r="http://schemas.openxmlformats.org/officeDocument/2006/relationships" xmlns:p="http://schemas.openxmlformats.org/presentationml/2006/main">
  <p:tag name="TIMING" val="|32"/>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2634</Words>
  <Application>Microsoft Office PowerPoint</Application>
  <PresentationFormat>Breitbild</PresentationFormat>
  <Paragraphs>437</Paragraphs>
  <Slides>50</Slides>
  <Notes>38</Notes>
  <HiddenSlides>0</HiddenSlides>
  <MMClips>0</MMClips>
  <ScaleCrop>false</ScaleCrop>
  <HeadingPairs>
    <vt:vector size="6" baseType="variant">
      <vt:variant>
        <vt:lpstr>Verwendete Schriftarten</vt:lpstr>
      </vt:variant>
      <vt:variant>
        <vt:i4>12</vt:i4>
      </vt:variant>
      <vt:variant>
        <vt:lpstr>Design</vt:lpstr>
      </vt:variant>
      <vt:variant>
        <vt:i4>4</vt:i4>
      </vt:variant>
      <vt:variant>
        <vt:lpstr>Folientitel</vt:lpstr>
      </vt:variant>
      <vt:variant>
        <vt:i4>50</vt:i4>
      </vt:variant>
    </vt:vector>
  </HeadingPairs>
  <TitlesOfParts>
    <vt:vector size="66" baseType="lpstr">
      <vt:lpstr>MS PGothic</vt:lpstr>
      <vt:lpstr>MS PGothic</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vt:lpstr>
      <vt:lpstr>PowerPoint-Präsentation</vt:lpstr>
      <vt:lpstr>Themenbereich: Zuweisung des Praxissemester-Durchgangs </vt:lpstr>
      <vt:lpstr>Zuweisung eines Praxissemester-Durchgangs</vt:lpstr>
      <vt:lpstr>Themenbereich: Anforderungen im Praxissemester  </vt:lpstr>
      <vt:lpstr>Leistungen am Lernort Hochschule</vt:lpstr>
      <vt:lpstr>Prüfungsorganisation im Praxissemester</vt:lpstr>
      <vt:lpstr>Leistungen an den Lernorten ZfsL und Schule</vt:lpstr>
      <vt:lpstr>Lernort: Hochschule</vt:lpstr>
      <vt:lpstr>Themenbereich: Praxisbezogene Studien (Belegung und Aufbau) </vt:lpstr>
      <vt:lpstr>Aufbau der Praxisbezogenen Studien (PBS)</vt:lpstr>
      <vt:lpstr>Ablauf des Praxissemesters: Studientagmodell</vt:lpstr>
      <vt:lpstr>Belegung der Lehrveranstaltungen</vt:lpstr>
      <vt:lpstr>PowerPoint-Präsentation</vt:lpstr>
      <vt:lpstr>PowerPoint-Präsentation</vt:lpstr>
      <vt:lpstr>Belegung der PBS in Bildungswissenschaften</vt:lpstr>
      <vt:lpstr>Praxisbezogene Studien in Bildungswissenschaften</vt:lpstr>
      <vt:lpstr>Themenbereich: Online-Verteilverfahren der Schulplätze (PVP)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Themenbereich: Lernorte Schule und ZfsL</vt:lpstr>
      <vt:lpstr>Leistungen an den Lernorten ZfsL und Schule</vt:lpstr>
      <vt:lpstr>Lernort: Zentrum für schulpraktische Lehrerausbildung (ZfsL)</vt:lpstr>
      <vt:lpstr>Was ist ein Unterrichtsvorhaben?</vt:lpstr>
      <vt:lpstr>Lernort: Schule</vt:lpstr>
      <vt:lpstr>Themenbereich: Verschiedenes </vt:lpstr>
      <vt:lpstr>Härtefall-Regelungen</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Online-Gruppensprechstunde zu PVP</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392</cp:revision>
  <cp:lastPrinted>2020-06-25T09:17:54Z</cp:lastPrinted>
  <dcterms:created xsi:type="dcterms:W3CDTF">2017-05-19T14:15:15Z</dcterms:created>
  <dcterms:modified xsi:type="dcterms:W3CDTF">2022-02-14T11:40:51Z</dcterms:modified>
</cp:coreProperties>
</file>