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6"/>
  </p:notesMasterIdLst>
  <p:sldIdLst>
    <p:sldId id="396" r:id="rId3"/>
    <p:sldId id="445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8" r:id="rId15"/>
    <p:sldId id="446" r:id="rId16"/>
    <p:sldId id="447" r:id="rId17"/>
    <p:sldId id="273" r:id="rId18"/>
    <p:sldId id="444" r:id="rId19"/>
    <p:sldId id="401" r:id="rId20"/>
    <p:sldId id="276" r:id="rId21"/>
    <p:sldId id="388" r:id="rId22"/>
    <p:sldId id="422" r:id="rId23"/>
    <p:sldId id="359" r:id="rId24"/>
    <p:sldId id="280" r:id="rId25"/>
    <p:sldId id="281" r:id="rId26"/>
    <p:sldId id="282" r:id="rId27"/>
    <p:sldId id="39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43" r:id="rId36"/>
    <p:sldId id="292" r:id="rId37"/>
    <p:sldId id="432" r:id="rId38"/>
    <p:sldId id="294" r:id="rId39"/>
    <p:sldId id="295" r:id="rId40"/>
    <p:sldId id="296" r:id="rId41"/>
    <p:sldId id="297" r:id="rId42"/>
    <p:sldId id="298" r:id="rId43"/>
    <p:sldId id="299" r:id="rId44"/>
    <p:sldId id="330" r:id="rId45"/>
    <p:sldId id="301" r:id="rId46"/>
    <p:sldId id="302" r:id="rId47"/>
    <p:sldId id="303" r:id="rId48"/>
    <p:sldId id="304" r:id="rId49"/>
    <p:sldId id="433" r:id="rId50"/>
    <p:sldId id="306" r:id="rId51"/>
    <p:sldId id="307" r:id="rId52"/>
    <p:sldId id="308" r:id="rId53"/>
    <p:sldId id="309" r:id="rId54"/>
    <p:sldId id="449" r:id="rId55"/>
    <p:sldId id="310" r:id="rId56"/>
    <p:sldId id="311" r:id="rId57"/>
    <p:sldId id="312" r:id="rId58"/>
    <p:sldId id="431" r:id="rId59"/>
    <p:sldId id="314" r:id="rId60"/>
    <p:sldId id="315" r:id="rId61"/>
    <p:sldId id="316" r:id="rId62"/>
    <p:sldId id="317" r:id="rId63"/>
    <p:sldId id="318" r:id="rId64"/>
    <p:sldId id="322" r:id="rId65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06.02.2025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02/2025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02.02.2025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ZfsL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 Münster GyGe –  Info-PDF PS 02/2025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lang="de-DE" sz="2400" b="1" u="sng" spc="51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lang="de-DE" sz="2400" b="1" u="sng" spc="5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Obligatorik?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ZfsL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ZfsL-Begleit-formate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78123-B177-981B-B095-10C5522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Die Anwesenheitsobligatorik in der Schule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C2050-6524-7268-6317-EC77ABEC0621}"/>
              </a:ext>
            </a:extLst>
          </p:cNvPr>
          <p:cNvSpPr txBox="1"/>
          <p:nvPr/>
        </p:nvSpPr>
        <p:spPr>
          <a:xfrm>
            <a:off x="304800" y="1219201"/>
            <a:ext cx="8382000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76">
              <a:spcBef>
                <a:spcPts val="107"/>
              </a:spcBef>
            </a:pPr>
            <a:r>
              <a:rPr lang="de-DE" sz="2400" b="1" dirty="0"/>
              <a:t>Um die Obligatorik von </a:t>
            </a:r>
            <a:r>
              <a:rPr lang="de-DE" sz="2400" b="1" dirty="0">
                <a:solidFill>
                  <a:srgbClr val="0070C0"/>
                </a:solidFill>
              </a:rPr>
              <a:t>ca. 220 Zeitstunden </a:t>
            </a:r>
            <a:r>
              <a:rPr lang="de-DE" sz="2400" b="1" dirty="0"/>
              <a:t>Anwesenheit an der Schule zu erfüllen, ergibt sich bei </a:t>
            </a:r>
            <a:r>
              <a:rPr lang="de-DE" sz="2400" b="1" dirty="0">
                <a:solidFill>
                  <a:srgbClr val="0070C0"/>
                </a:solidFill>
              </a:rPr>
              <a:t>ca. 66 Tagen </a:t>
            </a:r>
            <a:r>
              <a:rPr lang="de-DE" sz="2400" b="1" dirty="0"/>
              <a:t>Anwesenheit der PS-Studierenden an den</a:t>
            </a:r>
          </a:p>
          <a:p>
            <a:pPr marL="12700"/>
            <a:r>
              <a:rPr lang="de-DE" sz="2400" b="1" dirty="0"/>
              <a:t>Ausbildungsschulen im PS 02/2025 eine rechnerische  Durchschnittsanwesenheit von </a:t>
            </a:r>
            <a:r>
              <a:rPr lang="de-DE" sz="2400" b="1" dirty="0">
                <a:solidFill>
                  <a:srgbClr val="0070C0"/>
                </a:solidFill>
              </a:rPr>
              <a:t>3,3 Zeitstunden pro Tag</a:t>
            </a:r>
            <a:r>
              <a:rPr lang="de-DE" sz="2400" b="1" dirty="0"/>
              <a:t>.  Darin enthalten sind Vor- und Nachbesprechungen von Unterricht, Teilnahme an Konferenzen, Beratungsanlässen, Veranstaltungen</a:t>
            </a:r>
          </a:p>
          <a:p>
            <a:pPr marL="12700" marR="38176"/>
            <a:r>
              <a:rPr lang="de-DE" sz="2400" b="1" dirty="0"/>
              <a:t>des Schullebens etc.</a:t>
            </a:r>
          </a:p>
          <a:p>
            <a:pPr marL="12700" marR="181640">
              <a:spcBef>
                <a:spcPts val="350"/>
              </a:spcBef>
            </a:pPr>
            <a:r>
              <a:rPr lang="de-DE" sz="2400" b="1" dirty="0"/>
              <a:t>Innerhalb dieses Rahmens liegt die </a:t>
            </a:r>
            <a:r>
              <a:rPr lang="de-DE" sz="2400" b="1" dirty="0">
                <a:solidFill>
                  <a:srgbClr val="0070C0"/>
                </a:solidFill>
              </a:rPr>
              <a:t>Stundenplangestaltung im Ermessen der Schule </a:t>
            </a:r>
            <a:r>
              <a:rPr lang="de-DE" sz="2400" b="1" dirty="0"/>
              <a:t>(z.B. gleichbleibende Wochenstundenzahl für die PSS von Februar bis Juli oder dichter Einstieg, dann Reduzierung der Wochenstundenzahl vor dem Hintergrund zunehmender Unterrichtsplanung und –Durchführung der Studierenden)</a:t>
            </a:r>
            <a:endParaRPr lang="de-DE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0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CD678-F458-82EB-CC40-9E911743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Problematik im PS-Durchgang 09/2024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F8C8F-0611-01EA-594F-28555D19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Anlaufschwierigkeiten bei eigenem Unterricht, der über eine Assistenz-Rolle hinauswächst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39ECE9-AFE9-ACCA-13C8-4FA763AA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7239000" cy="3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75DDA-7E63-7D0F-B0A3-3994B809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Folgerungen für das PS 02/2025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9A552-394E-00D7-6F95-FBC9E576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2611"/>
            <a:ext cx="8229600" cy="4525963"/>
          </a:xfrm>
        </p:spPr>
        <p:txBody>
          <a:bodyPr/>
          <a:lstStyle/>
          <a:p>
            <a:pPr marL="0" marR="38176" indent="0">
              <a:lnSpc>
                <a:spcPct val="101725"/>
              </a:lnSpc>
              <a:spcBef>
                <a:spcPts val="445"/>
              </a:spcBef>
              <a:buNone/>
            </a:pPr>
            <a:r>
              <a:rPr lang="de-DE" sz="3000" b="1" u="heavy" spc="0" dirty="0">
                <a:latin typeface="Calibri"/>
                <a:cs typeface="Calibri"/>
              </a:rPr>
              <a:t>Wic</a:t>
            </a:r>
            <a:r>
              <a:rPr lang="de-DE" sz="3000" b="1" u="heavy" spc="-19" dirty="0">
                <a:latin typeface="Calibri"/>
                <a:cs typeface="Calibri"/>
              </a:rPr>
              <a:t>h</a:t>
            </a:r>
            <a:r>
              <a:rPr lang="de-DE" sz="3000" b="1" u="heavy" spc="0" dirty="0">
                <a:latin typeface="Calibri"/>
                <a:cs typeface="Calibri"/>
              </a:rPr>
              <a:t>tig:</a:t>
            </a:r>
            <a:endParaRPr lang="de-DE" sz="3000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-39" baseline="1365" dirty="0">
                <a:latin typeface="Calibri"/>
                <a:cs typeface="Calibri"/>
              </a:rPr>
              <a:t>Von Anbeginn an k</a:t>
            </a:r>
            <a:r>
              <a:rPr lang="de-DE" sz="3600" b="1" spc="0" baseline="1365" dirty="0">
                <a:latin typeface="Calibri"/>
                <a:cs typeface="Calibri"/>
              </a:rPr>
              <a:t>o</a:t>
            </a:r>
            <a:r>
              <a:rPr lang="de-DE" sz="3600" b="1" spc="-14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tin</a:t>
            </a:r>
            <a:r>
              <a:rPr lang="de-DE" sz="3600" b="1" spc="9" baseline="1365" dirty="0">
                <a:latin typeface="Calibri"/>
                <a:cs typeface="Calibri"/>
              </a:rPr>
              <a:t>u</a:t>
            </a:r>
            <a:r>
              <a:rPr lang="de-DE" sz="3600" b="1" spc="0" baseline="1365" dirty="0">
                <a:latin typeface="Calibri"/>
                <a:cs typeface="Calibri"/>
              </a:rPr>
              <a:t>ierl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c</a:t>
            </a:r>
            <a:r>
              <a:rPr lang="de-DE" sz="3600" b="1" spc="4" baseline="1365" dirty="0">
                <a:latin typeface="Calibri"/>
                <a:cs typeface="Calibri"/>
              </a:rPr>
              <a:t>h</a:t>
            </a:r>
            <a:r>
              <a:rPr lang="de-DE" sz="3600" b="1" spc="0" baseline="1365" dirty="0">
                <a:latin typeface="Calibri"/>
                <a:cs typeface="Calibri"/>
              </a:rPr>
              <a:t>es</a:t>
            </a:r>
            <a:r>
              <a:rPr lang="de-DE" sz="3600" b="1" spc="-2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Hinei</a:t>
            </a:r>
            <a:r>
              <a:rPr lang="de-DE" sz="3600" b="1" spc="-4" baseline="1365" dirty="0">
                <a:latin typeface="Calibri"/>
                <a:cs typeface="Calibri"/>
              </a:rPr>
              <a:t>n</a:t>
            </a:r>
            <a:r>
              <a:rPr lang="de-DE" sz="3600" b="1" spc="-29" baseline="1365" dirty="0">
                <a:latin typeface="Calibri"/>
                <a:cs typeface="Calibri"/>
              </a:rPr>
              <a:t>w</a:t>
            </a:r>
            <a:r>
              <a:rPr lang="de-DE" sz="3600" b="1" spc="0" baseline="1365" dirty="0">
                <a:latin typeface="Calibri"/>
                <a:cs typeface="Calibri"/>
              </a:rPr>
              <a:t>achsen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der PSS in</a:t>
            </a:r>
            <a:r>
              <a:rPr lang="de-DE" sz="3600" b="1" spc="-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die </a:t>
            </a:r>
            <a:r>
              <a:rPr lang="de-DE" sz="3600" b="1" spc="-3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olle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einer </a:t>
            </a:r>
            <a:r>
              <a:rPr lang="de-DE" sz="3600" b="1" spc="4" baseline="1365" dirty="0">
                <a:latin typeface="Calibri"/>
                <a:cs typeface="Calibri"/>
              </a:rPr>
              <a:t>L</a:t>
            </a:r>
            <a:r>
              <a:rPr lang="de-DE" sz="3600" b="1" spc="0" baseline="1365" dirty="0">
                <a:latin typeface="Calibri"/>
                <a:cs typeface="Calibri"/>
              </a:rPr>
              <a:t>ehrk</a:t>
            </a:r>
            <a:r>
              <a:rPr lang="de-DE" sz="3600" b="1" spc="-54" baseline="1365" dirty="0"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ft.</a:t>
            </a:r>
            <a:r>
              <a:rPr lang="de-DE" sz="3600" b="1" spc="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Zu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eh</a:t>
            </a:r>
            <a:r>
              <a:rPr lang="de-DE" sz="3600" b="1" spc="4" baseline="1365" dirty="0">
                <a:latin typeface="Calibri"/>
                <a:cs typeface="Calibri"/>
              </a:rPr>
              <a:t>m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4" baseline="1365" dirty="0">
                <a:latin typeface="Calibri"/>
                <a:cs typeface="Calibri"/>
              </a:rPr>
              <a:t>d</a:t>
            </a:r>
            <a:r>
              <a:rPr lang="de-DE" sz="3600" b="1" spc="0" baseline="1365" dirty="0">
                <a:latin typeface="Calibri"/>
                <a:cs typeface="Calibri"/>
              </a:rPr>
              <a:t>e</a:t>
            </a:r>
            <a:r>
              <a:rPr lang="de-DE" sz="3600" b="1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Übern</a:t>
            </a:r>
            <a:r>
              <a:rPr lang="de-DE" sz="3600" b="1" spc="-9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hme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-25" baseline="1365" dirty="0"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latin typeface="Calibri"/>
                <a:cs typeface="Calibri"/>
              </a:rPr>
              <a:t>on </a:t>
            </a:r>
            <a:r>
              <a:rPr lang="de-DE" sz="3600" b="1" spc="4" baseline="1365" dirty="0"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latin typeface="Calibri"/>
                <a:cs typeface="Calibri"/>
              </a:rPr>
              <a:t>l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nu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gs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eilen</a:t>
            </a:r>
            <a:r>
              <a:rPr lang="de-DE" sz="3600" b="1" spc="-4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und U</a:t>
            </a:r>
            <a:r>
              <a:rPr lang="de-DE" sz="3600" b="1" spc="-25" baseline="1365" dirty="0">
                <a:latin typeface="Calibri"/>
                <a:cs typeface="Calibri"/>
              </a:rPr>
              <a:t>nt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ic</a:t>
            </a:r>
            <a:r>
              <a:rPr lang="de-DE" sz="3600" b="1" spc="-19" baseline="1365" dirty="0">
                <a:latin typeface="Calibri"/>
                <a:cs typeface="Calibri"/>
              </a:rPr>
              <a:t>h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(u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Begle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tung)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endParaRPr lang="de-DE" sz="3600" b="1" spc="-19" baseline="1365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mit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den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Zielen</a:t>
            </a:r>
            <a:endParaRPr lang="de-DE" sz="3600" b="1" baseline="136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R="38176">
              <a:lnSpc>
                <a:spcPts val="2400"/>
              </a:lnSpc>
            </a:pP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lang="de-DE" sz="36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 und</a:t>
            </a:r>
          </a:p>
          <a:p>
            <a:pPr marR="38176">
              <a:lnSpc>
                <a:spcPts val="2400"/>
              </a:lnSpc>
            </a:pPr>
            <a:r>
              <a:rPr lang="de-DE" sz="3600" b="1" baseline="1365" dirty="0">
                <a:solidFill>
                  <a:srgbClr val="006FC0"/>
                </a:solidFill>
                <a:latin typeface="Calibri"/>
                <a:cs typeface="Calibri"/>
              </a:rPr>
              <a:t>die Anforderungen von 50-70 Stunden Unterricht unter Begleitung ohne Problem zu erfüllen.</a:t>
            </a:r>
            <a:endParaRPr lang="de-DE" sz="36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8668B-4E76-FDE7-C630-2F36B1F5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3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(Prabas) </a:t>
            </a:r>
            <a:r>
              <a:rPr lang="de-DE" sz="2800" b="1" dirty="0"/>
              <a:t>sind Ihre übergeordneten Ansprechpersonen in allen Belangen, die das ZfsL betreffen. Auch bei allgemeinorganisatorischen Fragen/ Problemen sind die Prabas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bereits von uns erhalten haben.</a:t>
            </a:r>
          </a:p>
          <a:p>
            <a:r>
              <a:rPr lang="de-DE" sz="2400" b="1" dirty="0"/>
              <a:t>Zeitgleich haben Sie im Januar 2025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 </a:t>
            </a:r>
            <a:r>
              <a:rPr lang="de-DE" sz="2400" b="1" dirty="0"/>
              <a:t>erhalten.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 dirty="0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 dirty="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49498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as</a:t>
            </a:r>
            <a:r>
              <a:rPr sz="4200" b="1" spc="-9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@ndenSpe!chern5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r>
              <a:rPr lang="de-DE" sz="2800" b="1" spc="0" dirty="0">
                <a:solidFill>
                  <a:srgbClr val="006FC0"/>
                </a:solidFill>
                <a:latin typeface="Calibri"/>
                <a:cs typeface="Calibri"/>
              </a:rPr>
              <a:t>-ZFSL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Wie erreiche ich die Praxissemesterbeauftragten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Welche Zielsetzungen verfolgt das Praxissemester?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5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Wie differenziert sich die schulseitige Obligatorik?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12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Was muss ich wissen zum Lernort ZfsL?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16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welchen Begleitformaten wirken die Lernorte ZfsL und Schule zusammen?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27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Was muss ich wissen zum Lernort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37                                                                                               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Was ist „Unterricht unter Begleitung“?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49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ein „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Unterrichtsvorhaben“?_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54	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kann ich im Praxissemester meine im Studium begonnene Portfolio-Arbeit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de-DE" sz="2600" b="1" dirty="0">
                <a:solidFill>
                  <a:srgbClr val="0070C0"/>
                </a:solidFill>
                <a:latin typeface="Calibri"/>
              </a:rPr>
              <a:t>60</a:t>
            </a: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28.02., 07.03., 14.03., 04.04., 11.04., 23.05., 06.06. und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13.06.2025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auch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02.05. und 30.05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Z</a:t>
            </a:r>
            <a:r>
              <a:rPr lang="de-DE" sz="11200" b="1" spc="-25" baseline="3413" dirty="0"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19" baseline="3413" dirty="0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ZfsL-Moodle-Kurs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Prabas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 dirty="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 dirty="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 dirty="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20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2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 dirty="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 dirty="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 dirty="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>
                <a:highlight>
                  <a:srgbClr val="FFFF00"/>
                </a:highlight>
              </a:rPr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  <a:highlight>
                  <a:srgbClr val="FFFF00"/>
                </a:highlight>
              </a:rPr>
              <a:t>dem PRABA-Team </a:t>
            </a:r>
            <a:r>
              <a:rPr lang="de-DE" sz="5500" b="1" dirty="0">
                <a:highlight>
                  <a:srgbClr val="FFFF00"/>
                </a:highlight>
              </a:rPr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 dirty="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 dirty="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 dirty="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 dirty="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 dirty="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ZLB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sp</a:t>
            </a:r>
            <a:r>
              <a:rPr sz="2800" b="1" spc="-25" dirty="0">
                <a:latin typeface="Calibri"/>
                <a:cs typeface="Calibri"/>
              </a:rPr>
              <a:t>ä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4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14.02.2025</a:t>
            </a:r>
            <a:r>
              <a:rPr sz="24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</a:t>
            </a:r>
            <a:r>
              <a:rPr lang="de-DE" sz="4200" b="1" spc="0" baseline="2925" dirty="0">
                <a:latin typeface="Calibri"/>
                <a:cs typeface="Calibri"/>
              </a:rPr>
              <a:t>lang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53172" y="2200275"/>
            <a:ext cx="708307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/>
              <a:t>ie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 dirty="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 dirty="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945372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698" y="1208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762001"/>
            <a:ext cx="1601141" cy="446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208448"/>
            <a:ext cx="202946" cy="773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1208449"/>
            <a:ext cx="6340379" cy="39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2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4200" b="1" spc="0" baseline="1950" dirty="0">
                <a:latin typeface="Calibri"/>
                <a:cs typeface="Calibri"/>
              </a:rPr>
              <a:t>mitzu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v</a:t>
            </a:r>
            <a:r>
              <a:rPr sz="2800" b="1" spc="0" dirty="0" err="1">
                <a:latin typeface="Calibri"/>
                <a:cs typeface="Calibri"/>
              </a:rPr>
              <a:t>orzu</a:t>
            </a:r>
            <a:r>
              <a:rPr sz="2800" b="1" spc="-9" dirty="0" err="1">
                <a:latin typeface="Calibri"/>
                <a:cs typeface="Calibri"/>
              </a:rPr>
              <a:t>l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29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22942">
              <a:lnSpc>
                <a:spcPct val="99995"/>
              </a:lnSpc>
            </a:pPr>
            <a:r>
              <a:rPr lang="de-DE" b="1" spc="-115" dirty="0">
                <a:cs typeface="Calibri"/>
              </a:rPr>
              <a:t> </a:t>
            </a:r>
            <a:r>
              <a:rPr lang="de-DE" sz="2400" b="1" spc="-115" dirty="0">
                <a:solidFill>
                  <a:srgbClr val="0070C0"/>
                </a:solidFill>
                <a:cs typeface="Calibri"/>
              </a:rPr>
              <a:t>Wichtiger Hinweis: </a:t>
            </a:r>
            <a:r>
              <a:rPr lang="de-DE" sz="2400" b="1" spc="-115" dirty="0">
                <a:cs typeface="Calibri"/>
              </a:rPr>
              <a:t>Schulen und das ZfsL können keine digitalen ärztlichen Atteste aufrufen.  Sie benötigen also eine Papierversion. Diese können Sie scannen und dem ZfsL/ ZLB digital zusenden. </a:t>
            </a:r>
            <a:endParaRPr lang="de-DE" sz="2400" b="1" dirty="0"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 dirty="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8"/>
            <a:ext cx="8121495" cy="3890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</a:t>
            </a:r>
            <a:r>
              <a:rPr lang="de-DE" sz="2400" b="1" spc="0" dirty="0">
                <a:latin typeface="Calibri"/>
                <a:cs typeface="Calibri"/>
              </a:rPr>
              <a:t> im Februar-Durchgang eines Praxissemesters </a:t>
            </a:r>
            <a:r>
              <a:rPr sz="2400" b="1" spc="0" dirty="0">
                <a:latin typeface="Calibri"/>
                <a:cs typeface="Calibri"/>
              </a:rPr>
              <a:t>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lang="de-DE" sz="2400" b="1" spc="0" dirty="0">
                <a:latin typeface="Calibri"/>
                <a:cs typeface="Calibri"/>
              </a:rPr>
              <a:t> auf der Homepage des ZfSL Münster</a:t>
            </a:r>
            <a:r>
              <a:rPr sz="2400" b="1" spc="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xisseme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Prabas.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abas.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 dirty="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 dirty="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 dirty="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D871-15CA-339A-D4BB-7296EF2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Aktuelle Umstellung von G8 auf G9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DF689-F243-B1F9-E440-D22361594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/>
          </a:bodyPr>
          <a:lstStyle/>
          <a:p>
            <a:r>
              <a:rPr lang="de-DE" sz="2600" b="1" dirty="0"/>
              <a:t>21 von 25 Ausbildungsschulen im PS 02/2025</a:t>
            </a:r>
          </a:p>
          <a:p>
            <a:pPr marL="0" indent="0">
              <a:buNone/>
            </a:pPr>
            <a:r>
              <a:rPr lang="de-DE" sz="2600" b="1" dirty="0"/>
              <a:t>    haben im Schuljahr keine Q1 und mit Beginn </a:t>
            </a:r>
          </a:p>
          <a:p>
            <a:pPr marL="0" indent="0">
              <a:buNone/>
            </a:pPr>
            <a:r>
              <a:rPr lang="de-DE" sz="2600" b="1" dirty="0"/>
              <a:t>    der Osterferien keine Q2 mehr.</a:t>
            </a:r>
          </a:p>
          <a:p>
            <a:pPr marL="0" indent="0">
              <a:buNone/>
            </a:pPr>
            <a:r>
              <a:rPr lang="de-DE" sz="2600" b="1" dirty="0"/>
              <a:t>=&gt; </a:t>
            </a:r>
            <a:r>
              <a:rPr lang="de-DE" sz="2600" b="1" dirty="0">
                <a:solidFill>
                  <a:srgbClr val="0070C0"/>
                </a:solidFill>
              </a:rPr>
              <a:t>Lediglich die EF bleibt als </a:t>
            </a:r>
            <a:r>
              <a:rPr lang="de-DE" sz="2600" b="1" dirty="0" err="1">
                <a:solidFill>
                  <a:srgbClr val="0070C0"/>
                </a:solidFill>
              </a:rPr>
              <a:t>Sek.II</a:t>
            </a:r>
            <a:r>
              <a:rPr lang="de-DE" sz="2600" b="1" dirty="0">
                <a:solidFill>
                  <a:srgbClr val="0070C0"/>
                </a:solidFill>
              </a:rPr>
              <a:t>-Jahrgang während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des PS 02/2025 bis zum Schuljahresende im Juli 2025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bestehen.</a:t>
            </a:r>
          </a:p>
          <a:p>
            <a:pPr marL="0" indent="0">
              <a:buNone/>
            </a:pPr>
            <a:r>
              <a:rPr lang="de-DE" sz="2600" b="1" dirty="0"/>
              <a:t>=&gt; ggf. wenig Möglichkeiten zum Sammeln von 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 err="1"/>
              <a:t>Sek.II</a:t>
            </a:r>
            <a:r>
              <a:rPr lang="de-DE" sz="2600" b="1" dirty="0"/>
              <a:t>-Unterrichtserfahrungen in diesem PS-Durchgang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>
                <a:solidFill>
                  <a:srgbClr val="00B050"/>
                </a:solidFill>
              </a:rPr>
              <a:t>Allerdings ohne </a:t>
            </a:r>
            <a:r>
              <a:rPr lang="de-DE" sz="2600" b="1" dirty="0" err="1">
                <a:solidFill>
                  <a:srgbClr val="00B050"/>
                </a:solidFill>
              </a:rPr>
              <a:t>Einfluss</a:t>
            </a:r>
            <a:r>
              <a:rPr lang="de-DE" sz="2600" b="1" dirty="0">
                <a:solidFill>
                  <a:srgbClr val="00B050"/>
                </a:solidFill>
              </a:rPr>
              <a:t> auf die Erfüllung der Unterrichts-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B050"/>
                </a:solidFill>
              </a:rPr>
              <a:t>     </a:t>
            </a:r>
            <a:r>
              <a:rPr lang="de-DE" sz="2600" b="1" dirty="0" err="1">
                <a:solidFill>
                  <a:srgbClr val="00B050"/>
                </a:solidFill>
              </a:rPr>
              <a:t>obligatorik</a:t>
            </a:r>
            <a:r>
              <a:rPr lang="de-DE" sz="26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105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elp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 dirty="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 dirty="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4933</Words>
  <Application>Microsoft Office PowerPoint</Application>
  <PresentationFormat>Bildschirmpräsentation (4:3)</PresentationFormat>
  <Paragraphs>970</Paragraphs>
  <Slides>63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63</vt:i4>
      </vt:variant>
    </vt:vector>
  </HeadingPairs>
  <TitlesOfParts>
    <vt:vector size="70" baseType="lpstr">
      <vt:lpstr>-apple-system</vt:lpstr>
      <vt:lpstr>Arial</vt:lpstr>
      <vt:lpstr>Calibri</vt:lpstr>
      <vt:lpstr>Cambria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Die Anwesenheitsobligatorik in der Schule</vt:lpstr>
      <vt:lpstr>Problematik im PS-Durchgang 09/2024</vt:lpstr>
      <vt:lpstr>Folgerungen für das PS 02/2025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Umstellung von G8 auf G9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45</cp:revision>
  <dcterms:modified xsi:type="dcterms:W3CDTF">2025-02-06T06:15:58Z</dcterms:modified>
</cp:coreProperties>
</file>