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5"/>
  </p:notesMasterIdLst>
  <p:sldIdLst>
    <p:sldId id="396" r:id="rId3"/>
    <p:sldId id="445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8" r:id="rId15"/>
    <p:sldId id="446" r:id="rId16"/>
    <p:sldId id="447" r:id="rId17"/>
    <p:sldId id="273" r:id="rId18"/>
    <p:sldId id="444" r:id="rId19"/>
    <p:sldId id="401" r:id="rId20"/>
    <p:sldId id="276" r:id="rId21"/>
    <p:sldId id="388" r:id="rId22"/>
    <p:sldId id="422" r:id="rId23"/>
    <p:sldId id="359" r:id="rId24"/>
    <p:sldId id="280" r:id="rId25"/>
    <p:sldId id="281" r:id="rId26"/>
    <p:sldId id="282" r:id="rId27"/>
    <p:sldId id="39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43" r:id="rId36"/>
    <p:sldId id="292" r:id="rId37"/>
    <p:sldId id="432" r:id="rId38"/>
    <p:sldId id="294" r:id="rId39"/>
    <p:sldId id="295" r:id="rId40"/>
    <p:sldId id="296" r:id="rId41"/>
    <p:sldId id="297" r:id="rId42"/>
    <p:sldId id="298" r:id="rId43"/>
    <p:sldId id="299" r:id="rId44"/>
    <p:sldId id="330" r:id="rId45"/>
    <p:sldId id="301" r:id="rId46"/>
    <p:sldId id="302" r:id="rId47"/>
    <p:sldId id="303" r:id="rId48"/>
    <p:sldId id="304" r:id="rId49"/>
    <p:sldId id="433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431" r:id="rId58"/>
    <p:sldId id="314" r:id="rId59"/>
    <p:sldId id="315" r:id="rId60"/>
    <p:sldId id="316" r:id="rId61"/>
    <p:sldId id="317" r:id="rId62"/>
    <p:sldId id="318" r:id="rId63"/>
    <p:sldId id="322" r:id="rId64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26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A16D-13BE-40F0-8276-621290EFAE13}" type="datetimeFigureOut">
              <a:rPr lang="de-DE" smtClean="0"/>
              <a:t>02.02.2025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CD10-2D31-4B1B-8536-E28694CB05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17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3CAC1-3069-40F6-A2E9-E9E6C773FF7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1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2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1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EBD2-0B45-497A-B94A-E3F575C53E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6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3500-A5F7-46E6-A6E8-78D60D76D31E}" type="datetime1">
              <a:rPr lang="de-DE" smtClean="0"/>
              <a:t>02.02.2025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7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53B-5DB0-4184-BFAA-A494C11790D2}" type="datetime1">
              <a:rPr lang="de-DE" smtClean="0"/>
              <a:t>02.02.2025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5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786-AB28-4A11-B1CB-093028B2B056}" type="datetime1">
              <a:rPr lang="de-DE" smtClean="0"/>
              <a:t>02.02.2025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10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1" y="1844824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4344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72500" cy="44291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840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925D-A490-4895-98E9-1288907DC827}" type="datetime1">
              <a:rPr lang="de-DE" smtClean="0"/>
              <a:t>02.02.2025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0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D1F-67FE-4F2D-97D4-9C65B9F4F835}" type="datetime1">
              <a:rPr lang="de-DE" smtClean="0"/>
              <a:t>02.02.2025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628-3B6D-448B-81B3-DE653567798A}" type="datetime1">
              <a:rPr lang="de-DE" smtClean="0"/>
              <a:t>02.02.2025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4A-A413-42E9-9414-135066FD5A7C}" type="datetime1">
              <a:rPr lang="de-DE" smtClean="0"/>
              <a:t>02.02.2025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8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B88-B4B3-41EF-B0EB-73CF2F21A948}" type="datetime1">
              <a:rPr lang="de-DE" smtClean="0"/>
              <a:t>02.02.2025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3BB-30A3-4D88-A4FC-2E9CB061A6B3}" type="datetime1">
              <a:rPr lang="de-DE" smtClean="0"/>
              <a:t>02.02.2025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8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6194-4E3C-4516-A175-B5FC8D41F620}" type="datetime1">
              <a:rPr lang="de-DE" smtClean="0"/>
              <a:t>02.02.2025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E56-7285-455B-9846-360DEFD0E638}" type="datetime1">
              <a:rPr lang="de-DE" smtClean="0"/>
              <a:t>02.02.2025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060-B394-4D2D-8018-08E5AD971F40}" type="datetime1">
              <a:rPr lang="de-DE" smtClean="0"/>
              <a:t>02.02.2025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5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raba-gyge@zfsl-muenster.nrw.schul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40861" cy="1872208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 für das Praxissemester 02/2025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Stand: 02.02.2025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PRABA-Team Sabine Badde und Udo Nesselbosch </a:t>
            </a:r>
          </a:p>
          <a:p>
            <a:pPr algn="ctr">
              <a:defRPr/>
            </a:pPr>
            <a:endParaRPr lang="de-DE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de-DE" sz="1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ZfsL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Münster, Seminar für  das Lehramt an Gymnasien und Gesamtschulen</a:t>
            </a:r>
          </a:p>
          <a:p>
            <a:pPr algn="ctr"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620688"/>
            <a:ext cx="7272809" cy="1215717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Wir begrüßen Sie im Praxissemester!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Herzlich willkommen in der Praxis!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5968B-EAF4-4280-8C81-6D677016A9A9}"/>
              </a:ext>
            </a:extLst>
          </p:cNvPr>
          <p:cNvSpPr txBox="1"/>
          <p:nvPr/>
        </p:nvSpPr>
        <p:spPr>
          <a:xfrm>
            <a:off x="1115616" y="-2564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Münster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GyGe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 Info-PDF PS 02/2025</a:t>
            </a:r>
          </a:p>
        </p:txBody>
      </p:sp>
      <p:pic>
        <p:nvPicPr>
          <p:cNvPr id="513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116632"/>
            <a:ext cx="61656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esselbosch\Pictures\studen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80093" cy="21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7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4" y="0"/>
            <a:ext cx="9119616" cy="1417320"/>
          </a:xfrm>
          <a:custGeom>
            <a:avLst/>
            <a:gdLst/>
            <a:ahLst/>
            <a:cxnLst/>
            <a:rect l="l" t="t" r="r" b="b"/>
            <a:pathLst>
              <a:path w="9119616" h="1417320">
                <a:moveTo>
                  <a:pt x="0" y="1417320"/>
                </a:moveTo>
                <a:lnTo>
                  <a:pt x="9119616" y="1417320"/>
                </a:lnTo>
                <a:lnTo>
                  <a:pt x="9119616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1298" y="4161536"/>
            <a:ext cx="291083" cy="571372"/>
          </a:xfrm>
          <a:custGeom>
            <a:avLst/>
            <a:gdLst/>
            <a:ahLst/>
            <a:cxnLst/>
            <a:rect l="l" t="t" r="r" b="b"/>
            <a:pathLst>
              <a:path w="291083" h="571372">
                <a:moveTo>
                  <a:pt x="0" y="0"/>
                </a:moveTo>
                <a:lnTo>
                  <a:pt x="291083" y="571372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257" y="3875278"/>
            <a:ext cx="3284474" cy="720979"/>
          </a:xfrm>
          <a:custGeom>
            <a:avLst/>
            <a:gdLst/>
            <a:ahLst/>
            <a:cxnLst/>
            <a:rect l="l" t="t" r="r" b="b"/>
            <a:pathLst>
              <a:path w="3284474" h="720978">
                <a:moveTo>
                  <a:pt x="0" y="0"/>
                </a:moveTo>
                <a:lnTo>
                  <a:pt x="3284474" y="720979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257" y="3799840"/>
            <a:ext cx="2317115" cy="31496"/>
          </a:xfrm>
          <a:custGeom>
            <a:avLst/>
            <a:gdLst/>
            <a:ahLst/>
            <a:cxnLst/>
            <a:rect l="l" t="t" r="r" b="b"/>
            <a:pathLst>
              <a:path w="2317115" h="31496">
                <a:moveTo>
                  <a:pt x="0" y="0"/>
                </a:moveTo>
                <a:lnTo>
                  <a:pt x="2317115" y="31496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91257" y="2930779"/>
            <a:ext cx="2516251" cy="754126"/>
          </a:xfrm>
          <a:custGeom>
            <a:avLst/>
            <a:gdLst/>
            <a:ahLst/>
            <a:cxnLst/>
            <a:rect l="l" t="t" r="r" b="b"/>
            <a:pathLst>
              <a:path w="2516251" h="754126">
                <a:moveTo>
                  <a:pt x="0" y="754126"/>
                </a:moveTo>
                <a:lnTo>
                  <a:pt x="2516251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504" y="2293874"/>
            <a:ext cx="569213" cy="1134237"/>
          </a:xfrm>
          <a:custGeom>
            <a:avLst/>
            <a:gdLst/>
            <a:ahLst/>
            <a:cxnLst/>
            <a:rect l="l" t="t" r="r" b="b"/>
            <a:pathLst>
              <a:path w="569213" h="1134237">
                <a:moveTo>
                  <a:pt x="0" y="1134237"/>
                </a:moveTo>
                <a:lnTo>
                  <a:pt x="569213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567448" y="2798826"/>
            <a:ext cx="500126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690" y="2798826"/>
            <a:ext cx="1969008" cy="1749552"/>
          </a:xfrm>
          <a:custGeom>
            <a:avLst/>
            <a:gdLst/>
            <a:ahLst/>
            <a:cxnLst/>
            <a:rect l="l" t="t" r="r" b="b"/>
            <a:pathLst>
              <a:path w="1969008" h="1749552">
                <a:moveTo>
                  <a:pt x="0" y="874776"/>
                </a:moveTo>
                <a:lnTo>
                  <a:pt x="3263" y="803033"/>
                </a:lnTo>
                <a:lnTo>
                  <a:pt x="12886" y="732887"/>
                </a:lnTo>
                <a:lnTo>
                  <a:pt x="28614" y="664562"/>
                </a:lnTo>
                <a:lnTo>
                  <a:pt x="50194" y="598285"/>
                </a:lnTo>
                <a:lnTo>
                  <a:pt x="77372" y="534281"/>
                </a:lnTo>
                <a:lnTo>
                  <a:pt x="109896" y="472773"/>
                </a:lnTo>
                <a:lnTo>
                  <a:pt x="147510" y="413989"/>
                </a:lnTo>
                <a:lnTo>
                  <a:pt x="189963" y="358152"/>
                </a:lnTo>
                <a:lnTo>
                  <a:pt x="237000" y="305488"/>
                </a:lnTo>
                <a:lnTo>
                  <a:pt x="288369" y="256222"/>
                </a:lnTo>
                <a:lnTo>
                  <a:pt x="343815" y="210580"/>
                </a:lnTo>
                <a:lnTo>
                  <a:pt x="403085" y="168786"/>
                </a:lnTo>
                <a:lnTo>
                  <a:pt x="465926" y="131065"/>
                </a:lnTo>
                <a:lnTo>
                  <a:pt x="532085" y="97644"/>
                </a:lnTo>
                <a:lnTo>
                  <a:pt x="601307" y="68746"/>
                </a:lnTo>
                <a:lnTo>
                  <a:pt x="673339" y="44598"/>
                </a:lnTo>
                <a:lnTo>
                  <a:pt x="747929" y="25424"/>
                </a:lnTo>
                <a:lnTo>
                  <a:pt x="824821" y="11449"/>
                </a:lnTo>
                <a:lnTo>
                  <a:pt x="903764" y="2899"/>
                </a:lnTo>
                <a:lnTo>
                  <a:pt x="984504" y="0"/>
                </a:lnTo>
                <a:lnTo>
                  <a:pt x="1065243" y="2899"/>
                </a:lnTo>
                <a:lnTo>
                  <a:pt x="1144186" y="11449"/>
                </a:lnTo>
                <a:lnTo>
                  <a:pt x="1221078" y="25424"/>
                </a:lnTo>
                <a:lnTo>
                  <a:pt x="1295668" y="44598"/>
                </a:lnTo>
                <a:lnTo>
                  <a:pt x="1367700" y="68746"/>
                </a:lnTo>
                <a:lnTo>
                  <a:pt x="1436922" y="97644"/>
                </a:lnTo>
                <a:lnTo>
                  <a:pt x="1503081" y="131065"/>
                </a:lnTo>
                <a:lnTo>
                  <a:pt x="1565922" y="168786"/>
                </a:lnTo>
                <a:lnTo>
                  <a:pt x="1625192" y="210580"/>
                </a:lnTo>
                <a:lnTo>
                  <a:pt x="1680638" y="256222"/>
                </a:lnTo>
                <a:lnTo>
                  <a:pt x="1732007" y="305488"/>
                </a:lnTo>
                <a:lnTo>
                  <a:pt x="1779044" y="358152"/>
                </a:lnTo>
                <a:lnTo>
                  <a:pt x="1821497" y="413989"/>
                </a:lnTo>
                <a:lnTo>
                  <a:pt x="1859111" y="472773"/>
                </a:lnTo>
                <a:lnTo>
                  <a:pt x="1891635" y="534281"/>
                </a:lnTo>
                <a:lnTo>
                  <a:pt x="1918813" y="598285"/>
                </a:lnTo>
                <a:lnTo>
                  <a:pt x="1940393" y="664562"/>
                </a:lnTo>
                <a:lnTo>
                  <a:pt x="1956121" y="732887"/>
                </a:lnTo>
                <a:lnTo>
                  <a:pt x="1965744" y="803033"/>
                </a:lnTo>
                <a:lnTo>
                  <a:pt x="1969008" y="874776"/>
                </a:lnTo>
                <a:lnTo>
                  <a:pt x="1965744" y="946518"/>
                </a:lnTo>
                <a:lnTo>
                  <a:pt x="1956121" y="1016664"/>
                </a:lnTo>
                <a:lnTo>
                  <a:pt x="1940393" y="1084989"/>
                </a:lnTo>
                <a:lnTo>
                  <a:pt x="1918813" y="1151266"/>
                </a:lnTo>
                <a:lnTo>
                  <a:pt x="1891635" y="1215270"/>
                </a:lnTo>
                <a:lnTo>
                  <a:pt x="1859111" y="1276778"/>
                </a:lnTo>
                <a:lnTo>
                  <a:pt x="1821497" y="1335562"/>
                </a:lnTo>
                <a:lnTo>
                  <a:pt x="1779044" y="1391399"/>
                </a:lnTo>
                <a:lnTo>
                  <a:pt x="1732007" y="1444063"/>
                </a:lnTo>
                <a:lnTo>
                  <a:pt x="1680638" y="1493329"/>
                </a:lnTo>
                <a:lnTo>
                  <a:pt x="1625192" y="1538971"/>
                </a:lnTo>
                <a:lnTo>
                  <a:pt x="1565922" y="1580765"/>
                </a:lnTo>
                <a:lnTo>
                  <a:pt x="1503081" y="1618486"/>
                </a:lnTo>
                <a:lnTo>
                  <a:pt x="1436922" y="1651907"/>
                </a:lnTo>
                <a:lnTo>
                  <a:pt x="1367700" y="1680805"/>
                </a:lnTo>
                <a:lnTo>
                  <a:pt x="1295668" y="1704953"/>
                </a:lnTo>
                <a:lnTo>
                  <a:pt x="1221078" y="1724127"/>
                </a:lnTo>
                <a:lnTo>
                  <a:pt x="1144186" y="1738102"/>
                </a:lnTo>
                <a:lnTo>
                  <a:pt x="1065243" y="1746652"/>
                </a:lnTo>
                <a:lnTo>
                  <a:pt x="984504" y="1749552"/>
                </a:lnTo>
                <a:lnTo>
                  <a:pt x="903764" y="1746652"/>
                </a:lnTo>
                <a:lnTo>
                  <a:pt x="824821" y="1738102"/>
                </a:lnTo>
                <a:lnTo>
                  <a:pt x="747929" y="1724127"/>
                </a:lnTo>
                <a:lnTo>
                  <a:pt x="673339" y="1704953"/>
                </a:lnTo>
                <a:lnTo>
                  <a:pt x="601307" y="1680805"/>
                </a:lnTo>
                <a:lnTo>
                  <a:pt x="532085" y="1651907"/>
                </a:lnTo>
                <a:lnTo>
                  <a:pt x="465926" y="1618486"/>
                </a:lnTo>
                <a:lnTo>
                  <a:pt x="403085" y="1580765"/>
                </a:lnTo>
                <a:lnTo>
                  <a:pt x="343815" y="1538971"/>
                </a:lnTo>
                <a:lnTo>
                  <a:pt x="288369" y="1493329"/>
                </a:lnTo>
                <a:lnTo>
                  <a:pt x="237000" y="1444063"/>
                </a:lnTo>
                <a:lnTo>
                  <a:pt x="189963" y="1391399"/>
                </a:lnTo>
                <a:lnTo>
                  <a:pt x="147510" y="1335562"/>
                </a:lnTo>
                <a:lnTo>
                  <a:pt x="109896" y="1276778"/>
                </a:lnTo>
                <a:lnTo>
                  <a:pt x="77372" y="1215270"/>
                </a:lnTo>
                <a:lnTo>
                  <a:pt x="50194" y="1151266"/>
                </a:lnTo>
                <a:lnTo>
                  <a:pt x="28614" y="1084989"/>
                </a:lnTo>
                <a:lnTo>
                  <a:pt x="12886" y="1016664"/>
                </a:lnTo>
                <a:lnTo>
                  <a:pt x="3263" y="946518"/>
                </a:lnTo>
                <a:lnTo>
                  <a:pt x="0" y="874776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507885"/>
                </a:lnTo>
                <a:lnTo>
                  <a:pt x="31984" y="545522"/>
                </a:lnTo>
                <a:lnTo>
                  <a:pt x="71021" y="582182"/>
                </a:lnTo>
                <a:lnTo>
                  <a:pt x="124583" y="617744"/>
                </a:lnTo>
                <a:lnTo>
                  <a:pt x="192041" y="652087"/>
                </a:lnTo>
                <a:lnTo>
                  <a:pt x="272766" y="685090"/>
                </a:lnTo>
                <a:lnTo>
                  <a:pt x="366129" y="716633"/>
                </a:lnTo>
                <a:lnTo>
                  <a:pt x="471501" y="746595"/>
                </a:lnTo>
                <a:lnTo>
                  <a:pt x="588253" y="774854"/>
                </a:lnTo>
                <a:lnTo>
                  <a:pt x="715756" y="801290"/>
                </a:lnTo>
                <a:lnTo>
                  <a:pt x="853381" y="825782"/>
                </a:lnTo>
                <a:lnTo>
                  <a:pt x="1000499" y="848209"/>
                </a:lnTo>
                <a:lnTo>
                  <a:pt x="1156482" y="868450"/>
                </a:lnTo>
                <a:lnTo>
                  <a:pt x="1320701" y="886385"/>
                </a:lnTo>
                <a:lnTo>
                  <a:pt x="1492525" y="901892"/>
                </a:lnTo>
                <a:lnTo>
                  <a:pt x="1671328" y="914851"/>
                </a:lnTo>
                <a:lnTo>
                  <a:pt x="1856479" y="925140"/>
                </a:lnTo>
                <a:lnTo>
                  <a:pt x="2047349" y="932639"/>
                </a:lnTo>
                <a:lnTo>
                  <a:pt x="2243310" y="937227"/>
                </a:lnTo>
                <a:lnTo>
                  <a:pt x="2443734" y="938783"/>
                </a:lnTo>
                <a:lnTo>
                  <a:pt x="2644157" y="937227"/>
                </a:lnTo>
                <a:lnTo>
                  <a:pt x="2840118" y="932639"/>
                </a:lnTo>
                <a:lnTo>
                  <a:pt x="3030988" y="925140"/>
                </a:lnTo>
                <a:lnTo>
                  <a:pt x="3216139" y="914851"/>
                </a:lnTo>
                <a:lnTo>
                  <a:pt x="3394942" y="901892"/>
                </a:lnTo>
                <a:lnTo>
                  <a:pt x="3566766" y="886385"/>
                </a:lnTo>
                <a:lnTo>
                  <a:pt x="3730985" y="868450"/>
                </a:lnTo>
                <a:lnTo>
                  <a:pt x="3886968" y="848209"/>
                </a:lnTo>
                <a:lnTo>
                  <a:pt x="4034086" y="825782"/>
                </a:lnTo>
                <a:lnTo>
                  <a:pt x="4171711" y="801290"/>
                </a:lnTo>
                <a:lnTo>
                  <a:pt x="4299214" y="774854"/>
                </a:lnTo>
                <a:lnTo>
                  <a:pt x="4415966" y="746595"/>
                </a:lnTo>
                <a:lnTo>
                  <a:pt x="4521338" y="716633"/>
                </a:lnTo>
                <a:lnTo>
                  <a:pt x="4614701" y="685090"/>
                </a:lnTo>
                <a:lnTo>
                  <a:pt x="4695426" y="652087"/>
                </a:lnTo>
                <a:lnTo>
                  <a:pt x="4762884" y="617744"/>
                </a:lnTo>
                <a:lnTo>
                  <a:pt x="4816446" y="582182"/>
                </a:lnTo>
                <a:lnTo>
                  <a:pt x="4855483" y="545522"/>
                </a:lnTo>
                <a:lnTo>
                  <a:pt x="4879367" y="507885"/>
                </a:lnTo>
                <a:lnTo>
                  <a:pt x="4887468" y="469391"/>
                </a:lnTo>
                <a:lnTo>
                  <a:pt x="4879367" y="430898"/>
                </a:lnTo>
                <a:lnTo>
                  <a:pt x="4855483" y="393261"/>
                </a:lnTo>
                <a:lnTo>
                  <a:pt x="4816446" y="356601"/>
                </a:lnTo>
                <a:lnTo>
                  <a:pt x="4762884" y="321039"/>
                </a:lnTo>
                <a:lnTo>
                  <a:pt x="4695426" y="286696"/>
                </a:lnTo>
                <a:lnTo>
                  <a:pt x="4614701" y="253693"/>
                </a:lnTo>
                <a:lnTo>
                  <a:pt x="4521338" y="222150"/>
                </a:lnTo>
                <a:lnTo>
                  <a:pt x="4415966" y="192188"/>
                </a:lnTo>
                <a:lnTo>
                  <a:pt x="4299214" y="163929"/>
                </a:lnTo>
                <a:lnTo>
                  <a:pt x="4171711" y="137493"/>
                </a:lnTo>
                <a:lnTo>
                  <a:pt x="4034086" y="113001"/>
                </a:lnTo>
                <a:lnTo>
                  <a:pt x="3886968" y="90574"/>
                </a:lnTo>
                <a:lnTo>
                  <a:pt x="3730985" y="70333"/>
                </a:lnTo>
                <a:lnTo>
                  <a:pt x="3566766" y="52398"/>
                </a:lnTo>
                <a:lnTo>
                  <a:pt x="3394942" y="36891"/>
                </a:lnTo>
                <a:lnTo>
                  <a:pt x="3216139" y="23932"/>
                </a:lnTo>
                <a:lnTo>
                  <a:pt x="3030988" y="13643"/>
                </a:lnTo>
                <a:lnTo>
                  <a:pt x="2840118" y="6144"/>
                </a:lnTo>
                <a:lnTo>
                  <a:pt x="2644157" y="1556"/>
                </a:lnTo>
                <a:lnTo>
                  <a:pt x="2443734" y="0"/>
                </a:lnTo>
                <a:lnTo>
                  <a:pt x="2243310" y="1556"/>
                </a:lnTo>
                <a:lnTo>
                  <a:pt x="2047349" y="6144"/>
                </a:lnTo>
                <a:lnTo>
                  <a:pt x="1856479" y="13643"/>
                </a:lnTo>
                <a:lnTo>
                  <a:pt x="1671328" y="23932"/>
                </a:lnTo>
                <a:lnTo>
                  <a:pt x="1492525" y="36891"/>
                </a:lnTo>
                <a:lnTo>
                  <a:pt x="1320701" y="52398"/>
                </a:lnTo>
                <a:lnTo>
                  <a:pt x="1156482" y="70333"/>
                </a:lnTo>
                <a:lnTo>
                  <a:pt x="1000499" y="90574"/>
                </a:lnTo>
                <a:lnTo>
                  <a:pt x="853381" y="113001"/>
                </a:lnTo>
                <a:lnTo>
                  <a:pt x="715756" y="137493"/>
                </a:lnTo>
                <a:lnTo>
                  <a:pt x="588253" y="163929"/>
                </a:lnTo>
                <a:lnTo>
                  <a:pt x="471501" y="192188"/>
                </a:lnTo>
                <a:lnTo>
                  <a:pt x="366129" y="222150"/>
                </a:lnTo>
                <a:lnTo>
                  <a:pt x="272766" y="253693"/>
                </a:lnTo>
                <a:lnTo>
                  <a:pt x="192041" y="286696"/>
                </a:lnTo>
                <a:lnTo>
                  <a:pt x="124583" y="321039"/>
                </a:lnTo>
                <a:lnTo>
                  <a:pt x="71021" y="356601"/>
                </a:lnTo>
                <a:lnTo>
                  <a:pt x="31984" y="393261"/>
                </a:lnTo>
                <a:lnTo>
                  <a:pt x="8100" y="430898"/>
                </a:lnTo>
                <a:lnTo>
                  <a:pt x="0" y="469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430898"/>
                </a:lnTo>
                <a:lnTo>
                  <a:pt x="31984" y="393261"/>
                </a:lnTo>
                <a:lnTo>
                  <a:pt x="71021" y="356601"/>
                </a:lnTo>
                <a:lnTo>
                  <a:pt x="124583" y="321039"/>
                </a:lnTo>
                <a:lnTo>
                  <a:pt x="192041" y="286696"/>
                </a:lnTo>
                <a:lnTo>
                  <a:pt x="272766" y="253693"/>
                </a:lnTo>
                <a:lnTo>
                  <a:pt x="366129" y="222150"/>
                </a:lnTo>
                <a:lnTo>
                  <a:pt x="471501" y="192188"/>
                </a:lnTo>
                <a:lnTo>
                  <a:pt x="588253" y="163929"/>
                </a:lnTo>
                <a:lnTo>
                  <a:pt x="715756" y="137493"/>
                </a:lnTo>
                <a:lnTo>
                  <a:pt x="853381" y="113001"/>
                </a:lnTo>
                <a:lnTo>
                  <a:pt x="1000499" y="90574"/>
                </a:lnTo>
                <a:lnTo>
                  <a:pt x="1156482" y="70333"/>
                </a:lnTo>
                <a:lnTo>
                  <a:pt x="1320701" y="52398"/>
                </a:lnTo>
                <a:lnTo>
                  <a:pt x="1492525" y="36891"/>
                </a:lnTo>
                <a:lnTo>
                  <a:pt x="1671328" y="23932"/>
                </a:lnTo>
                <a:lnTo>
                  <a:pt x="1856479" y="13643"/>
                </a:lnTo>
                <a:lnTo>
                  <a:pt x="2047349" y="6144"/>
                </a:lnTo>
                <a:lnTo>
                  <a:pt x="2243310" y="1556"/>
                </a:lnTo>
                <a:lnTo>
                  <a:pt x="2443734" y="0"/>
                </a:lnTo>
                <a:lnTo>
                  <a:pt x="2644157" y="1556"/>
                </a:lnTo>
                <a:lnTo>
                  <a:pt x="2840118" y="6144"/>
                </a:lnTo>
                <a:lnTo>
                  <a:pt x="3030988" y="13643"/>
                </a:lnTo>
                <a:lnTo>
                  <a:pt x="3216139" y="23932"/>
                </a:lnTo>
                <a:lnTo>
                  <a:pt x="3394942" y="36891"/>
                </a:lnTo>
                <a:lnTo>
                  <a:pt x="3566766" y="52398"/>
                </a:lnTo>
                <a:lnTo>
                  <a:pt x="3730985" y="70333"/>
                </a:lnTo>
                <a:lnTo>
                  <a:pt x="3886968" y="90574"/>
                </a:lnTo>
                <a:lnTo>
                  <a:pt x="4034086" y="113001"/>
                </a:lnTo>
                <a:lnTo>
                  <a:pt x="4171711" y="137493"/>
                </a:lnTo>
                <a:lnTo>
                  <a:pt x="4299214" y="163929"/>
                </a:lnTo>
                <a:lnTo>
                  <a:pt x="4415966" y="192188"/>
                </a:lnTo>
                <a:lnTo>
                  <a:pt x="4521338" y="222150"/>
                </a:lnTo>
                <a:lnTo>
                  <a:pt x="4614701" y="253693"/>
                </a:lnTo>
                <a:lnTo>
                  <a:pt x="4695426" y="286696"/>
                </a:lnTo>
                <a:lnTo>
                  <a:pt x="4762884" y="321039"/>
                </a:lnTo>
                <a:lnTo>
                  <a:pt x="4816446" y="356601"/>
                </a:lnTo>
                <a:lnTo>
                  <a:pt x="4855483" y="393261"/>
                </a:lnTo>
                <a:lnTo>
                  <a:pt x="4879367" y="430898"/>
                </a:lnTo>
                <a:lnTo>
                  <a:pt x="4887468" y="469391"/>
                </a:lnTo>
                <a:lnTo>
                  <a:pt x="4879367" y="507885"/>
                </a:lnTo>
                <a:lnTo>
                  <a:pt x="4855483" y="545522"/>
                </a:lnTo>
                <a:lnTo>
                  <a:pt x="4816446" y="582182"/>
                </a:lnTo>
                <a:lnTo>
                  <a:pt x="4762884" y="617744"/>
                </a:lnTo>
                <a:lnTo>
                  <a:pt x="4695426" y="652087"/>
                </a:lnTo>
                <a:lnTo>
                  <a:pt x="4614701" y="685090"/>
                </a:lnTo>
                <a:lnTo>
                  <a:pt x="4521338" y="716633"/>
                </a:lnTo>
                <a:lnTo>
                  <a:pt x="4415966" y="746595"/>
                </a:lnTo>
                <a:lnTo>
                  <a:pt x="4299214" y="774854"/>
                </a:lnTo>
                <a:lnTo>
                  <a:pt x="4171711" y="801290"/>
                </a:lnTo>
                <a:lnTo>
                  <a:pt x="4034086" y="825782"/>
                </a:lnTo>
                <a:lnTo>
                  <a:pt x="3886968" y="848209"/>
                </a:lnTo>
                <a:lnTo>
                  <a:pt x="3730985" y="868450"/>
                </a:lnTo>
                <a:lnTo>
                  <a:pt x="3566766" y="886385"/>
                </a:lnTo>
                <a:lnTo>
                  <a:pt x="3394942" y="901892"/>
                </a:lnTo>
                <a:lnTo>
                  <a:pt x="3216139" y="914851"/>
                </a:lnTo>
                <a:lnTo>
                  <a:pt x="3030988" y="925140"/>
                </a:lnTo>
                <a:lnTo>
                  <a:pt x="2840118" y="932639"/>
                </a:lnTo>
                <a:lnTo>
                  <a:pt x="2644157" y="937227"/>
                </a:lnTo>
                <a:lnTo>
                  <a:pt x="2443734" y="938783"/>
                </a:lnTo>
                <a:lnTo>
                  <a:pt x="2243310" y="937227"/>
                </a:lnTo>
                <a:lnTo>
                  <a:pt x="2047349" y="932639"/>
                </a:lnTo>
                <a:lnTo>
                  <a:pt x="1856479" y="925140"/>
                </a:lnTo>
                <a:lnTo>
                  <a:pt x="1671328" y="914851"/>
                </a:lnTo>
                <a:lnTo>
                  <a:pt x="1492525" y="901892"/>
                </a:lnTo>
                <a:lnTo>
                  <a:pt x="1320701" y="886385"/>
                </a:lnTo>
                <a:lnTo>
                  <a:pt x="1156482" y="868450"/>
                </a:lnTo>
                <a:lnTo>
                  <a:pt x="1000499" y="848209"/>
                </a:lnTo>
                <a:lnTo>
                  <a:pt x="853381" y="825782"/>
                </a:lnTo>
                <a:lnTo>
                  <a:pt x="715756" y="801290"/>
                </a:lnTo>
                <a:lnTo>
                  <a:pt x="588253" y="774854"/>
                </a:lnTo>
                <a:lnTo>
                  <a:pt x="471501" y="746595"/>
                </a:lnTo>
                <a:lnTo>
                  <a:pt x="366129" y="716633"/>
                </a:lnTo>
                <a:lnTo>
                  <a:pt x="272766" y="685090"/>
                </a:lnTo>
                <a:lnTo>
                  <a:pt x="192041" y="652087"/>
                </a:lnTo>
                <a:lnTo>
                  <a:pt x="124583" y="617744"/>
                </a:lnTo>
                <a:lnTo>
                  <a:pt x="71021" y="582182"/>
                </a:lnTo>
                <a:lnTo>
                  <a:pt x="31984" y="545522"/>
                </a:lnTo>
                <a:lnTo>
                  <a:pt x="8100" y="507885"/>
                </a:lnTo>
                <a:lnTo>
                  <a:pt x="0" y="469391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502117"/>
                </a:lnTo>
                <a:lnTo>
                  <a:pt x="25829" y="539329"/>
                </a:lnTo>
                <a:lnTo>
                  <a:pt x="57353" y="575574"/>
                </a:lnTo>
                <a:lnTo>
                  <a:pt x="100608" y="610733"/>
                </a:lnTo>
                <a:lnTo>
                  <a:pt x="155084" y="644687"/>
                </a:lnTo>
                <a:lnTo>
                  <a:pt x="220275" y="677316"/>
                </a:lnTo>
                <a:lnTo>
                  <a:pt x="295672" y="708501"/>
                </a:lnTo>
                <a:lnTo>
                  <a:pt x="380768" y="738121"/>
                </a:lnTo>
                <a:lnTo>
                  <a:pt x="475054" y="766059"/>
                </a:lnTo>
                <a:lnTo>
                  <a:pt x="578024" y="792194"/>
                </a:lnTo>
                <a:lnTo>
                  <a:pt x="689169" y="816406"/>
                </a:lnTo>
                <a:lnTo>
                  <a:pt x="807982" y="838577"/>
                </a:lnTo>
                <a:lnTo>
                  <a:pt x="933954" y="858587"/>
                </a:lnTo>
                <a:lnTo>
                  <a:pt x="1066578" y="876317"/>
                </a:lnTo>
                <a:lnTo>
                  <a:pt x="1205347" y="891647"/>
                </a:lnTo>
                <a:lnTo>
                  <a:pt x="1349751" y="904457"/>
                </a:lnTo>
                <a:lnTo>
                  <a:pt x="1499285" y="914628"/>
                </a:lnTo>
                <a:lnTo>
                  <a:pt x="1653439" y="922042"/>
                </a:lnTo>
                <a:lnTo>
                  <a:pt x="1811707" y="926577"/>
                </a:lnTo>
                <a:lnTo>
                  <a:pt x="1973580" y="928115"/>
                </a:lnTo>
                <a:lnTo>
                  <a:pt x="2135435" y="926577"/>
                </a:lnTo>
                <a:lnTo>
                  <a:pt x="2293689" y="922042"/>
                </a:lnTo>
                <a:lnTo>
                  <a:pt x="2447833" y="914628"/>
                </a:lnTo>
                <a:lnTo>
                  <a:pt x="2597359" y="904457"/>
                </a:lnTo>
                <a:lnTo>
                  <a:pt x="2741759" y="891647"/>
                </a:lnTo>
                <a:lnTo>
                  <a:pt x="2880525" y="876317"/>
                </a:lnTo>
                <a:lnTo>
                  <a:pt x="3013149" y="858587"/>
                </a:lnTo>
                <a:lnTo>
                  <a:pt x="3139123" y="838577"/>
                </a:lnTo>
                <a:lnTo>
                  <a:pt x="3257938" y="816406"/>
                </a:lnTo>
                <a:lnTo>
                  <a:pt x="3369087" y="792194"/>
                </a:lnTo>
                <a:lnTo>
                  <a:pt x="3472062" y="766059"/>
                </a:lnTo>
                <a:lnTo>
                  <a:pt x="3566355" y="738121"/>
                </a:lnTo>
                <a:lnTo>
                  <a:pt x="3651457" y="708501"/>
                </a:lnTo>
                <a:lnTo>
                  <a:pt x="3726860" y="677316"/>
                </a:lnTo>
                <a:lnTo>
                  <a:pt x="3792057" y="644687"/>
                </a:lnTo>
                <a:lnTo>
                  <a:pt x="3846539" y="610733"/>
                </a:lnTo>
                <a:lnTo>
                  <a:pt x="3889798" y="575574"/>
                </a:lnTo>
                <a:lnTo>
                  <a:pt x="3921327" y="539329"/>
                </a:lnTo>
                <a:lnTo>
                  <a:pt x="3940617" y="502117"/>
                </a:lnTo>
                <a:lnTo>
                  <a:pt x="3947160" y="464057"/>
                </a:lnTo>
                <a:lnTo>
                  <a:pt x="3940617" y="425998"/>
                </a:lnTo>
                <a:lnTo>
                  <a:pt x="3921327" y="388786"/>
                </a:lnTo>
                <a:lnTo>
                  <a:pt x="3889798" y="352541"/>
                </a:lnTo>
                <a:lnTo>
                  <a:pt x="3846539" y="317382"/>
                </a:lnTo>
                <a:lnTo>
                  <a:pt x="3792057" y="283428"/>
                </a:lnTo>
                <a:lnTo>
                  <a:pt x="3726860" y="250799"/>
                </a:lnTo>
                <a:lnTo>
                  <a:pt x="3651457" y="219614"/>
                </a:lnTo>
                <a:lnTo>
                  <a:pt x="3566355" y="189994"/>
                </a:lnTo>
                <a:lnTo>
                  <a:pt x="3472062" y="162056"/>
                </a:lnTo>
                <a:lnTo>
                  <a:pt x="3369087" y="135921"/>
                </a:lnTo>
                <a:lnTo>
                  <a:pt x="3257938" y="111709"/>
                </a:lnTo>
                <a:lnTo>
                  <a:pt x="3139123" y="89538"/>
                </a:lnTo>
                <a:lnTo>
                  <a:pt x="3013149" y="69528"/>
                </a:lnTo>
                <a:lnTo>
                  <a:pt x="2880525" y="51798"/>
                </a:lnTo>
                <a:lnTo>
                  <a:pt x="2741759" y="36468"/>
                </a:lnTo>
                <a:lnTo>
                  <a:pt x="2597359" y="23658"/>
                </a:lnTo>
                <a:lnTo>
                  <a:pt x="2447833" y="13487"/>
                </a:lnTo>
                <a:lnTo>
                  <a:pt x="2293689" y="6073"/>
                </a:lnTo>
                <a:lnTo>
                  <a:pt x="2135435" y="1538"/>
                </a:lnTo>
                <a:lnTo>
                  <a:pt x="1973580" y="0"/>
                </a:lnTo>
                <a:lnTo>
                  <a:pt x="1811707" y="1538"/>
                </a:lnTo>
                <a:lnTo>
                  <a:pt x="1653439" y="6073"/>
                </a:lnTo>
                <a:lnTo>
                  <a:pt x="1499285" y="13487"/>
                </a:lnTo>
                <a:lnTo>
                  <a:pt x="1349751" y="23658"/>
                </a:lnTo>
                <a:lnTo>
                  <a:pt x="1205347" y="36468"/>
                </a:lnTo>
                <a:lnTo>
                  <a:pt x="1066578" y="51798"/>
                </a:lnTo>
                <a:lnTo>
                  <a:pt x="933954" y="69528"/>
                </a:lnTo>
                <a:lnTo>
                  <a:pt x="807982" y="89538"/>
                </a:lnTo>
                <a:lnTo>
                  <a:pt x="689169" y="111709"/>
                </a:lnTo>
                <a:lnTo>
                  <a:pt x="578024" y="135921"/>
                </a:lnTo>
                <a:lnTo>
                  <a:pt x="475054" y="162056"/>
                </a:lnTo>
                <a:lnTo>
                  <a:pt x="380768" y="189994"/>
                </a:lnTo>
                <a:lnTo>
                  <a:pt x="295672" y="219614"/>
                </a:lnTo>
                <a:lnTo>
                  <a:pt x="220275" y="250799"/>
                </a:lnTo>
                <a:lnTo>
                  <a:pt x="155084" y="283428"/>
                </a:lnTo>
                <a:lnTo>
                  <a:pt x="100608" y="317382"/>
                </a:lnTo>
                <a:lnTo>
                  <a:pt x="57353" y="352541"/>
                </a:lnTo>
                <a:lnTo>
                  <a:pt x="25829" y="388786"/>
                </a:lnTo>
                <a:lnTo>
                  <a:pt x="6541" y="425998"/>
                </a:lnTo>
                <a:lnTo>
                  <a:pt x="0" y="464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425998"/>
                </a:lnTo>
                <a:lnTo>
                  <a:pt x="25829" y="388786"/>
                </a:lnTo>
                <a:lnTo>
                  <a:pt x="57353" y="352541"/>
                </a:lnTo>
                <a:lnTo>
                  <a:pt x="100608" y="317382"/>
                </a:lnTo>
                <a:lnTo>
                  <a:pt x="155084" y="283428"/>
                </a:lnTo>
                <a:lnTo>
                  <a:pt x="220275" y="250799"/>
                </a:lnTo>
                <a:lnTo>
                  <a:pt x="295672" y="219614"/>
                </a:lnTo>
                <a:lnTo>
                  <a:pt x="380768" y="189994"/>
                </a:lnTo>
                <a:lnTo>
                  <a:pt x="475054" y="162056"/>
                </a:lnTo>
                <a:lnTo>
                  <a:pt x="578024" y="135921"/>
                </a:lnTo>
                <a:lnTo>
                  <a:pt x="689169" y="111709"/>
                </a:lnTo>
                <a:lnTo>
                  <a:pt x="807982" y="89538"/>
                </a:lnTo>
                <a:lnTo>
                  <a:pt x="933954" y="69528"/>
                </a:lnTo>
                <a:lnTo>
                  <a:pt x="1066578" y="51798"/>
                </a:lnTo>
                <a:lnTo>
                  <a:pt x="1205347" y="36468"/>
                </a:lnTo>
                <a:lnTo>
                  <a:pt x="1349751" y="23658"/>
                </a:lnTo>
                <a:lnTo>
                  <a:pt x="1499285" y="13487"/>
                </a:lnTo>
                <a:lnTo>
                  <a:pt x="1653439" y="6073"/>
                </a:lnTo>
                <a:lnTo>
                  <a:pt x="1811707" y="1538"/>
                </a:lnTo>
                <a:lnTo>
                  <a:pt x="1973580" y="0"/>
                </a:lnTo>
                <a:lnTo>
                  <a:pt x="2135435" y="1538"/>
                </a:lnTo>
                <a:lnTo>
                  <a:pt x="2293689" y="6073"/>
                </a:lnTo>
                <a:lnTo>
                  <a:pt x="2447833" y="13487"/>
                </a:lnTo>
                <a:lnTo>
                  <a:pt x="2597359" y="23658"/>
                </a:lnTo>
                <a:lnTo>
                  <a:pt x="2741759" y="36468"/>
                </a:lnTo>
                <a:lnTo>
                  <a:pt x="2880525" y="51798"/>
                </a:lnTo>
                <a:lnTo>
                  <a:pt x="3013149" y="69528"/>
                </a:lnTo>
                <a:lnTo>
                  <a:pt x="3139123" y="89538"/>
                </a:lnTo>
                <a:lnTo>
                  <a:pt x="3257938" y="111709"/>
                </a:lnTo>
                <a:lnTo>
                  <a:pt x="3369087" y="135921"/>
                </a:lnTo>
                <a:lnTo>
                  <a:pt x="3472062" y="162056"/>
                </a:lnTo>
                <a:lnTo>
                  <a:pt x="3566355" y="189994"/>
                </a:lnTo>
                <a:lnTo>
                  <a:pt x="3651457" y="219614"/>
                </a:lnTo>
                <a:lnTo>
                  <a:pt x="3726860" y="250799"/>
                </a:lnTo>
                <a:lnTo>
                  <a:pt x="3792057" y="283428"/>
                </a:lnTo>
                <a:lnTo>
                  <a:pt x="3846539" y="317382"/>
                </a:lnTo>
                <a:lnTo>
                  <a:pt x="3889798" y="352541"/>
                </a:lnTo>
                <a:lnTo>
                  <a:pt x="3921327" y="388786"/>
                </a:lnTo>
                <a:lnTo>
                  <a:pt x="3940617" y="425998"/>
                </a:lnTo>
                <a:lnTo>
                  <a:pt x="3947160" y="464057"/>
                </a:lnTo>
                <a:lnTo>
                  <a:pt x="3940617" y="502117"/>
                </a:lnTo>
                <a:lnTo>
                  <a:pt x="3921327" y="539329"/>
                </a:lnTo>
                <a:lnTo>
                  <a:pt x="3889798" y="575574"/>
                </a:lnTo>
                <a:lnTo>
                  <a:pt x="3846539" y="610733"/>
                </a:lnTo>
                <a:lnTo>
                  <a:pt x="3792057" y="644687"/>
                </a:lnTo>
                <a:lnTo>
                  <a:pt x="3726860" y="677316"/>
                </a:lnTo>
                <a:lnTo>
                  <a:pt x="3651457" y="708501"/>
                </a:lnTo>
                <a:lnTo>
                  <a:pt x="3566355" y="738121"/>
                </a:lnTo>
                <a:lnTo>
                  <a:pt x="3472062" y="766059"/>
                </a:lnTo>
                <a:lnTo>
                  <a:pt x="3369087" y="792194"/>
                </a:lnTo>
                <a:lnTo>
                  <a:pt x="3257938" y="816406"/>
                </a:lnTo>
                <a:lnTo>
                  <a:pt x="3139123" y="838577"/>
                </a:lnTo>
                <a:lnTo>
                  <a:pt x="3013149" y="858587"/>
                </a:lnTo>
                <a:lnTo>
                  <a:pt x="2880525" y="876317"/>
                </a:lnTo>
                <a:lnTo>
                  <a:pt x="2741759" y="891647"/>
                </a:lnTo>
                <a:lnTo>
                  <a:pt x="2597359" y="904457"/>
                </a:lnTo>
                <a:lnTo>
                  <a:pt x="2447833" y="914628"/>
                </a:lnTo>
                <a:lnTo>
                  <a:pt x="2293689" y="922042"/>
                </a:lnTo>
                <a:lnTo>
                  <a:pt x="2135435" y="926577"/>
                </a:lnTo>
                <a:lnTo>
                  <a:pt x="1973580" y="928115"/>
                </a:lnTo>
                <a:lnTo>
                  <a:pt x="1811707" y="926577"/>
                </a:lnTo>
                <a:lnTo>
                  <a:pt x="1653439" y="922042"/>
                </a:lnTo>
                <a:lnTo>
                  <a:pt x="1499285" y="914628"/>
                </a:lnTo>
                <a:lnTo>
                  <a:pt x="1349751" y="904457"/>
                </a:lnTo>
                <a:lnTo>
                  <a:pt x="1205347" y="891647"/>
                </a:lnTo>
                <a:lnTo>
                  <a:pt x="1066578" y="876317"/>
                </a:lnTo>
                <a:lnTo>
                  <a:pt x="933954" y="858587"/>
                </a:lnTo>
                <a:lnTo>
                  <a:pt x="807982" y="838577"/>
                </a:lnTo>
                <a:lnTo>
                  <a:pt x="689169" y="816406"/>
                </a:lnTo>
                <a:lnTo>
                  <a:pt x="578024" y="792194"/>
                </a:lnTo>
                <a:lnTo>
                  <a:pt x="475054" y="766059"/>
                </a:lnTo>
                <a:lnTo>
                  <a:pt x="380768" y="738121"/>
                </a:lnTo>
                <a:lnTo>
                  <a:pt x="295672" y="708501"/>
                </a:lnTo>
                <a:lnTo>
                  <a:pt x="220275" y="677316"/>
                </a:lnTo>
                <a:lnTo>
                  <a:pt x="155084" y="644687"/>
                </a:lnTo>
                <a:lnTo>
                  <a:pt x="100608" y="610733"/>
                </a:lnTo>
                <a:lnTo>
                  <a:pt x="57353" y="575574"/>
                </a:lnTo>
                <a:lnTo>
                  <a:pt x="25829" y="539329"/>
                </a:lnTo>
                <a:lnTo>
                  <a:pt x="6541" y="502117"/>
                </a:lnTo>
                <a:lnTo>
                  <a:pt x="0" y="46405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827794"/>
                </a:lnTo>
                <a:lnTo>
                  <a:pt x="21043" y="889143"/>
                </a:lnTo>
                <a:lnTo>
                  <a:pt x="46726" y="948899"/>
                </a:lnTo>
                <a:lnTo>
                  <a:pt x="81966" y="1006864"/>
                </a:lnTo>
                <a:lnTo>
                  <a:pt x="126349" y="1062841"/>
                </a:lnTo>
                <a:lnTo>
                  <a:pt x="179460" y="1116633"/>
                </a:lnTo>
                <a:lnTo>
                  <a:pt x="240886" y="1168044"/>
                </a:lnTo>
                <a:lnTo>
                  <a:pt x="310213" y="1216877"/>
                </a:lnTo>
                <a:lnTo>
                  <a:pt x="387027" y="1262934"/>
                </a:lnTo>
                <a:lnTo>
                  <a:pt x="470915" y="1306020"/>
                </a:lnTo>
                <a:lnTo>
                  <a:pt x="561464" y="1345936"/>
                </a:lnTo>
                <a:lnTo>
                  <a:pt x="658258" y="1382487"/>
                </a:lnTo>
                <a:lnTo>
                  <a:pt x="760884" y="1415475"/>
                </a:lnTo>
                <a:lnTo>
                  <a:pt x="868929" y="1444703"/>
                </a:lnTo>
                <a:lnTo>
                  <a:pt x="981979" y="1469975"/>
                </a:lnTo>
                <a:lnTo>
                  <a:pt x="1099620" y="1491093"/>
                </a:lnTo>
                <a:lnTo>
                  <a:pt x="1221439" y="1507861"/>
                </a:lnTo>
                <a:lnTo>
                  <a:pt x="1347020" y="1520082"/>
                </a:lnTo>
                <a:lnTo>
                  <a:pt x="1475952" y="1527559"/>
                </a:lnTo>
                <a:lnTo>
                  <a:pt x="1607820" y="1530095"/>
                </a:lnTo>
                <a:lnTo>
                  <a:pt x="1739687" y="1527559"/>
                </a:lnTo>
                <a:lnTo>
                  <a:pt x="1868619" y="1520082"/>
                </a:lnTo>
                <a:lnTo>
                  <a:pt x="1994200" y="1507861"/>
                </a:lnTo>
                <a:lnTo>
                  <a:pt x="2116019" y="1491093"/>
                </a:lnTo>
                <a:lnTo>
                  <a:pt x="2233660" y="1469975"/>
                </a:lnTo>
                <a:lnTo>
                  <a:pt x="2346710" y="1444703"/>
                </a:lnTo>
                <a:lnTo>
                  <a:pt x="2454755" y="1415475"/>
                </a:lnTo>
                <a:lnTo>
                  <a:pt x="2557381" y="1382487"/>
                </a:lnTo>
                <a:lnTo>
                  <a:pt x="2654175" y="1345936"/>
                </a:lnTo>
                <a:lnTo>
                  <a:pt x="2744723" y="1306020"/>
                </a:lnTo>
                <a:lnTo>
                  <a:pt x="2828612" y="1262934"/>
                </a:lnTo>
                <a:lnTo>
                  <a:pt x="2905426" y="1216877"/>
                </a:lnTo>
                <a:lnTo>
                  <a:pt x="2974753" y="1168044"/>
                </a:lnTo>
                <a:lnTo>
                  <a:pt x="3036179" y="1116633"/>
                </a:lnTo>
                <a:lnTo>
                  <a:pt x="3089290" y="1062841"/>
                </a:lnTo>
                <a:lnTo>
                  <a:pt x="3133673" y="1006864"/>
                </a:lnTo>
                <a:lnTo>
                  <a:pt x="3168913" y="948899"/>
                </a:lnTo>
                <a:lnTo>
                  <a:pt x="3194596" y="889143"/>
                </a:lnTo>
                <a:lnTo>
                  <a:pt x="3210310" y="827794"/>
                </a:lnTo>
                <a:lnTo>
                  <a:pt x="3215640" y="765047"/>
                </a:lnTo>
                <a:lnTo>
                  <a:pt x="3210310" y="702301"/>
                </a:lnTo>
                <a:lnTo>
                  <a:pt x="3194596" y="640952"/>
                </a:lnTo>
                <a:lnTo>
                  <a:pt x="3168913" y="581196"/>
                </a:lnTo>
                <a:lnTo>
                  <a:pt x="3133673" y="523231"/>
                </a:lnTo>
                <a:lnTo>
                  <a:pt x="3089290" y="467254"/>
                </a:lnTo>
                <a:lnTo>
                  <a:pt x="3036179" y="413462"/>
                </a:lnTo>
                <a:lnTo>
                  <a:pt x="2974753" y="362051"/>
                </a:lnTo>
                <a:lnTo>
                  <a:pt x="2905426" y="313218"/>
                </a:lnTo>
                <a:lnTo>
                  <a:pt x="2828612" y="267161"/>
                </a:lnTo>
                <a:lnTo>
                  <a:pt x="2744723" y="224075"/>
                </a:lnTo>
                <a:lnTo>
                  <a:pt x="2654175" y="184159"/>
                </a:lnTo>
                <a:lnTo>
                  <a:pt x="2557381" y="147608"/>
                </a:lnTo>
                <a:lnTo>
                  <a:pt x="2454755" y="114620"/>
                </a:lnTo>
                <a:lnTo>
                  <a:pt x="2346710" y="85392"/>
                </a:lnTo>
                <a:lnTo>
                  <a:pt x="2233660" y="60120"/>
                </a:lnTo>
                <a:lnTo>
                  <a:pt x="2116019" y="39002"/>
                </a:lnTo>
                <a:lnTo>
                  <a:pt x="1994200" y="22234"/>
                </a:lnTo>
                <a:lnTo>
                  <a:pt x="1868619" y="10013"/>
                </a:lnTo>
                <a:lnTo>
                  <a:pt x="1739687" y="2536"/>
                </a:lnTo>
                <a:lnTo>
                  <a:pt x="1607820" y="0"/>
                </a:lnTo>
                <a:lnTo>
                  <a:pt x="1475952" y="2536"/>
                </a:lnTo>
                <a:lnTo>
                  <a:pt x="1347020" y="10013"/>
                </a:lnTo>
                <a:lnTo>
                  <a:pt x="1221439" y="22234"/>
                </a:lnTo>
                <a:lnTo>
                  <a:pt x="1099620" y="39002"/>
                </a:lnTo>
                <a:lnTo>
                  <a:pt x="981979" y="60120"/>
                </a:lnTo>
                <a:lnTo>
                  <a:pt x="868929" y="85392"/>
                </a:lnTo>
                <a:lnTo>
                  <a:pt x="760884" y="114620"/>
                </a:lnTo>
                <a:lnTo>
                  <a:pt x="658258" y="147608"/>
                </a:lnTo>
                <a:lnTo>
                  <a:pt x="561464" y="184159"/>
                </a:lnTo>
                <a:lnTo>
                  <a:pt x="470915" y="224075"/>
                </a:lnTo>
                <a:lnTo>
                  <a:pt x="387027" y="267161"/>
                </a:lnTo>
                <a:lnTo>
                  <a:pt x="310213" y="313218"/>
                </a:lnTo>
                <a:lnTo>
                  <a:pt x="240886" y="362051"/>
                </a:lnTo>
                <a:lnTo>
                  <a:pt x="179460" y="413462"/>
                </a:lnTo>
                <a:lnTo>
                  <a:pt x="126349" y="467254"/>
                </a:lnTo>
                <a:lnTo>
                  <a:pt x="81966" y="523231"/>
                </a:lnTo>
                <a:lnTo>
                  <a:pt x="46726" y="581196"/>
                </a:lnTo>
                <a:lnTo>
                  <a:pt x="21043" y="640952"/>
                </a:lnTo>
                <a:lnTo>
                  <a:pt x="5329" y="702301"/>
                </a:lnTo>
                <a:lnTo>
                  <a:pt x="0" y="76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702301"/>
                </a:lnTo>
                <a:lnTo>
                  <a:pt x="21043" y="640952"/>
                </a:lnTo>
                <a:lnTo>
                  <a:pt x="46726" y="581196"/>
                </a:lnTo>
                <a:lnTo>
                  <a:pt x="81966" y="523231"/>
                </a:lnTo>
                <a:lnTo>
                  <a:pt x="126349" y="467254"/>
                </a:lnTo>
                <a:lnTo>
                  <a:pt x="179460" y="413462"/>
                </a:lnTo>
                <a:lnTo>
                  <a:pt x="240886" y="362051"/>
                </a:lnTo>
                <a:lnTo>
                  <a:pt x="310213" y="313218"/>
                </a:lnTo>
                <a:lnTo>
                  <a:pt x="387027" y="267161"/>
                </a:lnTo>
                <a:lnTo>
                  <a:pt x="470915" y="224075"/>
                </a:lnTo>
                <a:lnTo>
                  <a:pt x="561464" y="184159"/>
                </a:lnTo>
                <a:lnTo>
                  <a:pt x="658258" y="147608"/>
                </a:lnTo>
                <a:lnTo>
                  <a:pt x="760884" y="114620"/>
                </a:lnTo>
                <a:lnTo>
                  <a:pt x="868929" y="85392"/>
                </a:lnTo>
                <a:lnTo>
                  <a:pt x="981979" y="60120"/>
                </a:lnTo>
                <a:lnTo>
                  <a:pt x="1099620" y="39002"/>
                </a:lnTo>
                <a:lnTo>
                  <a:pt x="1221439" y="22234"/>
                </a:lnTo>
                <a:lnTo>
                  <a:pt x="1347020" y="10013"/>
                </a:lnTo>
                <a:lnTo>
                  <a:pt x="1475952" y="2536"/>
                </a:lnTo>
                <a:lnTo>
                  <a:pt x="1607820" y="0"/>
                </a:lnTo>
                <a:lnTo>
                  <a:pt x="1739687" y="2536"/>
                </a:lnTo>
                <a:lnTo>
                  <a:pt x="1868619" y="10013"/>
                </a:lnTo>
                <a:lnTo>
                  <a:pt x="1994200" y="22234"/>
                </a:lnTo>
                <a:lnTo>
                  <a:pt x="2116019" y="39002"/>
                </a:lnTo>
                <a:lnTo>
                  <a:pt x="2233660" y="60120"/>
                </a:lnTo>
                <a:lnTo>
                  <a:pt x="2346710" y="85392"/>
                </a:lnTo>
                <a:lnTo>
                  <a:pt x="2454755" y="114620"/>
                </a:lnTo>
                <a:lnTo>
                  <a:pt x="2557381" y="147608"/>
                </a:lnTo>
                <a:lnTo>
                  <a:pt x="2654175" y="184159"/>
                </a:lnTo>
                <a:lnTo>
                  <a:pt x="2744723" y="224075"/>
                </a:lnTo>
                <a:lnTo>
                  <a:pt x="2828612" y="267161"/>
                </a:lnTo>
                <a:lnTo>
                  <a:pt x="2905426" y="313218"/>
                </a:lnTo>
                <a:lnTo>
                  <a:pt x="2974753" y="362051"/>
                </a:lnTo>
                <a:lnTo>
                  <a:pt x="3036179" y="413462"/>
                </a:lnTo>
                <a:lnTo>
                  <a:pt x="3089290" y="467254"/>
                </a:lnTo>
                <a:lnTo>
                  <a:pt x="3133673" y="523231"/>
                </a:lnTo>
                <a:lnTo>
                  <a:pt x="3168913" y="581196"/>
                </a:lnTo>
                <a:lnTo>
                  <a:pt x="3194596" y="640952"/>
                </a:lnTo>
                <a:lnTo>
                  <a:pt x="3210310" y="702301"/>
                </a:lnTo>
                <a:lnTo>
                  <a:pt x="3215640" y="765047"/>
                </a:lnTo>
                <a:lnTo>
                  <a:pt x="3210310" y="827794"/>
                </a:lnTo>
                <a:lnTo>
                  <a:pt x="3194596" y="889143"/>
                </a:lnTo>
                <a:lnTo>
                  <a:pt x="3168913" y="948899"/>
                </a:lnTo>
                <a:lnTo>
                  <a:pt x="3133673" y="1006864"/>
                </a:lnTo>
                <a:lnTo>
                  <a:pt x="3089290" y="1062841"/>
                </a:lnTo>
                <a:lnTo>
                  <a:pt x="3036179" y="1116633"/>
                </a:lnTo>
                <a:lnTo>
                  <a:pt x="2974753" y="1168044"/>
                </a:lnTo>
                <a:lnTo>
                  <a:pt x="2905426" y="1216877"/>
                </a:lnTo>
                <a:lnTo>
                  <a:pt x="2828612" y="1262934"/>
                </a:lnTo>
                <a:lnTo>
                  <a:pt x="2744723" y="1306020"/>
                </a:lnTo>
                <a:lnTo>
                  <a:pt x="2654175" y="1345936"/>
                </a:lnTo>
                <a:lnTo>
                  <a:pt x="2557381" y="1382487"/>
                </a:lnTo>
                <a:lnTo>
                  <a:pt x="2454755" y="1415475"/>
                </a:lnTo>
                <a:lnTo>
                  <a:pt x="2346710" y="1444703"/>
                </a:lnTo>
                <a:lnTo>
                  <a:pt x="2233660" y="1469975"/>
                </a:lnTo>
                <a:lnTo>
                  <a:pt x="2116019" y="1491093"/>
                </a:lnTo>
                <a:lnTo>
                  <a:pt x="1994200" y="1507861"/>
                </a:lnTo>
                <a:lnTo>
                  <a:pt x="1868619" y="1520082"/>
                </a:lnTo>
                <a:lnTo>
                  <a:pt x="1739687" y="1527559"/>
                </a:lnTo>
                <a:lnTo>
                  <a:pt x="1607820" y="1530095"/>
                </a:lnTo>
                <a:lnTo>
                  <a:pt x="1475952" y="1527559"/>
                </a:lnTo>
                <a:lnTo>
                  <a:pt x="1347020" y="1520082"/>
                </a:lnTo>
                <a:lnTo>
                  <a:pt x="1221439" y="1507861"/>
                </a:lnTo>
                <a:lnTo>
                  <a:pt x="1099620" y="1491093"/>
                </a:lnTo>
                <a:lnTo>
                  <a:pt x="981979" y="1469975"/>
                </a:lnTo>
                <a:lnTo>
                  <a:pt x="868929" y="1444703"/>
                </a:lnTo>
                <a:lnTo>
                  <a:pt x="760884" y="1415475"/>
                </a:lnTo>
                <a:lnTo>
                  <a:pt x="658258" y="1382487"/>
                </a:lnTo>
                <a:lnTo>
                  <a:pt x="561464" y="1345936"/>
                </a:lnTo>
                <a:lnTo>
                  <a:pt x="470915" y="1306020"/>
                </a:lnTo>
                <a:lnTo>
                  <a:pt x="387027" y="1262934"/>
                </a:lnTo>
                <a:lnTo>
                  <a:pt x="310213" y="1216877"/>
                </a:lnTo>
                <a:lnTo>
                  <a:pt x="240886" y="1168044"/>
                </a:lnTo>
                <a:lnTo>
                  <a:pt x="179460" y="1116633"/>
                </a:lnTo>
                <a:lnTo>
                  <a:pt x="126349" y="1062841"/>
                </a:lnTo>
                <a:lnTo>
                  <a:pt x="81966" y="1006864"/>
                </a:lnTo>
                <a:lnTo>
                  <a:pt x="46726" y="948899"/>
                </a:lnTo>
                <a:lnTo>
                  <a:pt x="21043" y="889143"/>
                </a:lnTo>
                <a:lnTo>
                  <a:pt x="5329" y="827794"/>
                </a:lnTo>
                <a:lnTo>
                  <a:pt x="0" y="76504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587034"/>
                </a:lnTo>
                <a:lnTo>
                  <a:pt x="22621" y="630536"/>
                </a:lnTo>
                <a:lnTo>
                  <a:pt x="50230" y="672908"/>
                </a:lnTo>
                <a:lnTo>
                  <a:pt x="88111" y="714012"/>
                </a:lnTo>
                <a:lnTo>
                  <a:pt x="135820" y="753707"/>
                </a:lnTo>
                <a:lnTo>
                  <a:pt x="192912" y="791854"/>
                </a:lnTo>
                <a:lnTo>
                  <a:pt x="258941" y="828312"/>
                </a:lnTo>
                <a:lnTo>
                  <a:pt x="333463" y="862943"/>
                </a:lnTo>
                <a:lnTo>
                  <a:pt x="416033" y="895607"/>
                </a:lnTo>
                <a:lnTo>
                  <a:pt x="506206" y="926163"/>
                </a:lnTo>
                <a:lnTo>
                  <a:pt x="603537" y="954472"/>
                </a:lnTo>
                <a:lnTo>
                  <a:pt x="707581" y="980395"/>
                </a:lnTo>
                <a:lnTo>
                  <a:pt x="817893" y="1003791"/>
                </a:lnTo>
                <a:lnTo>
                  <a:pt x="934028" y="1024521"/>
                </a:lnTo>
                <a:lnTo>
                  <a:pt x="1055542" y="1042445"/>
                </a:lnTo>
                <a:lnTo>
                  <a:pt x="1181990" y="1057424"/>
                </a:lnTo>
                <a:lnTo>
                  <a:pt x="1312925" y="1069317"/>
                </a:lnTo>
                <a:lnTo>
                  <a:pt x="1447905" y="1077985"/>
                </a:lnTo>
                <a:lnTo>
                  <a:pt x="1586483" y="1083289"/>
                </a:lnTo>
                <a:lnTo>
                  <a:pt x="1728215" y="1085088"/>
                </a:lnTo>
                <a:lnTo>
                  <a:pt x="1869948" y="1083289"/>
                </a:lnTo>
                <a:lnTo>
                  <a:pt x="2008526" y="1077985"/>
                </a:lnTo>
                <a:lnTo>
                  <a:pt x="2143506" y="1069317"/>
                </a:lnTo>
                <a:lnTo>
                  <a:pt x="2274441" y="1057424"/>
                </a:lnTo>
                <a:lnTo>
                  <a:pt x="2400889" y="1042445"/>
                </a:lnTo>
                <a:lnTo>
                  <a:pt x="2522403" y="1024521"/>
                </a:lnTo>
                <a:lnTo>
                  <a:pt x="2638538" y="1003791"/>
                </a:lnTo>
                <a:lnTo>
                  <a:pt x="2748850" y="980395"/>
                </a:lnTo>
                <a:lnTo>
                  <a:pt x="2852894" y="954472"/>
                </a:lnTo>
                <a:lnTo>
                  <a:pt x="2950225" y="926163"/>
                </a:lnTo>
                <a:lnTo>
                  <a:pt x="3040398" y="895607"/>
                </a:lnTo>
                <a:lnTo>
                  <a:pt x="3122968" y="862943"/>
                </a:lnTo>
                <a:lnTo>
                  <a:pt x="3197490" y="828312"/>
                </a:lnTo>
                <a:lnTo>
                  <a:pt x="3263519" y="791854"/>
                </a:lnTo>
                <a:lnTo>
                  <a:pt x="3320611" y="753707"/>
                </a:lnTo>
                <a:lnTo>
                  <a:pt x="3368320" y="714012"/>
                </a:lnTo>
                <a:lnTo>
                  <a:pt x="3406201" y="672908"/>
                </a:lnTo>
                <a:lnTo>
                  <a:pt x="3433810" y="630536"/>
                </a:lnTo>
                <a:lnTo>
                  <a:pt x="3450702" y="587034"/>
                </a:lnTo>
                <a:lnTo>
                  <a:pt x="3456431" y="542544"/>
                </a:lnTo>
                <a:lnTo>
                  <a:pt x="3450702" y="498053"/>
                </a:lnTo>
                <a:lnTo>
                  <a:pt x="3433810" y="454551"/>
                </a:lnTo>
                <a:lnTo>
                  <a:pt x="3406201" y="412179"/>
                </a:lnTo>
                <a:lnTo>
                  <a:pt x="3368320" y="371075"/>
                </a:lnTo>
                <a:lnTo>
                  <a:pt x="3320611" y="331380"/>
                </a:lnTo>
                <a:lnTo>
                  <a:pt x="3263519" y="293233"/>
                </a:lnTo>
                <a:lnTo>
                  <a:pt x="3197490" y="256775"/>
                </a:lnTo>
                <a:lnTo>
                  <a:pt x="3122968" y="222144"/>
                </a:lnTo>
                <a:lnTo>
                  <a:pt x="3040398" y="189480"/>
                </a:lnTo>
                <a:lnTo>
                  <a:pt x="2950225" y="158924"/>
                </a:lnTo>
                <a:lnTo>
                  <a:pt x="2852894" y="130615"/>
                </a:lnTo>
                <a:lnTo>
                  <a:pt x="2748850" y="104692"/>
                </a:lnTo>
                <a:lnTo>
                  <a:pt x="2638538" y="81296"/>
                </a:lnTo>
                <a:lnTo>
                  <a:pt x="2522403" y="60566"/>
                </a:lnTo>
                <a:lnTo>
                  <a:pt x="2400889" y="42642"/>
                </a:lnTo>
                <a:lnTo>
                  <a:pt x="2274441" y="27663"/>
                </a:lnTo>
                <a:lnTo>
                  <a:pt x="2143506" y="15770"/>
                </a:lnTo>
                <a:lnTo>
                  <a:pt x="2008526" y="7102"/>
                </a:lnTo>
                <a:lnTo>
                  <a:pt x="1869948" y="1798"/>
                </a:lnTo>
                <a:lnTo>
                  <a:pt x="1728215" y="0"/>
                </a:lnTo>
                <a:lnTo>
                  <a:pt x="1586483" y="1798"/>
                </a:lnTo>
                <a:lnTo>
                  <a:pt x="1447905" y="7102"/>
                </a:lnTo>
                <a:lnTo>
                  <a:pt x="1312925" y="15770"/>
                </a:lnTo>
                <a:lnTo>
                  <a:pt x="1181990" y="27663"/>
                </a:lnTo>
                <a:lnTo>
                  <a:pt x="1055542" y="42642"/>
                </a:lnTo>
                <a:lnTo>
                  <a:pt x="934028" y="60566"/>
                </a:lnTo>
                <a:lnTo>
                  <a:pt x="817893" y="81296"/>
                </a:lnTo>
                <a:lnTo>
                  <a:pt x="707581" y="104692"/>
                </a:lnTo>
                <a:lnTo>
                  <a:pt x="603537" y="130615"/>
                </a:lnTo>
                <a:lnTo>
                  <a:pt x="506206" y="158924"/>
                </a:lnTo>
                <a:lnTo>
                  <a:pt x="416033" y="189480"/>
                </a:lnTo>
                <a:lnTo>
                  <a:pt x="333463" y="222144"/>
                </a:lnTo>
                <a:lnTo>
                  <a:pt x="258941" y="256775"/>
                </a:lnTo>
                <a:lnTo>
                  <a:pt x="192912" y="293233"/>
                </a:lnTo>
                <a:lnTo>
                  <a:pt x="135820" y="331380"/>
                </a:lnTo>
                <a:lnTo>
                  <a:pt x="88111" y="371075"/>
                </a:lnTo>
                <a:lnTo>
                  <a:pt x="50230" y="412179"/>
                </a:lnTo>
                <a:lnTo>
                  <a:pt x="22621" y="454551"/>
                </a:lnTo>
                <a:lnTo>
                  <a:pt x="5729" y="498053"/>
                </a:lnTo>
                <a:lnTo>
                  <a:pt x="0" y="54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498053"/>
                </a:lnTo>
                <a:lnTo>
                  <a:pt x="22621" y="454551"/>
                </a:lnTo>
                <a:lnTo>
                  <a:pt x="50230" y="412179"/>
                </a:lnTo>
                <a:lnTo>
                  <a:pt x="88111" y="371075"/>
                </a:lnTo>
                <a:lnTo>
                  <a:pt x="135820" y="331380"/>
                </a:lnTo>
                <a:lnTo>
                  <a:pt x="192912" y="293233"/>
                </a:lnTo>
                <a:lnTo>
                  <a:pt x="258941" y="256775"/>
                </a:lnTo>
                <a:lnTo>
                  <a:pt x="333463" y="222144"/>
                </a:lnTo>
                <a:lnTo>
                  <a:pt x="416033" y="189480"/>
                </a:lnTo>
                <a:lnTo>
                  <a:pt x="506206" y="158924"/>
                </a:lnTo>
                <a:lnTo>
                  <a:pt x="603537" y="130615"/>
                </a:lnTo>
                <a:lnTo>
                  <a:pt x="707581" y="104692"/>
                </a:lnTo>
                <a:lnTo>
                  <a:pt x="817893" y="81296"/>
                </a:lnTo>
                <a:lnTo>
                  <a:pt x="934028" y="60566"/>
                </a:lnTo>
                <a:lnTo>
                  <a:pt x="1055542" y="42642"/>
                </a:lnTo>
                <a:lnTo>
                  <a:pt x="1181990" y="27663"/>
                </a:lnTo>
                <a:lnTo>
                  <a:pt x="1312925" y="15770"/>
                </a:lnTo>
                <a:lnTo>
                  <a:pt x="1447905" y="7102"/>
                </a:lnTo>
                <a:lnTo>
                  <a:pt x="1586483" y="1798"/>
                </a:lnTo>
                <a:lnTo>
                  <a:pt x="1728215" y="0"/>
                </a:lnTo>
                <a:lnTo>
                  <a:pt x="1869948" y="1798"/>
                </a:lnTo>
                <a:lnTo>
                  <a:pt x="2008526" y="7102"/>
                </a:lnTo>
                <a:lnTo>
                  <a:pt x="2143506" y="15770"/>
                </a:lnTo>
                <a:lnTo>
                  <a:pt x="2274441" y="27663"/>
                </a:lnTo>
                <a:lnTo>
                  <a:pt x="2400889" y="42642"/>
                </a:lnTo>
                <a:lnTo>
                  <a:pt x="2522403" y="60566"/>
                </a:lnTo>
                <a:lnTo>
                  <a:pt x="2638538" y="81296"/>
                </a:lnTo>
                <a:lnTo>
                  <a:pt x="2748850" y="104692"/>
                </a:lnTo>
                <a:lnTo>
                  <a:pt x="2852894" y="130615"/>
                </a:lnTo>
                <a:lnTo>
                  <a:pt x="2950225" y="158924"/>
                </a:lnTo>
                <a:lnTo>
                  <a:pt x="3040398" y="189480"/>
                </a:lnTo>
                <a:lnTo>
                  <a:pt x="3122968" y="222144"/>
                </a:lnTo>
                <a:lnTo>
                  <a:pt x="3197490" y="256775"/>
                </a:lnTo>
                <a:lnTo>
                  <a:pt x="3263519" y="293233"/>
                </a:lnTo>
                <a:lnTo>
                  <a:pt x="3320611" y="331380"/>
                </a:lnTo>
                <a:lnTo>
                  <a:pt x="3368320" y="371075"/>
                </a:lnTo>
                <a:lnTo>
                  <a:pt x="3406201" y="412179"/>
                </a:lnTo>
                <a:lnTo>
                  <a:pt x="3433810" y="454551"/>
                </a:lnTo>
                <a:lnTo>
                  <a:pt x="3450702" y="498053"/>
                </a:lnTo>
                <a:lnTo>
                  <a:pt x="3456431" y="542544"/>
                </a:lnTo>
                <a:lnTo>
                  <a:pt x="3450702" y="587034"/>
                </a:lnTo>
                <a:lnTo>
                  <a:pt x="3433810" y="630536"/>
                </a:lnTo>
                <a:lnTo>
                  <a:pt x="3406201" y="672908"/>
                </a:lnTo>
                <a:lnTo>
                  <a:pt x="3368320" y="714012"/>
                </a:lnTo>
                <a:lnTo>
                  <a:pt x="3320611" y="753707"/>
                </a:lnTo>
                <a:lnTo>
                  <a:pt x="3263519" y="791854"/>
                </a:lnTo>
                <a:lnTo>
                  <a:pt x="3197490" y="828312"/>
                </a:lnTo>
                <a:lnTo>
                  <a:pt x="3122968" y="862943"/>
                </a:lnTo>
                <a:lnTo>
                  <a:pt x="3040398" y="895607"/>
                </a:lnTo>
                <a:lnTo>
                  <a:pt x="2950225" y="926163"/>
                </a:lnTo>
                <a:lnTo>
                  <a:pt x="2852894" y="954472"/>
                </a:lnTo>
                <a:lnTo>
                  <a:pt x="2748850" y="980395"/>
                </a:lnTo>
                <a:lnTo>
                  <a:pt x="2638538" y="1003791"/>
                </a:lnTo>
                <a:lnTo>
                  <a:pt x="2522403" y="1024521"/>
                </a:lnTo>
                <a:lnTo>
                  <a:pt x="2400889" y="1042445"/>
                </a:lnTo>
                <a:lnTo>
                  <a:pt x="2274441" y="1057424"/>
                </a:lnTo>
                <a:lnTo>
                  <a:pt x="2143506" y="1069317"/>
                </a:lnTo>
                <a:lnTo>
                  <a:pt x="2008526" y="1077985"/>
                </a:lnTo>
                <a:lnTo>
                  <a:pt x="1869948" y="1083289"/>
                </a:lnTo>
                <a:lnTo>
                  <a:pt x="1728215" y="1085088"/>
                </a:lnTo>
                <a:lnTo>
                  <a:pt x="1586483" y="1083289"/>
                </a:lnTo>
                <a:lnTo>
                  <a:pt x="1447905" y="1077985"/>
                </a:lnTo>
                <a:lnTo>
                  <a:pt x="1312925" y="1069317"/>
                </a:lnTo>
                <a:lnTo>
                  <a:pt x="1181990" y="1057424"/>
                </a:lnTo>
                <a:lnTo>
                  <a:pt x="1055542" y="1042445"/>
                </a:lnTo>
                <a:lnTo>
                  <a:pt x="934028" y="1024521"/>
                </a:lnTo>
                <a:lnTo>
                  <a:pt x="817893" y="1003791"/>
                </a:lnTo>
                <a:lnTo>
                  <a:pt x="707581" y="980395"/>
                </a:lnTo>
                <a:lnTo>
                  <a:pt x="603537" y="954472"/>
                </a:lnTo>
                <a:lnTo>
                  <a:pt x="506206" y="926163"/>
                </a:lnTo>
                <a:lnTo>
                  <a:pt x="416033" y="895607"/>
                </a:lnTo>
                <a:lnTo>
                  <a:pt x="333463" y="862943"/>
                </a:lnTo>
                <a:lnTo>
                  <a:pt x="258941" y="828312"/>
                </a:lnTo>
                <a:lnTo>
                  <a:pt x="192912" y="791854"/>
                </a:lnTo>
                <a:lnTo>
                  <a:pt x="135820" y="753707"/>
                </a:lnTo>
                <a:lnTo>
                  <a:pt x="88111" y="714012"/>
                </a:lnTo>
                <a:lnTo>
                  <a:pt x="50230" y="672908"/>
                </a:lnTo>
                <a:lnTo>
                  <a:pt x="22621" y="630536"/>
                </a:lnTo>
                <a:lnTo>
                  <a:pt x="5729" y="587034"/>
                </a:lnTo>
                <a:lnTo>
                  <a:pt x="0" y="542544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890455"/>
                </a:lnTo>
                <a:lnTo>
                  <a:pt x="39762" y="956448"/>
                </a:lnTo>
                <a:lnTo>
                  <a:pt x="88293" y="1020726"/>
                </a:lnTo>
                <a:lnTo>
                  <a:pt x="154881" y="1083078"/>
                </a:lnTo>
                <a:lnTo>
                  <a:pt x="238744" y="1143292"/>
                </a:lnTo>
                <a:lnTo>
                  <a:pt x="339100" y="1201157"/>
                </a:lnTo>
                <a:lnTo>
                  <a:pt x="455168" y="1256459"/>
                </a:lnTo>
                <a:lnTo>
                  <a:pt x="586166" y="1308989"/>
                </a:lnTo>
                <a:lnTo>
                  <a:pt x="731313" y="1358533"/>
                </a:lnTo>
                <a:lnTo>
                  <a:pt x="889825" y="1404880"/>
                </a:lnTo>
                <a:lnTo>
                  <a:pt x="1060922" y="1447818"/>
                </a:lnTo>
                <a:lnTo>
                  <a:pt x="1243821" y="1487136"/>
                </a:lnTo>
                <a:lnTo>
                  <a:pt x="1437741" y="1522621"/>
                </a:lnTo>
                <a:lnTo>
                  <a:pt x="1641901" y="1554062"/>
                </a:lnTo>
                <a:lnTo>
                  <a:pt x="1855517" y="1581247"/>
                </a:lnTo>
                <a:lnTo>
                  <a:pt x="2077809" y="1603964"/>
                </a:lnTo>
                <a:lnTo>
                  <a:pt x="2307994" y="1622002"/>
                </a:lnTo>
                <a:lnTo>
                  <a:pt x="2545291" y="1635148"/>
                </a:lnTo>
                <a:lnTo>
                  <a:pt x="2788918" y="1643191"/>
                </a:lnTo>
                <a:lnTo>
                  <a:pt x="3038094" y="1645920"/>
                </a:lnTo>
                <a:lnTo>
                  <a:pt x="3287269" y="1643191"/>
                </a:lnTo>
                <a:lnTo>
                  <a:pt x="3530896" y="1635148"/>
                </a:lnTo>
                <a:lnTo>
                  <a:pt x="3768193" y="1622002"/>
                </a:lnTo>
                <a:lnTo>
                  <a:pt x="3998378" y="1603964"/>
                </a:lnTo>
                <a:lnTo>
                  <a:pt x="4220670" y="1581247"/>
                </a:lnTo>
                <a:lnTo>
                  <a:pt x="4434286" y="1554062"/>
                </a:lnTo>
                <a:lnTo>
                  <a:pt x="4638446" y="1522621"/>
                </a:lnTo>
                <a:lnTo>
                  <a:pt x="4832366" y="1487136"/>
                </a:lnTo>
                <a:lnTo>
                  <a:pt x="5015265" y="1447818"/>
                </a:lnTo>
                <a:lnTo>
                  <a:pt x="5186362" y="1404880"/>
                </a:lnTo>
                <a:lnTo>
                  <a:pt x="5344874" y="1358533"/>
                </a:lnTo>
                <a:lnTo>
                  <a:pt x="5490021" y="1308989"/>
                </a:lnTo>
                <a:lnTo>
                  <a:pt x="5621019" y="1256459"/>
                </a:lnTo>
                <a:lnTo>
                  <a:pt x="5737087" y="1201157"/>
                </a:lnTo>
                <a:lnTo>
                  <a:pt x="5837443" y="1143292"/>
                </a:lnTo>
                <a:lnTo>
                  <a:pt x="5921306" y="1083078"/>
                </a:lnTo>
                <a:lnTo>
                  <a:pt x="5987894" y="1020726"/>
                </a:lnTo>
                <a:lnTo>
                  <a:pt x="6036425" y="956448"/>
                </a:lnTo>
                <a:lnTo>
                  <a:pt x="6066117" y="890455"/>
                </a:lnTo>
                <a:lnTo>
                  <a:pt x="6076188" y="822960"/>
                </a:lnTo>
                <a:lnTo>
                  <a:pt x="6066117" y="755461"/>
                </a:lnTo>
                <a:lnTo>
                  <a:pt x="6036425" y="689465"/>
                </a:lnTo>
                <a:lnTo>
                  <a:pt x="5987894" y="625185"/>
                </a:lnTo>
                <a:lnTo>
                  <a:pt x="5921306" y="562831"/>
                </a:lnTo>
                <a:lnTo>
                  <a:pt x="5837443" y="502616"/>
                </a:lnTo>
                <a:lnTo>
                  <a:pt x="5737087" y="444751"/>
                </a:lnTo>
                <a:lnTo>
                  <a:pt x="5621019" y="389448"/>
                </a:lnTo>
                <a:lnTo>
                  <a:pt x="5490021" y="336919"/>
                </a:lnTo>
                <a:lnTo>
                  <a:pt x="5344874" y="287376"/>
                </a:lnTo>
                <a:lnTo>
                  <a:pt x="5186362" y="241030"/>
                </a:lnTo>
                <a:lnTo>
                  <a:pt x="5015265" y="198092"/>
                </a:lnTo>
                <a:lnTo>
                  <a:pt x="4832366" y="158776"/>
                </a:lnTo>
                <a:lnTo>
                  <a:pt x="4638446" y="123292"/>
                </a:lnTo>
                <a:lnTo>
                  <a:pt x="4434286" y="91852"/>
                </a:lnTo>
                <a:lnTo>
                  <a:pt x="4220670" y="64668"/>
                </a:lnTo>
                <a:lnTo>
                  <a:pt x="3998378" y="41952"/>
                </a:lnTo>
                <a:lnTo>
                  <a:pt x="3768193" y="23915"/>
                </a:lnTo>
                <a:lnTo>
                  <a:pt x="3530896" y="10770"/>
                </a:lnTo>
                <a:lnTo>
                  <a:pt x="3287269" y="2727"/>
                </a:lnTo>
                <a:lnTo>
                  <a:pt x="3038094" y="0"/>
                </a:lnTo>
                <a:lnTo>
                  <a:pt x="2788918" y="2727"/>
                </a:lnTo>
                <a:lnTo>
                  <a:pt x="2545291" y="10770"/>
                </a:lnTo>
                <a:lnTo>
                  <a:pt x="2307994" y="23915"/>
                </a:lnTo>
                <a:lnTo>
                  <a:pt x="2077809" y="41952"/>
                </a:lnTo>
                <a:lnTo>
                  <a:pt x="1855517" y="64668"/>
                </a:lnTo>
                <a:lnTo>
                  <a:pt x="1641901" y="91852"/>
                </a:lnTo>
                <a:lnTo>
                  <a:pt x="1437741" y="123292"/>
                </a:lnTo>
                <a:lnTo>
                  <a:pt x="1243821" y="158776"/>
                </a:lnTo>
                <a:lnTo>
                  <a:pt x="1060922" y="198092"/>
                </a:lnTo>
                <a:lnTo>
                  <a:pt x="889825" y="241030"/>
                </a:lnTo>
                <a:lnTo>
                  <a:pt x="731313" y="287376"/>
                </a:lnTo>
                <a:lnTo>
                  <a:pt x="586166" y="336919"/>
                </a:lnTo>
                <a:lnTo>
                  <a:pt x="455168" y="389448"/>
                </a:lnTo>
                <a:lnTo>
                  <a:pt x="339100" y="444751"/>
                </a:lnTo>
                <a:lnTo>
                  <a:pt x="238744" y="502616"/>
                </a:lnTo>
                <a:lnTo>
                  <a:pt x="154881" y="562831"/>
                </a:lnTo>
                <a:lnTo>
                  <a:pt x="88293" y="625185"/>
                </a:lnTo>
                <a:lnTo>
                  <a:pt x="39762" y="689465"/>
                </a:lnTo>
                <a:lnTo>
                  <a:pt x="10070" y="755461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755461"/>
                </a:lnTo>
                <a:lnTo>
                  <a:pt x="39762" y="689465"/>
                </a:lnTo>
                <a:lnTo>
                  <a:pt x="88293" y="625185"/>
                </a:lnTo>
                <a:lnTo>
                  <a:pt x="154881" y="562831"/>
                </a:lnTo>
                <a:lnTo>
                  <a:pt x="238744" y="502616"/>
                </a:lnTo>
                <a:lnTo>
                  <a:pt x="339100" y="444751"/>
                </a:lnTo>
                <a:lnTo>
                  <a:pt x="455168" y="389448"/>
                </a:lnTo>
                <a:lnTo>
                  <a:pt x="586166" y="336919"/>
                </a:lnTo>
                <a:lnTo>
                  <a:pt x="731313" y="287376"/>
                </a:lnTo>
                <a:lnTo>
                  <a:pt x="889825" y="241030"/>
                </a:lnTo>
                <a:lnTo>
                  <a:pt x="1060922" y="198092"/>
                </a:lnTo>
                <a:lnTo>
                  <a:pt x="1243821" y="158776"/>
                </a:lnTo>
                <a:lnTo>
                  <a:pt x="1437741" y="123292"/>
                </a:lnTo>
                <a:lnTo>
                  <a:pt x="1641901" y="91852"/>
                </a:lnTo>
                <a:lnTo>
                  <a:pt x="1855517" y="64668"/>
                </a:lnTo>
                <a:lnTo>
                  <a:pt x="2077809" y="41952"/>
                </a:lnTo>
                <a:lnTo>
                  <a:pt x="2307994" y="23915"/>
                </a:lnTo>
                <a:lnTo>
                  <a:pt x="2545291" y="10770"/>
                </a:lnTo>
                <a:lnTo>
                  <a:pt x="2788918" y="2727"/>
                </a:lnTo>
                <a:lnTo>
                  <a:pt x="3038094" y="0"/>
                </a:lnTo>
                <a:lnTo>
                  <a:pt x="3287269" y="2727"/>
                </a:lnTo>
                <a:lnTo>
                  <a:pt x="3530896" y="10770"/>
                </a:lnTo>
                <a:lnTo>
                  <a:pt x="3768193" y="23915"/>
                </a:lnTo>
                <a:lnTo>
                  <a:pt x="3998378" y="41952"/>
                </a:lnTo>
                <a:lnTo>
                  <a:pt x="4220670" y="64668"/>
                </a:lnTo>
                <a:lnTo>
                  <a:pt x="4434286" y="91852"/>
                </a:lnTo>
                <a:lnTo>
                  <a:pt x="4638446" y="123292"/>
                </a:lnTo>
                <a:lnTo>
                  <a:pt x="4832366" y="158776"/>
                </a:lnTo>
                <a:lnTo>
                  <a:pt x="5015265" y="198092"/>
                </a:lnTo>
                <a:lnTo>
                  <a:pt x="5186362" y="241030"/>
                </a:lnTo>
                <a:lnTo>
                  <a:pt x="5344874" y="287376"/>
                </a:lnTo>
                <a:lnTo>
                  <a:pt x="5490021" y="336919"/>
                </a:lnTo>
                <a:lnTo>
                  <a:pt x="5621019" y="389448"/>
                </a:lnTo>
                <a:lnTo>
                  <a:pt x="5737087" y="444751"/>
                </a:lnTo>
                <a:lnTo>
                  <a:pt x="5837443" y="502616"/>
                </a:lnTo>
                <a:lnTo>
                  <a:pt x="5921306" y="562831"/>
                </a:lnTo>
                <a:lnTo>
                  <a:pt x="5987894" y="625185"/>
                </a:lnTo>
                <a:lnTo>
                  <a:pt x="6036425" y="689465"/>
                </a:lnTo>
                <a:lnTo>
                  <a:pt x="6066117" y="755461"/>
                </a:lnTo>
                <a:lnTo>
                  <a:pt x="6076188" y="822960"/>
                </a:lnTo>
                <a:lnTo>
                  <a:pt x="6066117" y="890455"/>
                </a:lnTo>
                <a:lnTo>
                  <a:pt x="6036425" y="956448"/>
                </a:lnTo>
                <a:lnTo>
                  <a:pt x="5987894" y="1020726"/>
                </a:lnTo>
                <a:lnTo>
                  <a:pt x="5921306" y="1083078"/>
                </a:lnTo>
                <a:lnTo>
                  <a:pt x="5837443" y="1143292"/>
                </a:lnTo>
                <a:lnTo>
                  <a:pt x="5737087" y="1201157"/>
                </a:lnTo>
                <a:lnTo>
                  <a:pt x="5621019" y="1256459"/>
                </a:lnTo>
                <a:lnTo>
                  <a:pt x="5490021" y="1308989"/>
                </a:lnTo>
                <a:lnTo>
                  <a:pt x="5344874" y="1358533"/>
                </a:lnTo>
                <a:lnTo>
                  <a:pt x="5186362" y="1404880"/>
                </a:lnTo>
                <a:lnTo>
                  <a:pt x="5015265" y="1447818"/>
                </a:lnTo>
                <a:lnTo>
                  <a:pt x="4832366" y="1487136"/>
                </a:lnTo>
                <a:lnTo>
                  <a:pt x="4638446" y="1522621"/>
                </a:lnTo>
                <a:lnTo>
                  <a:pt x="4434286" y="1554062"/>
                </a:lnTo>
                <a:lnTo>
                  <a:pt x="4220670" y="1581247"/>
                </a:lnTo>
                <a:lnTo>
                  <a:pt x="3998378" y="1603964"/>
                </a:lnTo>
                <a:lnTo>
                  <a:pt x="3768193" y="1622002"/>
                </a:lnTo>
                <a:lnTo>
                  <a:pt x="3530896" y="1635148"/>
                </a:lnTo>
                <a:lnTo>
                  <a:pt x="3287269" y="1643191"/>
                </a:lnTo>
                <a:lnTo>
                  <a:pt x="3038094" y="1645920"/>
                </a:lnTo>
                <a:lnTo>
                  <a:pt x="2788918" y="1643191"/>
                </a:lnTo>
                <a:lnTo>
                  <a:pt x="2545291" y="1635148"/>
                </a:lnTo>
                <a:lnTo>
                  <a:pt x="2307994" y="1622002"/>
                </a:lnTo>
                <a:lnTo>
                  <a:pt x="2077809" y="1603964"/>
                </a:lnTo>
                <a:lnTo>
                  <a:pt x="1855517" y="1581247"/>
                </a:lnTo>
                <a:lnTo>
                  <a:pt x="1641901" y="1554062"/>
                </a:lnTo>
                <a:lnTo>
                  <a:pt x="1437741" y="1522621"/>
                </a:lnTo>
                <a:lnTo>
                  <a:pt x="1243821" y="1487136"/>
                </a:lnTo>
                <a:lnTo>
                  <a:pt x="1060922" y="1447818"/>
                </a:lnTo>
                <a:lnTo>
                  <a:pt x="889825" y="1404880"/>
                </a:lnTo>
                <a:lnTo>
                  <a:pt x="731313" y="1358533"/>
                </a:lnTo>
                <a:lnTo>
                  <a:pt x="586166" y="1308989"/>
                </a:lnTo>
                <a:lnTo>
                  <a:pt x="455168" y="1256459"/>
                </a:lnTo>
                <a:lnTo>
                  <a:pt x="339100" y="1201157"/>
                </a:lnTo>
                <a:lnTo>
                  <a:pt x="238744" y="1143292"/>
                </a:lnTo>
                <a:lnTo>
                  <a:pt x="154881" y="1083078"/>
                </a:lnTo>
                <a:lnTo>
                  <a:pt x="88293" y="1020726"/>
                </a:lnTo>
                <a:lnTo>
                  <a:pt x="39762" y="956448"/>
                </a:lnTo>
                <a:lnTo>
                  <a:pt x="10070" y="890455"/>
                </a:lnTo>
                <a:lnTo>
                  <a:pt x="0" y="822960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6" y="91567"/>
            <a:ext cx="5761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5995" y="91567"/>
            <a:ext cx="267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680" y="518286"/>
            <a:ext cx="8057982" cy="85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9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85086" marR="0" lvl="0" indent="0" algn="l" defTabSz="914400" rtl="0" eaLnBrk="1" fontAlgn="auto" latinLnBrk="0" hangingPunct="1">
              <a:lnSpc>
                <a:spcPct val="101725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sng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  <a:r>
              <a:rPr kumimoji="0" sz="2400" b="1" i="0" u="sng" strike="noStrike" kern="1200" cap="none" spc="4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2400" b="1" i="0" u="sng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sng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</a:t>
            </a:r>
            <a:r>
              <a:rPr kumimoji="0" sz="2400" b="1" i="0" u="sng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302" y="1415161"/>
            <a:ext cx="3080427" cy="83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4247" marR="784545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tsele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753" marR="525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-Begle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ltun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748" y="2294001"/>
            <a:ext cx="2678914" cy="560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PS-</a:t>
            </a:r>
            <a:r>
              <a:rPr kumimoji="0" sz="3000" b="1" i="0" u="none" strike="noStrike" kern="1200" cap="none" spc="-10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0763" marR="340699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Obli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orik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8" y="3302508"/>
            <a:ext cx="3090185" cy="1893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51" marR="1021918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üler*innen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823" marR="911297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9883" marR="1771557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8531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8420" marR="0" lvl="0" indent="0" algn="ctr" defTabSz="914400" rtl="0" eaLnBrk="1" fontAlgn="auto" latinLnBrk="0" hangingPunct="1">
              <a:lnSpc>
                <a:spcPct val="101725"/>
              </a:lnSpc>
              <a:spcBef>
                <a:spcPts val="13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7262" marR="76759" lvl="0" indent="0" algn="ctr" defTabSz="914400" rtl="0" eaLnBrk="1" fontAlgn="auto" latinLnBrk="0" hangingPunct="1">
              <a:lnSpc>
                <a:spcPts val="221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803165"/>
            <a:ext cx="4305092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54" marR="843112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Ähnlich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1517" algn="ctr" defTabSz="914400" rtl="0" eaLnBrk="1" fontAlgn="auto" latinLnBrk="0" hangingPunct="1">
              <a:lnSpc>
                <a:spcPts val="2200"/>
              </a:lnSpc>
              <a:spcBef>
                <a:spcPts val="7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achliche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(PB)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 einem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se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(UB) im </a:t>
            </a:r>
            <a:r>
              <a:rPr kumimoji="0" sz="2000" b="1" i="0" u="none" strike="noStrike" kern="1200" cap="none" spc="-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945" y="1133094"/>
            <a:ext cx="651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7066" y="1133094"/>
            <a:ext cx="8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263" y="1133094"/>
            <a:ext cx="80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45594" y="1133094"/>
            <a:ext cx="80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629155"/>
            <a:ext cx="9144000" cy="5228842"/>
          </a:xfrm>
          <a:custGeom>
            <a:avLst/>
            <a:gdLst/>
            <a:ahLst/>
            <a:cxnLst/>
            <a:rect l="l" t="t" r="r" b="b"/>
            <a:pathLst>
              <a:path w="9144000" h="5228842">
                <a:moveTo>
                  <a:pt x="0" y="5228842"/>
                </a:moveTo>
                <a:lnTo>
                  <a:pt x="9144000" y="5228842"/>
                </a:lnTo>
                <a:lnTo>
                  <a:pt x="9144000" y="0"/>
                </a:lnTo>
                <a:lnTo>
                  <a:pt x="0" y="0"/>
                </a:lnTo>
                <a:lnTo>
                  <a:pt x="0" y="5228842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1629155"/>
          </a:xfrm>
          <a:custGeom>
            <a:avLst/>
            <a:gdLst/>
            <a:ahLst/>
            <a:cxnLst/>
            <a:rect l="l" t="t" r="r" b="b"/>
            <a:pathLst>
              <a:path w="9144000" h="1629155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77" y="197103"/>
            <a:ext cx="8712149" cy="1282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302534" lvl="0" indent="0" algn="ctr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4200" b="1" i="0" u="none" strike="noStrike" kern="1200" cap="none" spc="-1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3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7364" marR="880031" lvl="0" indent="0" algn="ctr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7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7625" marR="0" lvl="0" indent="0" algn="l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seits…</a:t>
            </a:r>
            <a:r>
              <a:rPr kumimoji="0" sz="2400" b="1" i="0" u="sng" strike="noStrike" kern="1200" cap="none" spc="5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2400" b="1" i="0" u="sng" strike="noStrike" kern="1200" cap="none" spc="-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sng" strike="noStrike" kern="1200" cap="none" spc="-3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lang="de-DE" sz="2400" b="1" u="sng" spc="51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2400" b="1" i="0" u="sng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lang="de-DE" sz="2400" b="1" u="sng" spc="5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  (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2400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" y="2232279"/>
            <a:ext cx="45279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Subje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4200" b="1" i="0" u="none" strike="noStrike" kern="1200" cap="none" spc="-5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Bedar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" y="272317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640" y="2744597"/>
            <a:ext cx="2461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„Im</a:t>
            </a:r>
            <a:r>
              <a:rPr kumimoji="0" sz="4200" b="1" i="0" u="none" strike="noStrike" kern="1200" cap="none" spc="-42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elp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910" y="2744597"/>
            <a:ext cx="42978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</a:t>
            </a:r>
            <a:r>
              <a:rPr kumimoji="0" sz="4200" b="1" i="0" u="none" strike="noStrike" kern="1200" cap="none" spc="-10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ahrnehmung</a:t>
            </a:r>
            <a:r>
              <a:rPr kumimoji="0" sz="4200" b="1" i="0" u="none" strike="noStrike" kern="1200" cap="none" spc="-15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1615" y="2744597"/>
            <a:ext cx="14535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171317"/>
            <a:ext cx="9417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370" y="3171317"/>
            <a:ext cx="68064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klung</a:t>
            </a:r>
            <a:r>
              <a:rPr kumimoji="0" sz="4200" b="1" i="0" u="none" strike="noStrike" kern="1200" cap="none" spc="-126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ich</a:t>
            </a:r>
            <a:r>
              <a:rPr kumimoji="0" sz="4200" b="1" i="0" u="none" strike="noStrike" kern="1200" cap="none" spc="-6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3598037"/>
            <a:ext cx="8483210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7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4200" b="1" i="0" u="none" strike="noStrike" kern="1200" cap="none" spc="-2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schend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Lernen:</a:t>
            </a:r>
            <a:r>
              <a:rPr kumimoji="0" sz="28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ende</a:t>
            </a:r>
            <a:r>
              <a:rPr kumimoji="0" sz="2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ernmerkmale</a:t>
            </a:r>
            <a:r>
              <a:rPr kumimoji="0" sz="2800" b="1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408843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4537075"/>
            <a:ext cx="586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698" y="4537075"/>
            <a:ext cx="2994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xisseme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131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8215" y="4537075"/>
            <a:ext cx="910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somit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763" y="4537075"/>
            <a:ext cx="32563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1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lung</a:t>
            </a:r>
            <a:r>
              <a:rPr kumimoji="0" sz="4200" b="1" i="0" u="none" strike="noStrike" kern="1200" cap="none" spc="-9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963795"/>
            <a:ext cx="8626889" cy="1678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11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200" b="1" i="0" u="none" strike="noStrike" kern="1200" cap="none" spc="-26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„Da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auf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Bearbe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tung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5112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4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beru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-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aphischer</a:t>
            </a:r>
            <a:r>
              <a:rPr kumimoji="0" sz="4200" b="1" i="0" u="none" strike="noStrike" kern="1200" cap="none" spc="-7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39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19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</a:t>
            </a:r>
            <a:r>
              <a:rPr kumimoji="0" sz="4200" b="1" i="0" u="none" strike="noStrike" kern="1200" cap="none" spc="-2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4542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8776" y="1238885"/>
            <a:ext cx="86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863" y="1238885"/>
            <a:ext cx="83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157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2040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A004FE-EE1D-43EE-A364-A330E5D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3. Wie differenziert sich die schulseitige </a:t>
            </a:r>
            <a:r>
              <a:rPr lang="de-DE" sz="3200" b="1" dirty="0" err="1">
                <a:solidFill>
                  <a:srgbClr val="0070C0"/>
                </a:solidFill>
              </a:rPr>
              <a:t>Obligatorik</a:t>
            </a:r>
            <a:r>
              <a:rPr lang="de-DE" sz="3200" b="1" dirty="0">
                <a:solidFill>
                  <a:srgbClr val="0070C0"/>
                </a:solidFill>
              </a:rPr>
              <a:t>?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7482DE-0D43-450E-860F-01BC05B06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13670"/>
              </p:ext>
            </p:extLst>
          </p:nvPr>
        </p:nvGraphicFramePr>
        <p:xfrm>
          <a:off x="-34506" y="1196752"/>
          <a:ext cx="9178506" cy="5651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3142">
                  <a:extLst>
                    <a:ext uri="{9D8B030D-6E8A-4147-A177-3AD203B41FA5}">
                      <a16:colId xmlns:a16="http://schemas.microsoft.com/office/drawing/2014/main" val="3966874455"/>
                    </a:ext>
                  </a:extLst>
                </a:gridCol>
                <a:gridCol w="2096111">
                  <a:extLst>
                    <a:ext uri="{9D8B030D-6E8A-4147-A177-3AD203B41FA5}">
                      <a16:colId xmlns:a16="http://schemas.microsoft.com/office/drawing/2014/main" val="2436981255"/>
                    </a:ext>
                  </a:extLst>
                </a:gridCol>
                <a:gridCol w="4589253">
                  <a:extLst>
                    <a:ext uri="{9D8B030D-6E8A-4147-A177-3AD203B41FA5}">
                      <a16:colId xmlns:a16="http://schemas.microsoft.com/office/drawing/2014/main" val="3019205671"/>
                    </a:ext>
                  </a:extLst>
                </a:gridCol>
              </a:tblGrid>
              <a:tr h="83532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2800" dirty="0"/>
                        <a:t>390 Zeitstunden   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LP  (1 LP = 30 Zeitstunden)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10884"/>
                  </a:ext>
                </a:extLst>
              </a:tr>
              <a:tr h="1145598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140 Zeitstunden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Individuelle </a:t>
                      </a:r>
                    </a:p>
                    <a:p>
                      <a:pPr algn="ctr"/>
                      <a:r>
                        <a:rPr lang="de-DE" sz="2400" b="1" dirty="0"/>
                        <a:t>Vor- und Nachbereitung </a:t>
                      </a:r>
                    </a:p>
                    <a:p>
                      <a:pPr algn="l"/>
                      <a:endParaRPr lang="de-DE" sz="2400" dirty="0"/>
                    </a:p>
                    <a:p>
                      <a:pPr algn="l"/>
                      <a:r>
                        <a:rPr lang="de-DE" sz="2000" dirty="0"/>
                        <a:t>(Reflexion, Häusliche</a:t>
                      </a:r>
                      <a:r>
                        <a:rPr lang="de-DE" sz="2000" baseline="0" dirty="0"/>
                        <a:t> Portfolio-Arbeit etc.)</a:t>
                      </a:r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250 </a:t>
                      </a:r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Zeit</a:t>
                      </a:r>
                      <a:r>
                        <a:rPr lang="de-DE" sz="2400" b="1" dirty="0"/>
                        <a:t>stunden </a:t>
                      </a:r>
                    </a:p>
                    <a:p>
                      <a:pPr algn="ctr"/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Anwesenheit </a:t>
                      </a:r>
                      <a:r>
                        <a:rPr lang="de-DE" sz="2400" b="0" dirty="0"/>
                        <a:t>in </a:t>
                      </a:r>
                      <a:r>
                        <a:rPr lang="de-DE" sz="2400" b="0" dirty="0" err="1"/>
                        <a:t>ZfsL</a:t>
                      </a:r>
                      <a:r>
                        <a:rPr lang="de-DE" sz="2400" b="0" dirty="0"/>
                        <a:t> und</a:t>
                      </a:r>
                      <a:r>
                        <a:rPr lang="de-DE" sz="2400" b="0" baseline="0" dirty="0"/>
                        <a:t> Schule</a:t>
                      </a:r>
                    </a:p>
                    <a:p>
                      <a:pPr algn="ctr"/>
                      <a:endParaRPr lang="de-DE" sz="2400" b="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0528"/>
                  </a:ext>
                </a:extLst>
              </a:tr>
              <a:tr h="3306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/>
                        <a:t>ZfsL</a:t>
                      </a:r>
                      <a:r>
                        <a:rPr lang="de-DE" sz="2800" b="1" dirty="0"/>
                        <a:t>-Begleit-formate</a:t>
                      </a:r>
                    </a:p>
                    <a:p>
                      <a:pPr algn="ctr"/>
                      <a:endParaRPr lang="de-DE" sz="2400" b="1" dirty="0"/>
                    </a:p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Schulische</a:t>
                      </a:r>
                      <a:r>
                        <a:rPr lang="de-DE" sz="2800" b="1" baseline="0" dirty="0"/>
                        <a:t> Begleitformate</a:t>
                      </a:r>
                    </a:p>
                    <a:p>
                      <a:pPr algn="ctr"/>
                      <a:endParaRPr lang="de-DE" sz="24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sng" dirty="0">
                          <a:latin typeface="+mn-lt"/>
                        </a:rPr>
                        <a:t>davon: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latin typeface="+mn-lt"/>
                        </a:rPr>
                        <a:t>50-70 Unterrichtsstunden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(à 45 min.)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Unterricht unter Begleitung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de-DE" sz="2000" b="1" u="sng" dirty="0">
                          <a:latin typeface="+mn-lt"/>
                        </a:rPr>
                        <a:t>darin: </a:t>
                      </a:r>
                    </a:p>
                    <a:p>
                      <a:pPr algn="ctr"/>
                      <a:r>
                        <a:rPr lang="de-DE" sz="2000" b="1" dirty="0">
                          <a:latin typeface="+mn-lt"/>
                        </a:rPr>
                        <a:t>Je 5-15 Unterrichtsstunden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für je 1 Unterrichtsvorhaben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pro 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48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78123-B177-981B-B095-10C55226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Die </a:t>
            </a:r>
            <a:r>
              <a:rPr lang="de-DE" sz="3600" b="1" dirty="0" err="1">
                <a:solidFill>
                  <a:srgbClr val="0070C0"/>
                </a:solidFill>
              </a:rPr>
              <a:t>Anwesenheitsobligatorik</a:t>
            </a:r>
            <a:r>
              <a:rPr lang="de-DE" sz="3600" b="1" dirty="0">
                <a:solidFill>
                  <a:srgbClr val="0070C0"/>
                </a:solidFill>
              </a:rPr>
              <a:t> in der Schule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FC2050-6524-7268-6317-EC77ABEC0621}"/>
              </a:ext>
            </a:extLst>
          </p:cNvPr>
          <p:cNvSpPr txBox="1"/>
          <p:nvPr/>
        </p:nvSpPr>
        <p:spPr>
          <a:xfrm>
            <a:off x="304800" y="1219201"/>
            <a:ext cx="8382000" cy="531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8176">
              <a:spcBef>
                <a:spcPts val="107"/>
              </a:spcBef>
            </a:pPr>
            <a:r>
              <a:rPr lang="de-DE" sz="2400" b="1" dirty="0"/>
              <a:t>Um die </a:t>
            </a:r>
            <a:r>
              <a:rPr lang="de-DE" sz="2400" b="1" dirty="0" err="1"/>
              <a:t>Obligatorik</a:t>
            </a:r>
            <a:r>
              <a:rPr lang="de-DE" sz="2400" b="1" dirty="0"/>
              <a:t> von </a:t>
            </a:r>
            <a:r>
              <a:rPr lang="de-DE" sz="2400" b="1" dirty="0">
                <a:solidFill>
                  <a:srgbClr val="0070C0"/>
                </a:solidFill>
              </a:rPr>
              <a:t>ca. 220 Zeitstunden </a:t>
            </a:r>
            <a:r>
              <a:rPr lang="de-DE" sz="2400" b="1" dirty="0"/>
              <a:t>Anwesenheit an der Schule zu erfüllen, ergibt sich bei </a:t>
            </a:r>
            <a:r>
              <a:rPr lang="de-DE" sz="2400" b="1" dirty="0">
                <a:solidFill>
                  <a:srgbClr val="0070C0"/>
                </a:solidFill>
              </a:rPr>
              <a:t>ca. 66 Tagen </a:t>
            </a:r>
            <a:r>
              <a:rPr lang="de-DE" sz="2400" b="1" dirty="0"/>
              <a:t>Anwesenheit der PS-Studierenden an den</a:t>
            </a:r>
          </a:p>
          <a:p>
            <a:pPr marL="12700"/>
            <a:r>
              <a:rPr lang="de-DE" sz="2400" b="1" dirty="0"/>
              <a:t>Ausbildungsschulen im PS 02/2025 eine rechnerische  Durchschnittsanwesenheit von </a:t>
            </a:r>
            <a:r>
              <a:rPr lang="de-DE" sz="2400" b="1" dirty="0">
                <a:solidFill>
                  <a:srgbClr val="0070C0"/>
                </a:solidFill>
              </a:rPr>
              <a:t>3,3 Zeitstunden pro Tag</a:t>
            </a:r>
            <a:r>
              <a:rPr lang="de-DE" sz="2400" b="1" dirty="0"/>
              <a:t>.  Darin enthalten sind Vor- und Nachbesprechungen von Unterricht, Teilnahme an Konferenzen, Beratungsanlässen, Veranstaltungen</a:t>
            </a:r>
          </a:p>
          <a:p>
            <a:pPr marL="12700" marR="38176"/>
            <a:r>
              <a:rPr lang="de-DE" sz="2400" b="1" dirty="0"/>
              <a:t>des Schullebens etc.</a:t>
            </a:r>
          </a:p>
          <a:p>
            <a:pPr marL="12700" marR="181640">
              <a:spcBef>
                <a:spcPts val="350"/>
              </a:spcBef>
            </a:pPr>
            <a:r>
              <a:rPr lang="de-DE" sz="2400" b="1" dirty="0"/>
              <a:t>Innerhalb dieses Rahmens liegt die </a:t>
            </a:r>
            <a:r>
              <a:rPr lang="de-DE" sz="2400" b="1" dirty="0">
                <a:solidFill>
                  <a:srgbClr val="0070C0"/>
                </a:solidFill>
              </a:rPr>
              <a:t>Stundenplangestaltung im Ermessen der Schule </a:t>
            </a:r>
            <a:r>
              <a:rPr lang="de-DE" sz="2400" b="1" dirty="0"/>
              <a:t>(z.B. gleichbleibende Wochenstundenzahl für die PSS von Februar bis Juli oder dichter Einstieg, dann Reduzierung der Wochenstundenzahl vor dem Hintergrund zunehmender Unterrichtsplanung und –Durchführung der Studierenden)</a:t>
            </a:r>
            <a:endParaRPr lang="de-DE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20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CD678-F458-82EB-CC40-9E911743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Problematik im PS-Durchgang 09/2024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F8C8F-0611-01EA-594F-28555D19C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/>
              <a:t>Anlaufschwierigkeiten bei eigenem Unterricht, der über eine Assistenz-Rolle hinauswächst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39ECE9-AFE9-ACCA-13C8-4FA763AA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43200"/>
            <a:ext cx="7239000" cy="37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75DDA-7E63-7D0F-B0A3-3994B809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Folgerungen für das PS 02/2025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99A552-394E-00D7-6F95-FBC9E576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2611"/>
            <a:ext cx="8229600" cy="4525963"/>
          </a:xfrm>
        </p:spPr>
        <p:txBody>
          <a:bodyPr/>
          <a:lstStyle/>
          <a:p>
            <a:pPr marL="0" marR="38176" indent="0">
              <a:lnSpc>
                <a:spcPct val="101725"/>
              </a:lnSpc>
              <a:spcBef>
                <a:spcPts val="445"/>
              </a:spcBef>
              <a:buNone/>
            </a:pPr>
            <a:r>
              <a:rPr lang="de-DE" sz="3000" b="1" u="heavy" spc="0" dirty="0">
                <a:latin typeface="Calibri"/>
                <a:cs typeface="Calibri"/>
              </a:rPr>
              <a:t>Wic</a:t>
            </a:r>
            <a:r>
              <a:rPr lang="de-DE" sz="3000" b="1" u="heavy" spc="-19" dirty="0">
                <a:latin typeface="Calibri"/>
                <a:cs typeface="Calibri"/>
              </a:rPr>
              <a:t>h</a:t>
            </a:r>
            <a:r>
              <a:rPr lang="de-DE" sz="3000" b="1" u="heavy" spc="0" dirty="0">
                <a:latin typeface="Calibri"/>
                <a:cs typeface="Calibri"/>
              </a:rPr>
              <a:t>tig:</a:t>
            </a:r>
            <a:endParaRPr lang="de-DE" sz="3000" dirty="0">
              <a:latin typeface="Calibri"/>
              <a:cs typeface="Calibri"/>
            </a:endParaRP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000" b="1" spc="-39" baseline="1365" dirty="0">
                <a:latin typeface="Calibri"/>
                <a:cs typeface="Calibri"/>
              </a:rPr>
              <a:t>Von Anbeginn an k</a:t>
            </a:r>
            <a:r>
              <a:rPr lang="de-DE" sz="3000" b="1" spc="0" baseline="1365" dirty="0">
                <a:latin typeface="Calibri"/>
                <a:cs typeface="Calibri"/>
              </a:rPr>
              <a:t>o</a:t>
            </a:r>
            <a:r>
              <a:rPr lang="de-DE" sz="3000" b="1" spc="-14" baseline="1365" dirty="0">
                <a:latin typeface="Calibri"/>
                <a:cs typeface="Calibri"/>
              </a:rPr>
              <a:t>n</a:t>
            </a:r>
            <a:r>
              <a:rPr lang="de-DE" sz="3000" b="1" spc="0" baseline="1365" dirty="0">
                <a:latin typeface="Calibri"/>
                <a:cs typeface="Calibri"/>
              </a:rPr>
              <a:t>tin</a:t>
            </a:r>
            <a:r>
              <a:rPr lang="de-DE" sz="3000" b="1" spc="9" baseline="1365" dirty="0">
                <a:latin typeface="Calibri"/>
                <a:cs typeface="Calibri"/>
              </a:rPr>
              <a:t>u</a:t>
            </a:r>
            <a:r>
              <a:rPr lang="de-DE" sz="3000" b="1" spc="0" baseline="1365" dirty="0">
                <a:latin typeface="Calibri"/>
                <a:cs typeface="Calibri"/>
              </a:rPr>
              <a:t>ierl</a:t>
            </a:r>
            <a:r>
              <a:rPr lang="de-DE" sz="3000" b="1" spc="-4" baseline="1365" dirty="0">
                <a:latin typeface="Calibri"/>
                <a:cs typeface="Calibri"/>
              </a:rPr>
              <a:t>i</a:t>
            </a:r>
            <a:r>
              <a:rPr lang="de-DE" sz="3000" b="1" spc="0" baseline="1365" dirty="0">
                <a:latin typeface="Calibri"/>
                <a:cs typeface="Calibri"/>
              </a:rPr>
              <a:t>c</a:t>
            </a:r>
            <a:r>
              <a:rPr lang="de-DE" sz="3000" b="1" spc="4" baseline="1365" dirty="0">
                <a:latin typeface="Calibri"/>
                <a:cs typeface="Calibri"/>
              </a:rPr>
              <a:t>h</a:t>
            </a:r>
            <a:r>
              <a:rPr lang="de-DE" sz="3000" b="1" spc="0" baseline="1365" dirty="0">
                <a:latin typeface="Calibri"/>
                <a:cs typeface="Calibri"/>
              </a:rPr>
              <a:t>es</a:t>
            </a:r>
            <a:r>
              <a:rPr lang="de-DE" sz="3000" b="1" spc="-29" baseline="1365" dirty="0">
                <a:latin typeface="Calibri"/>
                <a:cs typeface="Calibri"/>
              </a:rPr>
              <a:t> </a:t>
            </a:r>
            <a:r>
              <a:rPr lang="de-DE" sz="3000" b="1" spc="0" baseline="1365" dirty="0">
                <a:latin typeface="Calibri"/>
                <a:cs typeface="Calibri"/>
              </a:rPr>
              <a:t>Hinei</a:t>
            </a:r>
            <a:r>
              <a:rPr lang="de-DE" sz="3000" b="1" spc="-4" baseline="1365" dirty="0">
                <a:latin typeface="Calibri"/>
                <a:cs typeface="Calibri"/>
              </a:rPr>
              <a:t>n</a:t>
            </a:r>
            <a:r>
              <a:rPr lang="de-DE" sz="3000" b="1" spc="-29" baseline="1365" dirty="0">
                <a:latin typeface="Calibri"/>
                <a:cs typeface="Calibri"/>
              </a:rPr>
              <a:t>w</a:t>
            </a:r>
            <a:r>
              <a:rPr lang="de-DE" sz="3000" b="1" spc="0" baseline="1365" dirty="0">
                <a:latin typeface="Calibri"/>
                <a:cs typeface="Calibri"/>
              </a:rPr>
              <a:t>achsen</a:t>
            </a:r>
            <a:r>
              <a:rPr lang="de-DE" sz="3000" b="1" spc="-14" baseline="1365" dirty="0">
                <a:latin typeface="Calibri"/>
                <a:cs typeface="Calibri"/>
              </a:rPr>
              <a:t> </a:t>
            </a:r>
            <a:r>
              <a:rPr lang="de-DE" sz="3000" b="1" spc="0" baseline="1365" dirty="0">
                <a:latin typeface="Calibri"/>
                <a:cs typeface="Calibri"/>
              </a:rPr>
              <a:t>der PSS in</a:t>
            </a:r>
            <a:r>
              <a:rPr lang="de-DE" sz="3000" b="1" spc="-9" baseline="1365" dirty="0">
                <a:latin typeface="Calibri"/>
                <a:cs typeface="Calibri"/>
              </a:rPr>
              <a:t> </a:t>
            </a:r>
            <a:r>
              <a:rPr lang="de-DE" sz="3000" b="1" spc="0" baseline="1365" dirty="0">
                <a:latin typeface="Calibri"/>
                <a:cs typeface="Calibri"/>
              </a:rPr>
              <a:t>die </a:t>
            </a:r>
            <a:r>
              <a:rPr lang="de-DE" sz="3000" b="1" spc="-34" baseline="1365" dirty="0">
                <a:latin typeface="Calibri"/>
                <a:cs typeface="Calibri"/>
              </a:rPr>
              <a:t>R</a:t>
            </a:r>
            <a:r>
              <a:rPr lang="de-DE" sz="3000" b="1" spc="0" baseline="1365" dirty="0">
                <a:latin typeface="Calibri"/>
                <a:cs typeface="Calibri"/>
              </a:rPr>
              <a:t>olle</a:t>
            </a:r>
            <a:r>
              <a:rPr lang="de-DE" sz="3000" b="1" spc="-19" baseline="1365" dirty="0">
                <a:latin typeface="Calibri"/>
                <a:cs typeface="Calibri"/>
              </a:rPr>
              <a:t> </a:t>
            </a:r>
            <a:r>
              <a:rPr lang="de-DE" sz="3000" b="1" spc="0" baseline="1365" dirty="0">
                <a:latin typeface="Calibri"/>
                <a:cs typeface="Calibri"/>
              </a:rPr>
              <a:t>einer </a:t>
            </a:r>
            <a:r>
              <a:rPr lang="de-DE" sz="3000" b="1" spc="4" baseline="1365" dirty="0">
                <a:latin typeface="Calibri"/>
                <a:cs typeface="Calibri"/>
              </a:rPr>
              <a:t>L</a:t>
            </a:r>
            <a:r>
              <a:rPr lang="de-DE" sz="3000" b="1" spc="0" baseline="1365" dirty="0">
                <a:latin typeface="Calibri"/>
                <a:cs typeface="Calibri"/>
              </a:rPr>
              <a:t>ehrk</a:t>
            </a:r>
            <a:r>
              <a:rPr lang="de-DE" sz="3000" b="1" spc="-54" baseline="1365" dirty="0">
                <a:latin typeface="Calibri"/>
                <a:cs typeface="Calibri"/>
              </a:rPr>
              <a:t>r</a:t>
            </a:r>
            <a:r>
              <a:rPr lang="de-DE" sz="3000" b="1" spc="-14" baseline="1365" dirty="0">
                <a:latin typeface="Calibri"/>
                <a:cs typeface="Calibri"/>
              </a:rPr>
              <a:t>a</a:t>
            </a:r>
            <a:r>
              <a:rPr lang="de-DE" sz="3000" b="1" spc="0" baseline="1365" dirty="0">
                <a:latin typeface="Calibri"/>
                <a:cs typeface="Calibri"/>
              </a:rPr>
              <a:t>ft.</a:t>
            </a:r>
            <a:r>
              <a:rPr lang="de-DE" sz="3000" b="1" spc="19" baseline="1365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000" b="1" spc="0" baseline="1365" dirty="0">
                <a:latin typeface="Calibri"/>
                <a:cs typeface="Calibri"/>
              </a:rPr>
              <a:t>Zu</a:t>
            </a:r>
            <a:r>
              <a:rPr lang="de-DE" sz="3000" b="1" spc="9" baseline="1365" dirty="0">
                <a:latin typeface="Calibri"/>
                <a:cs typeface="Calibri"/>
              </a:rPr>
              <a:t>n</a:t>
            </a:r>
            <a:r>
              <a:rPr lang="de-DE" sz="3000" b="1" spc="0" baseline="1365" dirty="0">
                <a:latin typeface="Calibri"/>
                <a:cs typeface="Calibri"/>
              </a:rPr>
              <a:t>eh</a:t>
            </a:r>
            <a:r>
              <a:rPr lang="de-DE" sz="3000" b="1" spc="4" baseline="1365" dirty="0">
                <a:latin typeface="Calibri"/>
                <a:cs typeface="Calibri"/>
              </a:rPr>
              <a:t>m</a:t>
            </a:r>
            <a:r>
              <a:rPr lang="de-DE" sz="3000" b="1" spc="0" baseline="1365" dirty="0">
                <a:latin typeface="Calibri"/>
                <a:cs typeface="Calibri"/>
              </a:rPr>
              <a:t>en</a:t>
            </a:r>
            <a:r>
              <a:rPr lang="de-DE" sz="3000" b="1" spc="4" baseline="1365" dirty="0">
                <a:latin typeface="Calibri"/>
                <a:cs typeface="Calibri"/>
              </a:rPr>
              <a:t>d</a:t>
            </a:r>
            <a:r>
              <a:rPr lang="de-DE" sz="3000" b="1" spc="0" baseline="1365" dirty="0">
                <a:latin typeface="Calibri"/>
                <a:cs typeface="Calibri"/>
              </a:rPr>
              <a:t>e</a:t>
            </a:r>
            <a:r>
              <a:rPr lang="de-DE" sz="3000" b="1" dirty="0">
                <a:latin typeface="Calibri"/>
                <a:cs typeface="Calibri"/>
              </a:rPr>
              <a:t> </a:t>
            </a:r>
            <a:r>
              <a:rPr lang="de-DE" sz="3000" b="1" spc="0" baseline="1365" dirty="0">
                <a:latin typeface="Calibri"/>
                <a:cs typeface="Calibri"/>
              </a:rPr>
              <a:t>Übern</a:t>
            </a:r>
            <a:r>
              <a:rPr lang="de-DE" sz="3000" b="1" spc="-9" baseline="1365" dirty="0">
                <a:latin typeface="Calibri"/>
                <a:cs typeface="Calibri"/>
              </a:rPr>
              <a:t>a</a:t>
            </a:r>
            <a:r>
              <a:rPr lang="de-DE" sz="3000" b="1" spc="0" baseline="1365" dirty="0">
                <a:latin typeface="Calibri"/>
                <a:cs typeface="Calibri"/>
              </a:rPr>
              <a:t>hme</a:t>
            </a:r>
            <a:r>
              <a:rPr lang="de-DE" sz="3000" b="1" spc="-19" baseline="1365" dirty="0">
                <a:latin typeface="Calibri"/>
                <a:cs typeface="Calibri"/>
              </a:rPr>
              <a:t> </a:t>
            </a:r>
            <a:r>
              <a:rPr lang="de-DE" sz="3000" b="1" spc="-25" baseline="1365" dirty="0">
                <a:latin typeface="Calibri"/>
                <a:cs typeface="Calibri"/>
              </a:rPr>
              <a:t>v</a:t>
            </a:r>
            <a:r>
              <a:rPr lang="de-DE" sz="3000" b="1" spc="0" baseline="1365" dirty="0">
                <a:latin typeface="Calibri"/>
                <a:cs typeface="Calibri"/>
              </a:rPr>
              <a:t>on </a:t>
            </a:r>
            <a:r>
              <a:rPr lang="de-DE" sz="3000" b="1" spc="4" baseline="1365" dirty="0">
                <a:latin typeface="Calibri"/>
                <a:cs typeface="Calibri"/>
              </a:rPr>
              <a:t>P</a:t>
            </a:r>
            <a:r>
              <a:rPr lang="de-DE" sz="3000" b="1" spc="0" baseline="1365" dirty="0">
                <a:latin typeface="Calibri"/>
                <a:cs typeface="Calibri"/>
              </a:rPr>
              <a:t>l</a:t>
            </a:r>
            <a:r>
              <a:rPr lang="de-DE" sz="3000" b="1" spc="-4" baseline="1365" dirty="0">
                <a:latin typeface="Calibri"/>
                <a:cs typeface="Calibri"/>
              </a:rPr>
              <a:t>a</a:t>
            </a:r>
            <a:r>
              <a:rPr lang="de-DE" sz="3000" b="1" spc="0" baseline="1365" dirty="0">
                <a:latin typeface="Calibri"/>
                <a:cs typeface="Calibri"/>
              </a:rPr>
              <a:t>nu</a:t>
            </a:r>
            <a:r>
              <a:rPr lang="de-DE" sz="3000" b="1" spc="9" baseline="1365" dirty="0">
                <a:latin typeface="Calibri"/>
                <a:cs typeface="Calibri"/>
              </a:rPr>
              <a:t>n</a:t>
            </a:r>
            <a:r>
              <a:rPr lang="de-DE" sz="3000" b="1" spc="0" baseline="1365" dirty="0">
                <a:latin typeface="Calibri"/>
                <a:cs typeface="Calibri"/>
              </a:rPr>
              <a:t>gs</a:t>
            </a:r>
            <a:r>
              <a:rPr lang="de-DE" sz="3000" b="1" spc="-4" baseline="1365" dirty="0">
                <a:latin typeface="Calibri"/>
                <a:cs typeface="Calibri"/>
              </a:rPr>
              <a:t>a</a:t>
            </a:r>
            <a:r>
              <a:rPr lang="de-DE" sz="3000" b="1" spc="-19" baseline="1365" dirty="0">
                <a:latin typeface="Calibri"/>
                <a:cs typeface="Calibri"/>
              </a:rPr>
              <a:t>n</a:t>
            </a:r>
            <a:r>
              <a:rPr lang="de-DE" sz="3000" b="1" spc="-25" baseline="1365" dirty="0">
                <a:latin typeface="Calibri"/>
                <a:cs typeface="Calibri"/>
              </a:rPr>
              <a:t>t</a:t>
            </a:r>
            <a:r>
              <a:rPr lang="de-DE" sz="3000" b="1" spc="0" baseline="1365" dirty="0">
                <a:latin typeface="Calibri"/>
                <a:cs typeface="Calibri"/>
              </a:rPr>
              <a:t>eilen</a:t>
            </a:r>
            <a:r>
              <a:rPr lang="de-DE" sz="3000" b="1" spc="-44" baseline="1365" dirty="0">
                <a:latin typeface="Calibri"/>
                <a:cs typeface="Calibri"/>
              </a:rPr>
              <a:t> </a:t>
            </a:r>
            <a:r>
              <a:rPr lang="de-DE" sz="3000" b="1" spc="0" baseline="1365" dirty="0">
                <a:latin typeface="Calibri"/>
                <a:cs typeface="Calibri"/>
              </a:rPr>
              <a:t>und U</a:t>
            </a:r>
            <a:r>
              <a:rPr lang="de-DE" sz="3000" b="1" spc="-25" baseline="1365" dirty="0">
                <a:latin typeface="Calibri"/>
                <a:cs typeface="Calibri"/>
              </a:rPr>
              <a:t>nt</a:t>
            </a:r>
            <a:r>
              <a:rPr lang="de-DE" sz="3000" b="1" spc="0" baseline="1365" dirty="0">
                <a:latin typeface="Calibri"/>
                <a:cs typeface="Calibri"/>
              </a:rPr>
              <a:t>er</a:t>
            </a:r>
            <a:r>
              <a:rPr lang="de-DE" sz="3000" b="1" spc="-14" baseline="1365" dirty="0">
                <a:latin typeface="Calibri"/>
                <a:cs typeface="Calibri"/>
              </a:rPr>
              <a:t>r</a:t>
            </a:r>
            <a:r>
              <a:rPr lang="de-DE" sz="3000" b="1" spc="0" baseline="1365" dirty="0">
                <a:latin typeface="Calibri"/>
                <a:cs typeface="Calibri"/>
              </a:rPr>
              <a:t>ic</a:t>
            </a:r>
            <a:r>
              <a:rPr lang="de-DE" sz="3000" b="1" spc="-19" baseline="1365" dirty="0">
                <a:latin typeface="Calibri"/>
                <a:cs typeface="Calibri"/>
              </a:rPr>
              <a:t>h</a:t>
            </a:r>
            <a:r>
              <a:rPr lang="de-DE" sz="3000" b="1" spc="-25" baseline="1365" dirty="0">
                <a:latin typeface="Calibri"/>
                <a:cs typeface="Calibri"/>
              </a:rPr>
              <a:t>t</a:t>
            </a:r>
            <a:r>
              <a:rPr lang="de-DE" sz="3000" b="1" spc="0" baseline="1365" dirty="0">
                <a:latin typeface="Calibri"/>
                <a:cs typeface="Calibri"/>
              </a:rPr>
              <a:t>en</a:t>
            </a:r>
            <a:r>
              <a:rPr lang="de-DE" sz="3000" b="1" spc="-19" baseline="1365" dirty="0">
                <a:latin typeface="Calibri"/>
                <a:cs typeface="Calibri"/>
              </a:rPr>
              <a:t> </a:t>
            </a:r>
            <a:r>
              <a:rPr lang="de-DE" sz="3000" b="1" spc="0" baseline="1365" dirty="0">
                <a:latin typeface="Calibri"/>
                <a:cs typeface="Calibri"/>
              </a:rPr>
              <a:t>(u</a:t>
            </a:r>
            <a:r>
              <a:rPr lang="de-DE" sz="3000" b="1" spc="-19" baseline="1365" dirty="0">
                <a:latin typeface="Calibri"/>
                <a:cs typeface="Calibri"/>
              </a:rPr>
              <a:t>n</a:t>
            </a:r>
            <a:r>
              <a:rPr lang="de-DE" sz="3000" b="1" spc="-25" baseline="1365" dirty="0">
                <a:latin typeface="Calibri"/>
                <a:cs typeface="Calibri"/>
              </a:rPr>
              <a:t>t</a:t>
            </a:r>
            <a:r>
              <a:rPr lang="de-DE" sz="3000" b="1" spc="0" baseline="1365" dirty="0">
                <a:latin typeface="Calibri"/>
                <a:cs typeface="Calibri"/>
              </a:rPr>
              <a:t>er</a:t>
            </a:r>
            <a:r>
              <a:rPr lang="de-DE" sz="3000" b="1" spc="-14" baseline="1365" dirty="0">
                <a:latin typeface="Calibri"/>
                <a:cs typeface="Calibri"/>
              </a:rPr>
              <a:t> </a:t>
            </a:r>
            <a:r>
              <a:rPr lang="de-DE" sz="3000" b="1" spc="0" baseline="1365" dirty="0">
                <a:latin typeface="Calibri"/>
                <a:cs typeface="Calibri"/>
              </a:rPr>
              <a:t>Begle</a:t>
            </a:r>
            <a:r>
              <a:rPr lang="de-DE" sz="3000" b="1" spc="-4" baseline="1365" dirty="0">
                <a:latin typeface="Calibri"/>
                <a:cs typeface="Calibri"/>
              </a:rPr>
              <a:t>i</a:t>
            </a:r>
            <a:r>
              <a:rPr lang="de-DE" sz="3000" b="1" spc="0" baseline="1365" dirty="0">
                <a:latin typeface="Calibri"/>
                <a:cs typeface="Calibri"/>
              </a:rPr>
              <a:t>tung)</a:t>
            </a:r>
            <a:r>
              <a:rPr lang="de-DE" sz="3000" b="1" spc="-19" baseline="1365" dirty="0">
                <a:latin typeface="Calibri"/>
                <a:cs typeface="Calibri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endParaRPr lang="de-DE" sz="3000" b="1" spc="-19" baseline="1365" dirty="0">
              <a:latin typeface="Calibri"/>
              <a:cs typeface="Calibri"/>
            </a:endParaRPr>
          </a:p>
          <a:p>
            <a:pPr marL="0" indent="0">
              <a:lnSpc>
                <a:spcPts val="2400"/>
              </a:lnSpc>
              <a:spcBef>
                <a:spcPts val="120"/>
              </a:spcBef>
              <a:buNone/>
            </a:pPr>
            <a:r>
              <a:rPr lang="de-DE" sz="3000" b="1" spc="0" baseline="1365" dirty="0">
                <a:latin typeface="Calibri"/>
                <a:cs typeface="Calibri"/>
              </a:rPr>
              <a:t>mit</a:t>
            </a:r>
            <a:r>
              <a:rPr lang="de-DE" sz="3000" b="1" spc="-19" baseline="1365" dirty="0">
                <a:latin typeface="Calibri"/>
                <a:cs typeface="Calibri"/>
              </a:rPr>
              <a:t> </a:t>
            </a:r>
            <a:r>
              <a:rPr lang="de-DE" sz="3000" b="1" spc="0" baseline="1365" dirty="0">
                <a:latin typeface="Calibri"/>
                <a:cs typeface="Calibri"/>
              </a:rPr>
              <a:t>den </a:t>
            </a:r>
            <a:r>
              <a:rPr lang="de-DE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Zielen</a:t>
            </a:r>
            <a:endParaRPr lang="de-DE" sz="3000" b="1" baseline="1365" dirty="0">
              <a:solidFill>
                <a:srgbClr val="006FC0"/>
              </a:solidFill>
              <a:latin typeface="Calibri"/>
              <a:cs typeface="Calibri"/>
            </a:endParaRPr>
          </a:p>
          <a:p>
            <a:pPr marR="38176">
              <a:lnSpc>
                <a:spcPts val="2400"/>
              </a:lnSpc>
            </a:pP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 p</a:t>
            </a:r>
            <a:r>
              <a:rPr lang="de-DE"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lang="de-DE"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lang="de-DE"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lang="de-DE"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lang="de-DE"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lang="de-DE"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es,</a:t>
            </a:r>
            <a:r>
              <a:rPr lang="de-DE"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de-DE"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lang="de-DE"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lang="de-DE"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lang="de-DE"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lang="de-DE"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lang="de-DE"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000" b="1" spc="-5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lang="de-DE"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lang="de-DE"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lang="de-DE"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lang="de-DE"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lang="de-DE"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lang="de-DE"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auen</a:t>
            </a:r>
          </a:p>
          <a:p>
            <a:pPr marR="38176">
              <a:lnSpc>
                <a:spcPts val="2400"/>
              </a:lnSpc>
            </a:pPr>
            <a:r>
              <a:rPr lang="de-DE" sz="3000" b="1" baseline="1365" dirty="0">
                <a:solidFill>
                  <a:srgbClr val="006FC0"/>
                </a:solidFill>
                <a:latin typeface="Calibri"/>
                <a:cs typeface="Calibri"/>
              </a:rPr>
              <a:t>die Anforderungen von 50-70 Stunden Unterricht unter Begleitung ohne Problem zu erfüllen</a:t>
            </a:r>
            <a:endParaRPr lang="de-DE" sz="3000" dirty="0">
              <a:latin typeface="Calibri"/>
              <a:cs typeface="Calibri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A8668B-4E76-FDE7-C630-2F36B1F5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13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1976" y="1417320"/>
            <a:ext cx="6263639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0254" y="665733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162" y="665733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95" y="665733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8026" y="665733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7056" y="665733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32" y="665733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885" y="665733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3171" y="665733"/>
            <a:ext cx="9279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ZfsL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Praxissemesterbeauftragten (</a:t>
            </a:r>
            <a:r>
              <a:rPr lang="de-DE" sz="2800" b="1" dirty="0" err="1">
                <a:solidFill>
                  <a:srgbClr val="0070C0"/>
                </a:solidFill>
              </a:rPr>
              <a:t>Prabas</a:t>
            </a:r>
            <a:r>
              <a:rPr lang="de-DE" sz="2800" b="1" dirty="0">
                <a:solidFill>
                  <a:srgbClr val="0070C0"/>
                </a:solidFill>
              </a:rPr>
              <a:t>) </a:t>
            </a:r>
            <a:r>
              <a:rPr lang="de-DE" sz="2800" b="1" dirty="0"/>
              <a:t>sind Ihre übergeordneten Ansprechpersonen in allen Belangen, die das ZfsL betreffen. Auch bei allgemeinorganisatorischen Fragen/ Problemen sind die </a:t>
            </a:r>
            <a:r>
              <a:rPr lang="de-DE" sz="2800" b="1" dirty="0" err="1"/>
              <a:t>Prabas</a:t>
            </a:r>
            <a:r>
              <a:rPr lang="de-DE" sz="2800" b="1" dirty="0"/>
              <a:t> Ihre ersten Ansprechpersonen.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Eine </a:t>
            </a:r>
            <a:r>
              <a:rPr lang="de-DE" sz="2800" b="1" dirty="0">
                <a:solidFill>
                  <a:srgbClr val="0070C0"/>
                </a:solidFill>
              </a:rPr>
              <a:t>überfachliche Begleitkraft </a:t>
            </a:r>
            <a:r>
              <a:rPr lang="de-DE" sz="2800" b="1" dirty="0"/>
              <a:t>und jeweils </a:t>
            </a:r>
            <a:r>
              <a:rPr lang="de-DE" sz="2800" b="1" dirty="0">
                <a:solidFill>
                  <a:srgbClr val="0070C0"/>
                </a:solidFill>
              </a:rPr>
              <a:t>eine fachliche Begleitkraft pro Fach </a:t>
            </a:r>
            <a:r>
              <a:rPr lang="de-DE" sz="2800" b="1" dirty="0"/>
              <a:t>gestalten Ihre Begleitveranstaltungen (BV) am ZfsL sowie die Begleitformate, die am Lernort Schule stattfinden (Gruppenhospitation, fachliche Praxisbegleitungen im Rahmen von Unterrichtsvorhaben, Bilanz- und Perspektivgespräch).</a:t>
            </a:r>
          </a:p>
        </p:txBody>
      </p:sp>
    </p:spTree>
    <p:extLst>
      <p:ext uri="{BB962C8B-B14F-4D97-AF65-F5344CB8AC3E}">
        <p14:creationId xmlns:p14="http://schemas.microsoft.com/office/powerpoint/2010/main" val="219925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Wo sind für mich wichtige Informationen/ Dokumente hinterlegt?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048672"/>
          </a:xfrm>
        </p:spPr>
        <p:txBody>
          <a:bodyPr>
            <a:noAutofit/>
          </a:bodyPr>
          <a:lstStyle/>
          <a:p>
            <a:r>
              <a:rPr lang="de-DE" sz="2400" b="1" dirty="0"/>
              <a:t>Auf der </a:t>
            </a:r>
            <a:r>
              <a:rPr lang="de-DE" sz="2400" b="1" dirty="0">
                <a:solidFill>
                  <a:srgbClr val="0070C0"/>
                </a:solidFill>
              </a:rPr>
              <a:t>ZfsL-Homepage</a:t>
            </a:r>
            <a:r>
              <a:rPr lang="de-DE" sz="2400" b="1" dirty="0"/>
              <a:t> finden Sie im öffentlichen Bereich „Praxissemester“ allgemein gültige Informationen zum Praxissemester. </a:t>
            </a:r>
          </a:p>
          <a:p>
            <a:r>
              <a:rPr lang="de-DE" sz="2400" b="1" dirty="0"/>
              <a:t>Im </a:t>
            </a:r>
            <a:r>
              <a:rPr lang="de-DE" sz="2400" b="1" dirty="0">
                <a:solidFill>
                  <a:srgbClr val="0070C0"/>
                </a:solidFill>
              </a:rPr>
              <a:t>LOGINEO-Kurs „Informationsportal Praxissemesterstudierende“ </a:t>
            </a:r>
            <a:r>
              <a:rPr lang="de-DE" sz="2400" b="1" dirty="0"/>
              <a:t>sind alle grundlegend wichtigen Informationen und Dokumente für Ihr Praxissemester im Lehramt GyGe am Seminar Münster eingestellt. </a:t>
            </a:r>
          </a:p>
          <a:p>
            <a:r>
              <a:rPr lang="de-DE" sz="2400" b="1" dirty="0"/>
              <a:t>Der Zugang zum benannten Kurs  ist Ihnen möglich durch entsprechende </a:t>
            </a:r>
            <a:r>
              <a:rPr lang="de-DE" sz="2400" b="1" dirty="0">
                <a:solidFill>
                  <a:srgbClr val="0070C0"/>
                </a:solidFill>
              </a:rPr>
              <a:t>LOGINEO-Zugangsdaten</a:t>
            </a:r>
            <a:r>
              <a:rPr lang="de-DE" sz="2400" b="1" dirty="0"/>
              <a:t>, die Sie  per automatisch generierter Email bereits von uns erhalten haben.</a:t>
            </a:r>
          </a:p>
          <a:p>
            <a:r>
              <a:rPr lang="de-DE" sz="2400" b="1" dirty="0"/>
              <a:t>Zeitgleich haben Sie im Januar 2025 einen temporären </a:t>
            </a:r>
            <a:r>
              <a:rPr lang="de-DE" sz="2400" b="1" dirty="0">
                <a:solidFill>
                  <a:srgbClr val="0070C0"/>
                </a:solidFill>
              </a:rPr>
              <a:t>Office-365-Zugang </a:t>
            </a:r>
            <a:r>
              <a:rPr lang="de-DE" sz="2400" b="1" dirty="0"/>
              <a:t>erhalten. 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200" b="1" i="1" u="sng" dirty="0"/>
          </a:p>
          <a:p>
            <a:pPr marL="0" indent="0">
              <a:buNone/>
            </a:pPr>
            <a:endParaRPr lang="de-DE" sz="2000" b="0" i="0" dirty="0">
              <a:solidFill>
                <a:srgbClr val="343A40"/>
              </a:solidFill>
              <a:effectLst/>
              <a:latin typeface="-apple-system"/>
            </a:endParaRPr>
          </a:p>
          <a:p>
            <a:endParaRPr lang="de-DE" sz="1800" b="1" i="1" dirty="0"/>
          </a:p>
        </p:txBody>
      </p:sp>
    </p:spTree>
    <p:extLst>
      <p:ext uri="{BB962C8B-B14F-4D97-AF65-F5344CB8AC3E}">
        <p14:creationId xmlns:p14="http://schemas.microsoft.com/office/powerpoint/2010/main" val="3827244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1800" b="1">
                <a:solidFill>
                  <a:srgbClr val="006FC0"/>
                </a:solidFill>
                <a:latin typeface="Calibri"/>
                <a:cs typeface="Calibri"/>
              </a:rPr>
              <a:t>Qut653whb6</a:t>
            </a: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8264" y="5696369"/>
            <a:ext cx="646176" cy="434340"/>
          </a:xfrm>
          <a:custGeom>
            <a:avLst/>
            <a:gdLst/>
            <a:ahLst/>
            <a:cxnLst/>
            <a:rect l="l" t="t" r="r" b="b"/>
            <a:pathLst>
              <a:path w="646176" h="434339">
                <a:moveTo>
                  <a:pt x="0" y="434339"/>
                </a:moveTo>
                <a:lnTo>
                  <a:pt x="646176" y="434339"/>
                </a:lnTo>
                <a:lnTo>
                  <a:pt x="64617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4440" y="5696369"/>
            <a:ext cx="108203" cy="434340"/>
          </a:xfrm>
          <a:custGeom>
            <a:avLst/>
            <a:gdLst/>
            <a:ahLst/>
            <a:cxnLst/>
            <a:rect l="l" t="t" r="r" b="b"/>
            <a:pathLst>
              <a:path w="108203" h="434339">
                <a:moveTo>
                  <a:pt x="0" y="434339"/>
                </a:moveTo>
                <a:lnTo>
                  <a:pt x="108203" y="434339"/>
                </a:lnTo>
                <a:lnTo>
                  <a:pt x="10820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2644" y="5696369"/>
            <a:ext cx="920496" cy="434340"/>
          </a:xfrm>
          <a:custGeom>
            <a:avLst/>
            <a:gdLst/>
            <a:ahLst/>
            <a:cxnLst/>
            <a:rect l="l" t="t" r="r" b="b"/>
            <a:pathLst>
              <a:path w="920496" h="434339">
                <a:moveTo>
                  <a:pt x="0" y="434339"/>
                </a:moveTo>
                <a:lnTo>
                  <a:pt x="920496" y="434339"/>
                </a:lnTo>
                <a:lnTo>
                  <a:pt x="92049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8353" y="483107"/>
            <a:ext cx="6294053" cy="100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80" marR="53263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931"/>
              </a:spcBef>
            </a:pP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-1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haben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1109345"/>
            <a:ext cx="2094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1493393"/>
            <a:ext cx="19036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Mög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20" y="1493393"/>
            <a:ext cx="6606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tgruppens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zifis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200" b="1" spc="-15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877441"/>
            <a:ext cx="85933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Lernpl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0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-7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-6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-4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2261743"/>
            <a:ext cx="2490004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emeinsame</a:t>
            </a:r>
            <a:endParaRPr sz="2800">
              <a:latin typeface="Calibri"/>
              <a:cs typeface="Calibri"/>
            </a:endParaRPr>
          </a:p>
          <a:p>
            <a:pPr marL="12700" marR="9838">
              <a:lnSpc>
                <a:spcPts val="3025"/>
              </a:lnSpc>
              <a:spcBef>
                <a:spcPts val="3"/>
              </a:spcBef>
            </a:pP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OneNo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e/</a:t>
            </a:r>
            <a:r>
              <a:rPr sz="4200" b="1" i="1" spc="-2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enutzt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967" y="2261743"/>
            <a:ext cx="6060374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Ihnen</a:t>
            </a:r>
            <a:r>
              <a:rPr sz="4200" b="1" spc="-5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nut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r>
              <a:rPr sz="4200" b="1" spc="-8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Ebenso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dem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2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fi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-13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7226" y="3029839"/>
            <a:ext cx="55238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achen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3523" y="3029839"/>
            <a:ext cx="5741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413887"/>
            <a:ext cx="8015694" cy="764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Begl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altun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achleitun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7156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37100"/>
            <a:ext cx="794454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Räumen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Mün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en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WLA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r </a:t>
            </a:r>
            <a:r>
              <a:rPr sz="4200" b="1" spc="-13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erfüg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575" y="5758459"/>
            <a:ext cx="8308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SSID: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5" y="6227851"/>
            <a:ext cx="49498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9" baseline="2925" dirty="0" err="1">
                <a:latin typeface="Calibri"/>
                <a:cs typeface="Calibri"/>
              </a:rPr>
              <a:t>P</a:t>
            </a:r>
            <a:r>
              <a:rPr sz="4200" b="1" spc="0" baseline="2925" dirty="0" err="1">
                <a:latin typeface="Calibri"/>
                <a:cs typeface="Calibri"/>
              </a:rPr>
              <a:t>as</a:t>
            </a:r>
            <a:r>
              <a:rPr sz="4200" b="1" spc="-9" baseline="2925" dirty="0" err="1">
                <a:latin typeface="Calibri"/>
                <a:cs typeface="Calibri"/>
              </a:rPr>
              <a:t>s</a:t>
            </a:r>
            <a:r>
              <a:rPr sz="4200" b="1" spc="-19" baseline="2925" dirty="0" err="1">
                <a:latin typeface="Calibri"/>
                <a:cs typeface="Calibri"/>
              </a:rPr>
              <a:t>w</a:t>
            </a:r>
            <a:r>
              <a:rPr sz="4200" b="1" spc="0" baseline="2925" dirty="0" err="1">
                <a:latin typeface="Calibri"/>
                <a:cs typeface="Calibri"/>
              </a:rPr>
              <a:t>ort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de-DE" sz="28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@ndenSpe!chern5</a:t>
            </a:r>
            <a:r>
              <a:rPr lang="de-DE" sz="4200" b="1" spc="0" baseline="2925" dirty="0">
                <a:latin typeface="Calibri"/>
                <a:cs typeface="Calibri"/>
              </a:rPr>
              <a:t> 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98264" y="5696369"/>
            <a:ext cx="174225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">
              <a:lnSpc>
                <a:spcPts val="3400"/>
              </a:lnSpc>
              <a:spcBef>
                <a:spcPts val="190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WLAN</a:t>
            </a:r>
            <a:r>
              <a:rPr lang="de-DE" sz="2800" b="1" spc="0" dirty="0">
                <a:solidFill>
                  <a:srgbClr val="006FC0"/>
                </a:solidFill>
                <a:latin typeface="Calibri"/>
                <a:cs typeface="Calibri"/>
              </a:rPr>
              <a:t>-ZFSL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69A60-1CA5-4205-BE1A-4D1A3192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82"/>
            <a:ext cx="9144000" cy="49874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Informationen enthält diese Info-PDF? 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9F88A-88BB-40C5-AC56-444534A959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9148950" y="3212977"/>
            <a:ext cx="1597045" cy="2957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31FA6-645E-40FB-BD17-918DF6A79A6E}"/>
              </a:ext>
            </a:extLst>
          </p:cNvPr>
          <p:cNvSpPr txBox="1"/>
          <p:nvPr/>
        </p:nvSpPr>
        <p:spPr>
          <a:xfrm>
            <a:off x="0" y="1213008"/>
            <a:ext cx="9144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  Wie erreiche ich die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Praxissemesterbeauftragten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 Welche Zielsetzungen verfolgt das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Praxissemester?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Wie differenziert sich die schulseitige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Obligatorik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12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 Was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muss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ich wissen zum Lernort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16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 welchen Begleitformaten wirken die Lernorte ZfsL und Schule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zusammen?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27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  Was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muss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ich wissen zum Le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rnort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Lernort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Schule?_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                                                                                              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  Was ist „Unterricht unter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Begleitung“?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49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ist ein „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Unterrichtsvorhaben“?_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53	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 kann ich im Praxissemester meine im Studium begonnene Portfolio-Arbeit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weiterführen?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2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5725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Tagen liegen meine ZfsL-Begleitveranstaltungen?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25000" lnSpcReduction="20000"/>
          </a:bodyPr>
          <a:lstStyle/>
          <a:p>
            <a:r>
              <a:rPr lang="de-DE" sz="11200" b="1" dirty="0"/>
              <a:t>Die Studienfreitage des ZfsL liegen an folgenden Tagen:</a:t>
            </a:r>
          </a:p>
          <a:p>
            <a:pPr marL="0" indent="0">
              <a:buNone/>
            </a:pPr>
            <a:r>
              <a:rPr lang="de-DE" sz="11200" b="1" dirty="0"/>
              <a:t>     </a:t>
            </a:r>
            <a:r>
              <a:rPr lang="de-DE" sz="11200" b="1" dirty="0">
                <a:solidFill>
                  <a:srgbClr val="0070C0"/>
                </a:solidFill>
              </a:rPr>
              <a:t>28.02., 07.03., 14.03., 04.04., 11.04., 23.05., 06.06. und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13.06.2025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</a:t>
            </a:r>
            <a:r>
              <a:rPr lang="de-DE" sz="112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-1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 auch 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02.05. und 30.05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lang="de-DE" sz="11200" b="1" spc="0" baseline="3413" dirty="0">
                <a:latin typeface="Calibri"/>
                <a:cs typeface="Calibri"/>
              </a:rPr>
              <a:t>(A</a:t>
            </a:r>
            <a:r>
              <a:rPr lang="de-DE" sz="11200" b="1" spc="-9" baseline="3413" dirty="0">
                <a:latin typeface="Calibri"/>
                <a:cs typeface="Calibri"/>
              </a:rPr>
              <a:t>us</a:t>
            </a:r>
            <a:r>
              <a:rPr lang="de-DE" sz="11200" b="1" spc="-25" baseline="3413" dirty="0">
                <a:latin typeface="Calibri"/>
                <a:cs typeface="Calibri"/>
              </a:rPr>
              <a:t>w</a:t>
            </a:r>
            <a:r>
              <a:rPr lang="de-DE" sz="11200" b="1" spc="0" baseline="3413" dirty="0">
                <a:latin typeface="Calibri"/>
                <a:cs typeface="Calibri"/>
              </a:rPr>
              <a:t>eic</a:t>
            </a:r>
            <a:r>
              <a:rPr lang="de-DE" sz="11200" b="1" spc="-19" baseline="3413" dirty="0">
                <a:latin typeface="Calibri"/>
                <a:cs typeface="Calibri"/>
              </a:rPr>
              <a:t>h</a:t>
            </a:r>
            <a:r>
              <a:rPr lang="de-DE" sz="11200" b="1" spc="-29" baseline="3413" dirty="0">
                <a:latin typeface="Calibri"/>
                <a:cs typeface="Calibri"/>
              </a:rPr>
              <a:t>t</a:t>
            </a:r>
            <a:r>
              <a:rPr lang="de-DE" sz="11200" b="1" spc="0" baseline="3413" dirty="0">
                <a:latin typeface="Calibri"/>
                <a:cs typeface="Calibri"/>
              </a:rPr>
              <a:t>a</a:t>
            </a:r>
            <a:r>
              <a:rPr lang="de-DE" sz="11200" b="1" spc="39" baseline="3413" dirty="0">
                <a:latin typeface="Calibri"/>
                <a:cs typeface="Calibri"/>
              </a:rPr>
              <a:t>ge</a:t>
            </a:r>
            <a:r>
              <a:rPr lang="de-DE" sz="11200" b="1" spc="0" baseline="3413" dirty="0">
                <a:latin typeface="Calibri"/>
                <a:cs typeface="Calibri"/>
              </a:rPr>
              <a:t>,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latin typeface="Calibri"/>
                <a:cs typeface="Calibri"/>
              </a:rPr>
              <a:t>b</a:t>
            </a:r>
            <a:r>
              <a:rPr lang="de-DE" sz="11200" b="1" spc="-4" baseline="3413" dirty="0">
                <a:latin typeface="Calibri"/>
                <a:cs typeface="Calibri"/>
              </a:rPr>
              <a:t>i</a:t>
            </a:r>
            <a:r>
              <a:rPr lang="de-DE" sz="11200" b="1" spc="0" baseline="3413" dirty="0">
                <a:latin typeface="Calibri"/>
                <a:cs typeface="Calibri"/>
              </a:rPr>
              <a:t>slang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59" baseline="3413" dirty="0">
                <a:latin typeface="Calibri"/>
                <a:cs typeface="Calibri"/>
              </a:rPr>
              <a:t>k</a:t>
            </a:r>
            <a:r>
              <a:rPr lang="de-DE" sz="11200" b="1" spc="0" baseline="3413" dirty="0">
                <a:latin typeface="Calibri"/>
                <a:cs typeface="Calibri"/>
              </a:rPr>
              <a:t>eine</a:t>
            </a:r>
            <a:r>
              <a:rPr lang="de-DE" sz="11200" b="1" spc="-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 err="1">
                <a:latin typeface="Calibri"/>
                <a:cs typeface="Calibri"/>
              </a:rPr>
              <a:t>Z</a:t>
            </a:r>
            <a:r>
              <a:rPr lang="de-DE" sz="11200" b="1" spc="-25" baseline="3413" dirty="0" err="1">
                <a:latin typeface="Calibri"/>
                <a:cs typeface="Calibri"/>
              </a:rPr>
              <a:t>f</a:t>
            </a:r>
            <a:r>
              <a:rPr lang="de-DE" sz="11200" b="1" spc="0" baseline="3413" dirty="0" err="1">
                <a:latin typeface="Calibri"/>
                <a:cs typeface="Calibri"/>
              </a:rPr>
              <a:t>s</a:t>
            </a:r>
            <a:r>
              <a:rPr lang="de-DE" sz="11200" b="1" spc="19" baseline="3413" dirty="0" err="1">
                <a:latin typeface="Calibri"/>
                <a:cs typeface="Calibri"/>
              </a:rPr>
              <a:t>L</a:t>
            </a:r>
            <a:r>
              <a:rPr lang="de-DE" sz="11200" b="1" spc="-4" baseline="3413" dirty="0">
                <a:latin typeface="Calibri"/>
                <a:cs typeface="Calibri"/>
              </a:rPr>
              <a:t>-</a:t>
            </a:r>
            <a:r>
              <a:rPr lang="de-DE" sz="11200" b="1" spc="-34" baseline="3413" dirty="0">
                <a:latin typeface="Calibri"/>
                <a:cs typeface="Calibri"/>
              </a:rPr>
              <a:t>B</a:t>
            </a:r>
            <a:r>
              <a:rPr lang="de-DE" sz="11200" b="1" spc="-100" baseline="3413" dirty="0">
                <a:latin typeface="Calibri"/>
                <a:cs typeface="Calibri"/>
              </a:rPr>
              <a:t>V</a:t>
            </a:r>
            <a:r>
              <a:rPr lang="de-DE" sz="11200" b="1" spc="0" baseline="3413" dirty="0">
                <a:latin typeface="Calibri"/>
                <a:cs typeface="Calibri"/>
              </a:rPr>
              <a:t>s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19" baseline="3413" dirty="0"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latin typeface="Calibri"/>
                <a:cs typeface="Calibri"/>
              </a:rPr>
              <a:t>epla</a:t>
            </a:r>
            <a:r>
              <a:rPr lang="de-DE" sz="11200" b="1" spc="-25" baseline="3413" dirty="0">
                <a:latin typeface="Calibri"/>
                <a:cs typeface="Calibri"/>
              </a:rPr>
              <a:t>n</a:t>
            </a:r>
            <a:r>
              <a:rPr lang="de-DE" sz="11200" b="1" spc="0" baseline="3413" dirty="0">
                <a:latin typeface="Calibri"/>
                <a:cs typeface="Calibri"/>
              </a:rPr>
              <a:t>t</a:t>
            </a:r>
            <a:r>
              <a:rPr lang="de-DE" sz="11200" b="1" spc="-9" baseline="3413" dirty="0">
                <a:latin typeface="Calibri"/>
                <a:cs typeface="Calibri"/>
              </a:rPr>
              <a:t>)</a:t>
            </a:r>
            <a:r>
              <a:rPr lang="de-DE" sz="11200" b="1" spc="0" baseline="3413" dirty="0">
                <a:latin typeface="Calibri"/>
                <a:cs typeface="Calibri"/>
              </a:rPr>
              <a:t>.</a:t>
            </a:r>
            <a:endParaRPr lang="de-DE" sz="112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Dem </a:t>
            </a:r>
            <a:r>
              <a:rPr lang="de-DE" sz="11200" b="1" dirty="0">
                <a:solidFill>
                  <a:srgbClr val="0070C0"/>
                </a:solidFill>
              </a:rPr>
              <a:t>Organisationskalender</a:t>
            </a:r>
            <a:r>
              <a:rPr lang="de-DE" sz="11200" b="1" dirty="0"/>
              <a:t> ist zu entnehmen, an welchen dieser Tage Sie persönlich Begleitveranstaltungen haben (Ermitteln Sie bitte selbst vorab über den </a:t>
            </a:r>
            <a:r>
              <a:rPr lang="de-DE" sz="11200" b="1" dirty="0">
                <a:solidFill>
                  <a:srgbClr val="0070C0"/>
                </a:solidFill>
              </a:rPr>
              <a:t>Schienenplan</a:t>
            </a:r>
            <a:r>
              <a:rPr lang="de-DE" sz="11200" b="1" dirty="0"/>
              <a:t>, zu welchen Gruppen Sie gehören).</a:t>
            </a:r>
          </a:p>
          <a:p>
            <a:r>
              <a:rPr lang="de-DE" sz="11200" b="1" dirty="0"/>
              <a:t>Organisationskalender und Schienenplan sind zu finden im ZfsL-</a:t>
            </a:r>
            <a:r>
              <a:rPr lang="de-DE" sz="11200" b="1" dirty="0" err="1"/>
              <a:t>Moodle</a:t>
            </a:r>
            <a:r>
              <a:rPr lang="de-DE" sz="11200" b="1" dirty="0"/>
              <a:t>-Kurs </a:t>
            </a:r>
            <a:r>
              <a:rPr lang="de-DE" sz="11200" b="1" dirty="0">
                <a:solidFill>
                  <a:srgbClr val="0070C0"/>
                </a:solidFill>
              </a:rPr>
              <a:t>„Informationsportal Praxissemester-studierende“</a:t>
            </a:r>
            <a:endParaRPr lang="de-DE" sz="11200" b="1" dirty="0"/>
          </a:p>
          <a:p>
            <a:r>
              <a:rPr lang="de-DE" sz="11200" b="1" dirty="0"/>
              <a:t>In Einzelfällen können sich noch – nach Absprache mit Ihnen – Terminverschiebungen ergeben.</a:t>
            </a:r>
          </a:p>
          <a:p>
            <a:endParaRPr lang="de-DE" sz="112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41972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F4CD7-5330-4A71-893C-F8F3388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Weitere ZfsL-bezogene Termine </a:t>
            </a:r>
            <a:r>
              <a:rPr lang="de-DE" sz="11200" b="1" dirty="0"/>
              <a:t>werden persönlich mit Ihnen vereinbart (überfachliche Gruppenhospitation, Praxisbegleitung bei Unterrichtsvorhaben, Bilanz- und Perspektivgespräch).</a:t>
            </a:r>
          </a:p>
          <a:p>
            <a:pPr marL="0" indent="0">
              <a:buNone/>
            </a:pPr>
            <a:endParaRPr lang="de-DE" sz="5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86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Bitte </a:t>
            </a:r>
            <a:r>
              <a:rPr lang="de-DE" sz="11200" b="1" dirty="0">
                <a:highlight>
                  <a:srgbClr val="FFFF00"/>
                </a:highlight>
              </a:rPr>
              <a:t>überprüfen </a:t>
            </a:r>
            <a:r>
              <a:rPr lang="de-DE" sz="11200" b="1" dirty="0"/>
              <a:t>Sie die für Sie geltenden BV-Termine am ZfsL unbedingt VOR der ZfsL-Einführungsveranstaltung auf </a:t>
            </a:r>
            <a:r>
              <a:rPr lang="de-DE" sz="11200" b="1" dirty="0">
                <a:solidFill>
                  <a:srgbClr val="0070C0"/>
                </a:solidFill>
              </a:rPr>
              <a:t>Überschneidungsfreiheit mit Ihren Universitäts-Terminen</a:t>
            </a:r>
            <a:r>
              <a:rPr lang="de-DE" sz="11200" b="1" dirty="0"/>
              <a:t>.</a:t>
            </a:r>
          </a:p>
          <a:p>
            <a:endParaRPr lang="de-DE" sz="11200" b="1" dirty="0"/>
          </a:p>
          <a:p>
            <a:r>
              <a:rPr lang="de-DE" sz="11200" b="1" dirty="0">
                <a:highlight>
                  <a:srgbClr val="FFFF00"/>
                </a:highlight>
              </a:rPr>
              <a:t>Etwaige Termin-Kollisionen </a:t>
            </a:r>
            <a:r>
              <a:rPr lang="de-DE" sz="11200" b="1" dirty="0"/>
              <a:t>sind </a:t>
            </a:r>
            <a:r>
              <a:rPr lang="de-DE" sz="11200" b="1" dirty="0">
                <a:solidFill>
                  <a:srgbClr val="0070C0"/>
                </a:solidFill>
              </a:rPr>
              <a:t>spätestens am Tag der Einführungsveranstaltung </a:t>
            </a:r>
            <a:r>
              <a:rPr lang="de-DE" sz="11200" b="1" dirty="0"/>
              <a:t>bei den </a:t>
            </a:r>
            <a:r>
              <a:rPr lang="de-DE" sz="11200" b="1" dirty="0" err="1"/>
              <a:t>Prabas</a:t>
            </a:r>
            <a:r>
              <a:rPr lang="de-DE" sz="11200" b="1" dirty="0"/>
              <a:t> per E-Mail anzuzeigen.</a:t>
            </a:r>
          </a:p>
          <a:p>
            <a:pPr marL="0" indent="0">
              <a:buNone/>
            </a:pPr>
            <a:endParaRPr lang="de-DE" sz="112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6014B9-9505-4036-BFB3-2E3B048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</p:spTree>
    <p:extLst>
      <p:ext uri="{BB962C8B-B14F-4D97-AF65-F5344CB8AC3E}">
        <p14:creationId xmlns:p14="http://schemas.microsoft.com/office/powerpoint/2010/main" val="294130796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Begleitformate absolviere ich am ZfsL?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>
              <a:solidFill>
                <a:srgbClr val="000000"/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Einführungsveranstaltung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de-DE" sz="2800" dirty="0"/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Begleitveranstaltungen (BVs)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    </a:t>
            </a:r>
            <a:r>
              <a:rPr lang="de-DE" sz="2400" b="1" dirty="0"/>
              <a:t>3x überfachlich (gesamt: 8h), je 2-3x je Fach (gesamt: 12h) 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u="sng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/>
              <a:t>Schwerpunkte:</a:t>
            </a:r>
          </a:p>
          <a:p>
            <a:pPr fontAlgn="t">
              <a:spcBef>
                <a:spcPts val="0"/>
              </a:spcBef>
            </a:pPr>
            <a:r>
              <a:rPr lang="de-DE" sz="2000" b="1" dirty="0"/>
              <a:t>Berücksichtigung Ihrer konkreten Praxiserfahrungen und Fragen</a:t>
            </a:r>
          </a:p>
          <a:p>
            <a:r>
              <a:rPr lang="de-DE" sz="2000" b="1" dirty="0"/>
              <a:t>Einblicke in die systematische Beobachtung, Planung, Durchführung und Reflexion von Unterricht</a:t>
            </a:r>
          </a:p>
          <a:p>
            <a:r>
              <a:rPr lang="de-DE" sz="2000" b="1" dirty="0"/>
              <a:t>Ausgewählte überfachliche und fachunterrichtsbezogene Schlüsselsituationen Berücksichtigung Ihres professionsorientierten Rollenverständnisses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 Kollegiale Arbeitsformen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Im Schwerpunkt überfachlich verortet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Praktische Erprobung und angeleitete Reflexion, z.B. in Bezug auf gegenseitige Hospitationen, Prinzipien kollegialer Fallberatung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24980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41319" y="431444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456817"/>
            <a:ext cx="877732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5788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(PB)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276110"/>
            <a:ext cx="1526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04" y="2291461"/>
            <a:ext cx="8594994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Über</a:t>
            </a:r>
            <a:r>
              <a:rPr sz="3000" b="1" spc="-3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achliche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Begleitu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bei einem U</a:t>
            </a:r>
            <a:r>
              <a:rPr sz="3000" b="1" spc="-25" baseline="2730" dirty="0">
                <a:latin typeface="Calibri"/>
                <a:cs typeface="Calibri"/>
              </a:rPr>
              <a:t>nt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s </a:t>
            </a:r>
            <a:r>
              <a:rPr sz="3000" b="1" spc="-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rup</a:t>
            </a:r>
            <a:r>
              <a:rPr sz="3000" b="1" spc="4" baseline="2730" dirty="0">
                <a:latin typeface="Calibri"/>
                <a:cs typeface="Calibri"/>
              </a:rPr>
              <a:t>p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pi</a:t>
            </a:r>
            <a:r>
              <a:rPr sz="3000" b="1" spc="-19" baseline="2730" dirty="0">
                <a:latin typeface="Calibri"/>
                <a:cs typeface="Calibri"/>
              </a:rPr>
              <a:t>t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9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5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Begleitu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je einem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orhaben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ts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p</a:t>
            </a:r>
            <a:r>
              <a:rPr sz="3000" b="1" spc="-9" baseline="1365" dirty="0">
                <a:latin typeface="Calibri"/>
                <a:cs typeface="Calibri"/>
              </a:rPr>
              <a:t>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ti</a:t>
            </a:r>
            <a:r>
              <a:rPr sz="3000" b="1" spc="-9" baseline="1365" dirty="0">
                <a:latin typeface="Calibri"/>
                <a:cs typeface="Calibri"/>
              </a:rPr>
              <a:t>o</a:t>
            </a:r>
            <a:r>
              <a:rPr sz="3000" b="1" spc="0" baseline="1365" dirty="0">
                <a:latin typeface="Calibri"/>
                <a:cs typeface="Calibri"/>
              </a:rPr>
              <a:t>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mit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orheri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er/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ließen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25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834892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834892"/>
            <a:ext cx="4670844" cy="687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5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Alle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1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f</a:t>
            </a:r>
            <a:r>
              <a:rPr sz="3000" b="1" spc="-1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ehen </a:t>
            </a:r>
            <a:r>
              <a:rPr sz="3000" b="1" spc="-1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ur </a:t>
            </a:r>
            <a:r>
              <a:rPr sz="3000" b="1" spc="-100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erfügu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175783"/>
            <a:ext cx="3537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5175783"/>
            <a:ext cx="6738210" cy="688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0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Bil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2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4200" b="1" spc="2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(BPG)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05"/>
              </a:lnSpc>
            </a:pPr>
            <a:r>
              <a:rPr sz="3000" b="1" spc="0" baseline="1365" dirty="0">
                <a:latin typeface="Calibri"/>
                <a:cs typeface="Calibri"/>
              </a:rPr>
              <a:t>3 </a:t>
            </a:r>
            <a:r>
              <a:rPr sz="3000" b="1" spc="-16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eilneh</a:t>
            </a:r>
            <a:r>
              <a:rPr sz="3000" b="1" spc="4" baseline="1365" dirty="0">
                <a:latin typeface="Calibri"/>
                <a:cs typeface="Calibri"/>
              </a:rPr>
              <a:t>m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e:</a:t>
            </a:r>
            <a:r>
              <a:rPr sz="3000" b="1" spc="-3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e/</a:t>
            </a:r>
            <a:r>
              <a:rPr sz="3000" b="1" spc="-14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ü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3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25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ft,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0574" y="5583961"/>
            <a:ext cx="705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888761"/>
            <a:ext cx="806018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er*</a:t>
            </a:r>
            <a:r>
              <a:rPr sz="3000" b="1" spc="-4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n, </a:t>
            </a:r>
            <a:r>
              <a:rPr sz="3000" b="1" spc="-9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-29" baseline="2730" dirty="0">
                <a:latin typeface="Calibri"/>
                <a:cs typeface="Calibri"/>
              </a:rPr>
              <a:t>ä</a:t>
            </a:r>
            <a:r>
              <a:rPr sz="3000" b="1" spc="0" baseline="2730" dirty="0">
                <a:latin typeface="Calibri"/>
                <a:cs typeface="Calibri"/>
              </a:rPr>
              <a:t>tzlich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0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.</a:t>
            </a:r>
            <a:r>
              <a:rPr sz="3000" b="1" spc="4" baseline="2730" dirty="0">
                <a:latin typeface="Calibri"/>
                <a:cs typeface="Calibri"/>
              </a:rPr>
              <a:t> </a:t>
            </a:r>
            <a:r>
              <a:rPr sz="3000" b="1" spc="-10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 der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Hoch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c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(so</a:t>
            </a:r>
            <a:r>
              <a:rPr sz="3000" b="1" spc="-25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ern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B</a:t>
            </a:r>
            <a:r>
              <a:rPr sz="3000" b="1" spc="-9" baseline="1365" dirty="0">
                <a:latin typeface="Calibri"/>
                <a:cs typeface="Calibri"/>
              </a:rPr>
              <a:t>e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ertung b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eili</a:t>
            </a:r>
            <a:r>
              <a:rPr sz="3000" b="1" spc="-14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bject 27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64236" y="5172837"/>
            <a:ext cx="1997964" cy="371856"/>
          </a:xfrm>
          <a:custGeom>
            <a:avLst/>
            <a:gdLst/>
            <a:ahLst/>
            <a:cxnLst/>
            <a:rect l="l" t="t" r="r" b="b"/>
            <a:pathLst>
              <a:path w="1997964" h="371856">
                <a:moveTo>
                  <a:pt x="0" y="371856"/>
                </a:moveTo>
                <a:lnTo>
                  <a:pt x="1997964" y="371856"/>
                </a:lnTo>
                <a:lnTo>
                  <a:pt x="199796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62200" y="5172837"/>
            <a:ext cx="92963" cy="371856"/>
          </a:xfrm>
          <a:custGeom>
            <a:avLst/>
            <a:gdLst/>
            <a:ahLst/>
            <a:cxnLst/>
            <a:rect l="l" t="t" r="r" b="b"/>
            <a:pathLst>
              <a:path w="92963" h="371856">
                <a:moveTo>
                  <a:pt x="0" y="371856"/>
                </a:moveTo>
                <a:lnTo>
                  <a:pt x="92963" y="371856"/>
                </a:lnTo>
                <a:lnTo>
                  <a:pt x="92963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455164" y="5172837"/>
            <a:ext cx="3075432" cy="371856"/>
          </a:xfrm>
          <a:custGeom>
            <a:avLst/>
            <a:gdLst/>
            <a:ahLst/>
            <a:cxnLst/>
            <a:rect l="l" t="t" r="r" b="b"/>
            <a:pathLst>
              <a:path w="3075432" h="371856">
                <a:moveTo>
                  <a:pt x="0" y="371856"/>
                </a:moveTo>
                <a:lnTo>
                  <a:pt x="3075432" y="371856"/>
                </a:lnTo>
                <a:lnTo>
                  <a:pt x="3075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00216" y="3069336"/>
            <a:ext cx="2810256" cy="3787140"/>
          </a:xfrm>
          <a:custGeom>
            <a:avLst/>
            <a:gdLst/>
            <a:ahLst/>
            <a:cxnLst/>
            <a:rect l="l" t="t" r="r" b="b"/>
            <a:pathLst>
              <a:path w="2810256" h="3787140">
                <a:moveTo>
                  <a:pt x="0" y="3787140"/>
                </a:moveTo>
                <a:lnTo>
                  <a:pt x="2810256" y="3787140"/>
                </a:lnTo>
                <a:lnTo>
                  <a:pt x="2810256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39539" y="2939772"/>
            <a:ext cx="173838" cy="1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08562" y="3069285"/>
            <a:ext cx="2180324" cy="6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39539" y="6780643"/>
            <a:ext cx="730068" cy="0"/>
          </a:xfrm>
          <a:custGeom>
            <a:avLst/>
            <a:gdLst/>
            <a:ahLst/>
            <a:cxnLst/>
            <a:rect l="l" t="t" r="r" b="b"/>
            <a:pathLst>
              <a:path w="730068">
                <a:moveTo>
                  <a:pt x="0" y="0"/>
                </a:moveTo>
                <a:lnTo>
                  <a:pt x="73006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34875" y="3567726"/>
            <a:ext cx="59550" cy="0"/>
          </a:xfrm>
          <a:custGeom>
            <a:avLst/>
            <a:gdLst/>
            <a:ahLst/>
            <a:cxnLst/>
            <a:rect l="l" t="t" r="r" b="b"/>
            <a:pathLst>
              <a:path w="59550">
                <a:moveTo>
                  <a:pt x="0" y="0"/>
                </a:moveTo>
                <a:lnTo>
                  <a:pt x="5955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18952" y="3711326"/>
            <a:ext cx="726774" cy="0"/>
          </a:xfrm>
          <a:custGeom>
            <a:avLst/>
            <a:gdLst/>
            <a:ahLst/>
            <a:cxnLst/>
            <a:rect l="l" t="t" r="r" b="b"/>
            <a:pathLst>
              <a:path w="726774">
                <a:moveTo>
                  <a:pt x="0" y="0"/>
                </a:moveTo>
                <a:lnTo>
                  <a:pt x="72677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46487" y="3711326"/>
            <a:ext cx="514165" cy="0"/>
          </a:xfrm>
          <a:custGeom>
            <a:avLst/>
            <a:gdLst/>
            <a:ahLst/>
            <a:cxnLst/>
            <a:rect l="l" t="t" r="r" b="b"/>
            <a:pathLst>
              <a:path w="514165">
                <a:moveTo>
                  <a:pt x="0" y="0"/>
                </a:moveTo>
                <a:lnTo>
                  <a:pt x="5141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61159" y="3711326"/>
            <a:ext cx="696365" cy="0"/>
          </a:xfrm>
          <a:custGeom>
            <a:avLst/>
            <a:gdLst/>
            <a:ahLst/>
            <a:cxnLst/>
            <a:rect l="l" t="t" r="r" b="b"/>
            <a:pathLst>
              <a:path w="696365">
                <a:moveTo>
                  <a:pt x="0" y="0"/>
                </a:moveTo>
                <a:lnTo>
                  <a:pt x="6963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29408" y="3917093"/>
            <a:ext cx="896710" cy="30461"/>
          </a:xfrm>
          <a:custGeom>
            <a:avLst/>
            <a:gdLst/>
            <a:ahLst/>
            <a:cxnLst/>
            <a:rect l="l" t="t" r="r" b="b"/>
            <a:pathLst>
              <a:path w="896710" h="30461">
                <a:moveTo>
                  <a:pt x="0" y="30461"/>
                </a:moveTo>
                <a:lnTo>
                  <a:pt x="896710" y="30461"/>
                </a:lnTo>
                <a:lnTo>
                  <a:pt x="896710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29408" y="3785569"/>
            <a:ext cx="896710" cy="64627"/>
          </a:xfrm>
          <a:custGeom>
            <a:avLst/>
            <a:gdLst/>
            <a:ahLst/>
            <a:cxnLst/>
            <a:rect l="l" t="t" r="r" b="b"/>
            <a:pathLst>
              <a:path w="896710" h="64627">
                <a:moveTo>
                  <a:pt x="896710" y="0"/>
                </a:moveTo>
                <a:lnTo>
                  <a:pt x="0" y="0"/>
                </a:lnTo>
                <a:lnTo>
                  <a:pt x="0" y="12658"/>
                </a:lnTo>
                <a:lnTo>
                  <a:pt x="0" y="64627"/>
                </a:lnTo>
                <a:lnTo>
                  <a:pt x="896710" y="64627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29408" y="3850197"/>
            <a:ext cx="896710" cy="66896"/>
          </a:xfrm>
          <a:custGeom>
            <a:avLst/>
            <a:gdLst/>
            <a:ahLst/>
            <a:cxnLst/>
            <a:rect l="l" t="t" r="r" b="b"/>
            <a:pathLst>
              <a:path w="896710" h="66896">
                <a:moveTo>
                  <a:pt x="896710" y="0"/>
                </a:moveTo>
                <a:lnTo>
                  <a:pt x="0" y="0"/>
                </a:lnTo>
                <a:lnTo>
                  <a:pt x="0" y="66896"/>
                </a:lnTo>
                <a:lnTo>
                  <a:pt x="896710" y="66896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29159" y="3917093"/>
            <a:ext cx="427671" cy="30461"/>
          </a:xfrm>
          <a:custGeom>
            <a:avLst/>
            <a:gdLst/>
            <a:ahLst/>
            <a:cxnLst/>
            <a:rect l="l" t="t" r="r" b="b"/>
            <a:pathLst>
              <a:path w="427671" h="30461">
                <a:moveTo>
                  <a:pt x="0" y="30461"/>
                </a:moveTo>
                <a:lnTo>
                  <a:pt x="427671" y="30461"/>
                </a:lnTo>
                <a:lnTo>
                  <a:pt x="427671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29159" y="3785569"/>
            <a:ext cx="427671" cy="64627"/>
          </a:xfrm>
          <a:custGeom>
            <a:avLst/>
            <a:gdLst/>
            <a:ahLst/>
            <a:cxnLst/>
            <a:rect l="l" t="t" r="r" b="b"/>
            <a:pathLst>
              <a:path w="427671" h="64627">
                <a:moveTo>
                  <a:pt x="427671" y="0"/>
                </a:moveTo>
                <a:lnTo>
                  <a:pt x="0" y="0"/>
                </a:lnTo>
                <a:lnTo>
                  <a:pt x="0" y="64627"/>
                </a:lnTo>
                <a:lnTo>
                  <a:pt x="427671" y="64627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29159" y="3850197"/>
            <a:ext cx="427671" cy="66896"/>
          </a:xfrm>
          <a:custGeom>
            <a:avLst/>
            <a:gdLst/>
            <a:ahLst/>
            <a:cxnLst/>
            <a:rect l="l" t="t" r="r" b="b"/>
            <a:pathLst>
              <a:path w="427671" h="66896">
                <a:moveTo>
                  <a:pt x="427671" y="0"/>
                </a:moveTo>
                <a:lnTo>
                  <a:pt x="0" y="0"/>
                </a:lnTo>
                <a:lnTo>
                  <a:pt x="0" y="66896"/>
                </a:lnTo>
                <a:lnTo>
                  <a:pt x="427671" y="66896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59851" y="3850197"/>
            <a:ext cx="751963" cy="97358"/>
          </a:xfrm>
          <a:custGeom>
            <a:avLst/>
            <a:gdLst/>
            <a:ahLst/>
            <a:cxnLst/>
            <a:rect l="l" t="t" r="r" b="b"/>
            <a:pathLst>
              <a:path w="751963" h="97358">
                <a:moveTo>
                  <a:pt x="0" y="97358"/>
                </a:moveTo>
                <a:lnTo>
                  <a:pt x="751963" y="97358"/>
                </a:lnTo>
                <a:lnTo>
                  <a:pt x="751963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59851" y="3785569"/>
            <a:ext cx="751963" cy="64627"/>
          </a:xfrm>
          <a:custGeom>
            <a:avLst/>
            <a:gdLst/>
            <a:ahLst/>
            <a:cxnLst/>
            <a:rect l="l" t="t" r="r" b="b"/>
            <a:pathLst>
              <a:path w="751963" h="64627">
                <a:moveTo>
                  <a:pt x="751963" y="0"/>
                </a:moveTo>
                <a:lnTo>
                  <a:pt x="0" y="0"/>
                </a:lnTo>
                <a:lnTo>
                  <a:pt x="0" y="64627"/>
                </a:lnTo>
                <a:lnTo>
                  <a:pt x="751963" y="64627"/>
                </a:lnTo>
                <a:lnTo>
                  <a:pt x="751963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14856" y="3850197"/>
            <a:ext cx="652070" cy="97358"/>
          </a:xfrm>
          <a:custGeom>
            <a:avLst/>
            <a:gdLst/>
            <a:ahLst/>
            <a:cxnLst/>
            <a:rect l="l" t="t" r="r" b="b"/>
            <a:pathLst>
              <a:path w="652070" h="97358">
                <a:moveTo>
                  <a:pt x="0" y="97358"/>
                </a:moveTo>
                <a:lnTo>
                  <a:pt x="652070" y="97358"/>
                </a:lnTo>
                <a:lnTo>
                  <a:pt x="652069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14856" y="3785569"/>
            <a:ext cx="652069" cy="64627"/>
          </a:xfrm>
          <a:custGeom>
            <a:avLst/>
            <a:gdLst/>
            <a:ahLst/>
            <a:cxnLst/>
            <a:rect l="l" t="t" r="r" b="b"/>
            <a:pathLst>
              <a:path w="652069" h="64627">
                <a:moveTo>
                  <a:pt x="652069" y="0"/>
                </a:moveTo>
                <a:lnTo>
                  <a:pt x="0" y="0"/>
                </a:lnTo>
                <a:lnTo>
                  <a:pt x="0" y="64627"/>
                </a:lnTo>
                <a:lnTo>
                  <a:pt x="652069" y="64627"/>
                </a:lnTo>
                <a:lnTo>
                  <a:pt x="652069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14856" y="38776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652069" y="0"/>
                </a:moveTo>
                <a:lnTo>
                  <a:pt x="0" y="0"/>
                </a:lnTo>
              </a:path>
              <a:path w="652069">
                <a:moveTo>
                  <a:pt x="0" y="1"/>
                </a:moveTo>
                <a:lnTo>
                  <a:pt x="652069" y="0"/>
                </a:lnTo>
              </a:path>
            </a:pathLst>
          </a:custGeom>
          <a:ln w="56733">
            <a:solidFill>
              <a:srgbClr val="93B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28799" y="37840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29103" y="378290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28550" y="37840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28855" y="378290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59243" y="37840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59547" y="378290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14247" y="37840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14551" y="378290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29408" y="3950542"/>
            <a:ext cx="2737517" cy="31656"/>
          </a:xfrm>
          <a:custGeom>
            <a:avLst/>
            <a:gdLst/>
            <a:ahLst/>
            <a:cxnLst/>
            <a:rect l="l" t="t" r="r" b="b"/>
            <a:pathLst>
              <a:path w="2737517" h="31656">
                <a:moveTo>
                  <a:pt x="0" y="31656"/>
                </a:moveTo>
                <a:lnTo>
                  <a:pt x="2737517" y="31656"/>
                </a:lnTo>
                <a:lnTo>
                  <a:pt x="2737517" y="0"/>
                </a:lnTo>
                <a:lnTo>
                  <a:pt x="0" y="0"/>
                </a:lnTo>
                <a:lnTo>
                  <a:pt x="0" y="31656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29408" y="4055068"/>
            <a:ext cx="2737517" cy="29267"/>
          </a:xfrm>
          <a:custGeom>
            <a:avLst/>
            <a:gdLst/>
            <a:ahLst/>
            <a:cxnLst/>
            <a:rect l="l" t="t" r="r" b="b"/>
            <a:pathLst>
              <a:path w="2737517" h="29267">
                <a:moveTo>
                  <a:pt x="0" y="29267"/>
                </a:moveTo>
                <a:lnTo>
                  <a:pt x="2737517" y="29267"/>
                </a:lnTo>
                <a:lnTo>
                  <a:pt x="2737517" y="0"/>
                </a:lnTo>
                <a:lnTo>
                  <a:pt x="0" y="0"/>
                </a:lnTo>
                <a:lnTo>
                  <a:pt x="0" y="29267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29408" y="3949907"/>
            <a:ext cx="2737517" cy="32926"/>
          </a:xfrm>
          <a:custGeom>
            <a:avLst/>
            <a:gdLst/>
            <a:ahLst/>
            <a:cxnLst/>
            <a:rect l="l" t="t" r="r" b="b"/>
            <a:pathLst>
              <a:path w="2737517" h="32926">
                <a:moveTo>
                  <a:pt x="2737517" y="635"/>
                </a:moveTo>
                <a:lnTo>
                  <a:pt x="0" y="635"/>
                </a:lnTo>
                <a:lnTo>
                  <a:pt x="0" y="29683"/>
                </a:lnTo>
                <a:lnTo>
                  <a:pt x="0" y="32926"/>
                </a:lnTo>
                <a:lnTo>
                  <a:pt x="2737517" y="32926"/>
                </a:lnTo>
                <a:lnTo>
                  <a:pt x="2737517" y="635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29408" y="3982198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28799" y="3946920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29104" y="394750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26693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28551" y="3946920"/>
            <a:ext cx="427671" cy="4256"/>
          </a:xfrm>
          <a:custGeom>
            <a:avLst/>
            <a:gdLst/>
            <a:ahLst/>
            <a:cxnLst/>
            <a:rect l="l" t="t" r="r" b="b"/>
            <a:pathLst>
              <a:path w="427671" h="4256">
                <a:moveTo>
                  <a:pt x="0" y="4256"/>
                </a:moveTo>
                <a:lnTo>
                  <a:pt x="427671" y="4256"/>
                </a:lnTo>
                <a:lnTo>
                  <a:pt x="427671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28855" y="3947506"/>
            <a:ext cx="427043" cy="696"/>
          </a:xfrm>
          <a:custGeom>
            <a:avLst/>
            <a:gdLst/>
            <a:ahLst/>
            <a:cxnLst/>
            <a:rect l="l" t="t" r="r" b="b"/>
            <a:pathLst>
              <a:path w="427043" h="696">
                <a:moveTo>
                  <a:pt x="0" y="696"/>
                </a:moveTo>
                <a:lnTo>
                  <a:pt x="427043" y="696"/>
                </a:lnTo>
                <a:lnTo>
                  <a:pt x="427043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57385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59243" y="394904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59547" y="394785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12390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414247" y="394904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14551" y="394785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29408" y="4212754"/>
            <a:ext cx="896710" cy="31059"/>
          </a:xfrm>
          <a:custGeom>
            <a:avLst/>
            <a:gdLst/>
            <a:ahLst/>
            <a:cxnLst/>
            <a:rect l="l" t="t" r="r" b="b"/>
            <a:pathLst>
              <a:path w="896710" h="31059">
                <a:moveTo>
                  <a:pt x="0" y="31059"/>
                </a:moveTo>
                <a:lnTo>
                  <a:pt x="896710" y="31059"/>
                </a:lnTo>
                <a:lnTo>
                  <a:pt x="896710" y="0"/>
                </a:lnTo>
                <a:lnTo>
                  <a:pt x="0" y="0"/>
                </a:lnTo>
                <a:lnTo>
                  <a:pt x="0" y="31059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29408" y="4304140"/>
            <a:ext cx="896710" cy="8362"/>
          </a:xfrm>
          <a:custGeom>
            <a:avLst/>
            <a:gdLst/>
            <a:ahLst/>
            <a:cxnLst/>
            <a:rect l="l" t="t" r="r" b="b"/>
            <a:pathLst>
              <a:path w="896710" h="8362">
                <a:moveTo>
                  <a:pt x="0" y="8362"/>
                </a:moveTo>
                <a:lnTo>
                  <a:pt x="896710" y="8362"/>
                </a:lnTo>
                <a:lnTo>
                  <a:pt x="896710" y="0"/>
                </a:lnTo>
                <a:lnTo>
                  <a:pt x="0" y="0"/>
                </a:lnTo>
                <a:lnTo>
                  <a:pt x="0" y="8362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29408" y="4087322"/>
            <a:ext cx="896710" cy="65702"/>
          </a:xfrm>
          <a:custGeom>
            <a:avLst/>
            <a:gdLst/>
            <a:ahLst/>
            <a:cxnLst/>
            <a:rect l="l" t="t" r="r" b="b"/>
            <a:pathLst>
              <a:path w="896710" h="65702">
                <a:moveTo>
                  <a:pt x="896710" y="0"/>
                </a:moveTo>
                <a:lnTo>
                  <a:pt x="0" y="0"/>
                </a:lnTo>
                <a:lnTo>
                  <a:pt x="0" y="65702"/>
                </a:lnTo>
                <a:lnTo>
                  <a:pt x="896710" y="65702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29408" y="4153024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29408" y="4212119"/>
            <a:ext cx="896710" cy="32329"/>
          </a:xfrm>
          <a:custGeom>
            <a:avLst/>
            <a:gdLst/>
            <a:ahLst/>
            <a:cxnLst/>
            <a:rect l="l" t="t" r="r" b="b"/>
            <a:pathLst>
              <a:path w="896710" h="32329">
                <a:moveTo>
                  <a:pt x="896710" y="0"/>
                </a:moveTo>
                <a:lnTo>
                  <a:pt x="0" y="0"/>
                </a:lnTo>
                <a:lnTo>
                  <a:pt x="0" y="32329"/>
                </a:lnTo>
                <a:lnTo>
                  <a:pt x="896710" y="323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29408" y="424381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12297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28799" y="4085829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29104" y="408463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28551" y="408582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28855" y="408463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9243" y="408582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9547" y="408463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14247" y="408582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14552" y="408463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29408" y="4315518"/>
            <a:ext cx="2737517" cy="30461"/>
          </a:xfrm>
          <a:custGeom>
            <a:avLst/>
            <a:gdLst/>
            <a:ahLst/>
            <a:cxnLst/>
            <a:rect l="l" t="t" r="r" b="b"/>
            <a:pathLst>
              <a:path w="2737517" h="30461">
                <a:moveTo>
                  <a:pt x="0" y="30461"/>
                </a:moveTo>
                <a:lnTo>
                  <a:pt x="2737517" y="30461"/>
                </a:lnTo>
                <a:lnTo>
                  <a:pt x="2737517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29408" y="4418969"/>
            <a:ext cx="2737517" cy="27475"/>
          </a:xfrm>
          <a:custGeom>
            <a:avLst/>
            <a:gdLst/>
            <a:ahLst/>
            <a:cxnLst/>
            <a:rect l="l" t="t" r="r" b="b"/>
            <a:pathLst>
              <a:path w="2737517" h="27475">
                <a:moveTo>
                  <a:pt x="0" y="27475"/>
                </a:moveTo>
                <a:lnTo>
                  <a:pt x="2737517" y="27475"/>
                </a:lnTo>
                <a:lnTo>
                  <a:pt x="2737517" y="0"/>
                </a:lnTo>
                <a:lnTo>
                  <a:pt x="0" y="0"/>
                </a:lnTo>
                <a:lnTo>
                  <a:pt x="0" y="27475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29408" y="4314853"/>
            <a:ext cx="2737517" cy="31731"/>
          </a:xfrm>
          <a:custGeom>
            <a:avLst/>
            <a:gdLst/>
            <a:ahLst/>
            <a:cxnLst/>
            <a:rect l="l" t="t" r="r" b="b"/>
            <a:pathLst>
              <a:path w="2737517" h="31731">
                <a:moveTo>
                  <a:pt x="2737517" y="664"/>
                </a:moveTo>
                <a:lnTo>
                  <a:pt x="0" y="664"/>
                </a:lnTo>
                <a:lnTo>
                  <a:pt x="0" y="31731"/>
                </a:lnTo>
                <a:lnTo>
                  <a:pt x="2737517" y="31731"/>
                </a:lnTo>
                <a:lnTo>
                  <a:pt x="2737517" y="66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29408" y="4345980"/>
            <a:ext cx="2737517" cy="72989"/>
          </a:xfrm>
          <a:custGeom>
            <a:avLst/>
            <a:gdLst/>
            <a:ahLst/>
            <a:cxnLst/>
            <a:rect l="l" t="t" r="r" b="b"/>
            <a:pathLst>
              <a:path w="2737517" h="72989">
                <a:moveTo>
                  <a:pt x="2737517" y="36494"/>
                </a:moveTo>
                <a:lnTo>
                  <a:pt x="2737517" y="0"/>
                </a:lnTo>
                <a:lnTo>
                  <a:pt x="0" y="0"/>
                </a:lnTo>
                <a:lnTo>
                  <a:pt x="0" y="72989"/>
                </a:lnTo>
                <a:lnTo>
                  <a:pt x="2737517" y="72989"/>
                </a:lnTo>
                <a:lnTo>
                  <a:pt x="2737517" y="364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28799" y="4313995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29104" y="4312800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26693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8551" y="4313995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28855" y="4312800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7385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9243" y="4313995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9547" y="4312800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12390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14247" y="4313995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414552" y="4312800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29408" y="4643552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29408" y="4449431"/>
            <a:ext cx="896710" cy="74064"/>
          </a:xfrm>
          <a:custGeom>
            <a:avLst/>
            <a:gdLst/>
            <a:ahLst/>
            <a:cxnLst/>
            <a:rect l="l" t="t" r="r" b="b"/>
            <a:pathLst>
              <a:path w="896710" h="74064">
                <a:moveTo>
                  <a:pt x="896710" y="0"/>
                </a:moveTo>
                <a:lnTo>
                  <a:pt x="0" y="0"/>
                </a:lnTo>
                <a:lnTo>
                  <a:pt x="0" y="74064"/>
                </a:lnTo>
                <a:lnTo>
                  <a:pt x="896710" y="74064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29408" y="452349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29408" y="4583225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28800" y="444793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29104" y="444674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28551" y="444793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28855" y="444674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9243" y="444793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9547" y="444674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414247" y="444793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414552" y="444674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29408" y="4840659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29408" y="464773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29408" y="4707462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29408" y="4780929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28800" y="4646240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29104" y="4645045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28551" y="4646240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28855" y="464504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9243" y="4646240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9547" y="464504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14248" y="4646240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414552" y="464504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29408" y="5035476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29408" y="4844820"/>
            <a:ext cx="896710" cy="69405"/>
          </a:xfrm>
          <a:custGeom>
            <a:avLst/>
            <a:gdLst/>
            <a:ahLst/>
            <a:cxnLst/>
            <a:rect l="l" t="t" r="r" b="b"/>
            <a:pathLst>
              <a:path w="896710" h="69405">
                <a:moveTo>
                  <a:pt x="896710" y="0"/>
                </a:moveTo>
                <a:lnTo>
                  <a:pt x="0" y="0"/>
                </a:lnTo>
                <a:lnTo>
                  <a:pt x="0" y="69405"/>
                </a:lnTo>
                <a:lnTo>
                  <a:pt x="896710" y="69405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29408" y="4914225"/>
            <a:ext cx="896710" cy="61521"/>
          </a:xfrm>
          <a:custGeom>
            <a:avLst/>
            <a:gdLst/>
            <a:ahLst/>
            <a:cxnLst/>
            <a:rect l="l" t="t" r="r" b="b"/>
            <a:pathLst>
              <a:path w="896710" h="61521">
                <a:moveTo>
                  <a:pt x="896710" y="0"/>
                </a:moveTo>
                <a:lnTo>
                  <a:pt x="0" y="0"/>
                </a:lnTo>
                <a:lnTo>
                  <a:pt x="0" y="61521"/>
                </a:lnTo>
                <a:lnTo>
                  <a:pt x="896710" y="61521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29408" y="4975747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28800" y="484334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329104" y="48421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28551" y="484334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28855" y="48421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9243" y="484334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9547" y="48421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14248" y="484334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414552" y="48421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29408" y="5244529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29408" y="504204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29408" y="5101775"/>
            <a:ext cx="896710" cy="72869"/>
          </a:xfrm>
          <a:custGeom>
            <a:avLst/>
            <a:gdLst/>
            <a:ahLst/>
            <a:cxnLst/>
            <a:rect l="l" t="t" r="r" b="b"/>
            <a:pathLst>
              <a:path w="896710" h="72869">
                <a:moveTo>
                  <a:pt x="896710" y="0"/>
                </a:moveTo>
                <a:lnTo>
                  <a:pt x="0" y="0"/>
                </a:lnTo>
                <a:lnTo>
                  <a:pt x="0" y="72869"/>
                </a:lnTo>
                <a:lnTo>
                  <a:pt x="896710" y="7286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29408" y="5174645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28800" y="50405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29104" y="503935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29408" y="5380114"/>
            <a:ext cx="896710" cy="34742"/>
          </a:xfrm>
          <a:custGeom>
            <a:avLst/>
            <a:gdLst/>
            <a:ahLst/>
            <a:cxnLst/>
            <a:rect l="l" t="t" r="r" b="b"/>
            <a:pathLst>
              <a:path w="896710" h="34742">
                <a:moveTo>
                  <a:pt x="0" y="34742"/>
                </a:moveTo>
                <a:lnTo>
                  <a:pt x="896710" y="34742"/>
                </a:lnTo>
                <a:lnTo>
                  <a:pt x="896710" y="0"/>
                </a:lnTo>
                <a:lnTo>
                  <a:pt x="0" y="0"/>
                </a:lnTo>
                <a:lnTo>
                  <a:pt x="0" y="34742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329408" y="525109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402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29408" y="5320385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328800" y="524960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29104" y="524841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228551" y="524960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28855" y="524841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9243" y="524960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9547" y="524841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14248" y="524960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414552" y="524841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29408" y="5607832"/>
            <a:ext cx="896710" cy="16077"/>
          </a:xfrm>
          <a:custGeom>
            <a:avLst/>
            <a:gdLst/>
            <a:ahLst/>
            <a:cxnLst/>
            <a:rect l="l" t="t" r="r" b="b"/>
            <a:pathLst>
              <a:path w="896710" h="16077">
                <a:moveTo>
                  <a:pt x="0" y="16077"/>
                </a:moveTo>
                <a:lnTo>
                  <a:pt x="896710" y="16077"/>
                </a:lnTo>
                <a:lnTo>
                  <a:pt x="896710" y="0"/>
                </a:lnTo>
                <a:lnTo>
                  <a:pt x="0" y="0"/>
                </a:lnTo>
                <a:lnTo>
                  <a:pt x="0" y="16077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29408" y="541789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329408" y="547757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29408" y="5537949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28800" y="5414272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29104" y="5414807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29408" y="5772636"/>
            <a:ext cx="2737518" cy="29317"/>
          </a:xfrm>
          <a:custGeom>
            <a:avLst/>
            <a:gdLst/>
            <a:ahLst/>
            <a:cxnLst/>
            <a:rect l="l" t="t" r="r" b="b"/>
            <a:pathLst>
              <a:path w="2737518" h="29317">
                <a:moveTo>
                  <a:pt x="0" y="29317"/>
                </a:moveTo>
                <a:lnTo>
                  <a:pt x="2737518" y="29317"/>
                </a:lnTo>
                <a:lnTo>
                  <a:pt x="2737517" y="0"/>
                </a:lnTo>
                <a:lnTo>
                  <a:pt x="0" y="0"/>
                </a:lnTo>
                <a:lnTo>
                  <a:pt x="0" y="29317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29408" y="562689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49"/>
                </a:moveTo>
                <a:lnTo>
                  <a:pt x="0" y="49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49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29408" y="569976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5092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28800" y="56254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29104" y="562420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227020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228551" y="5625453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228855" y="5624208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7712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9243" y="5625453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9547" y="5624208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12716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14248" y="5625453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414552" y="5624208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29408" y="5934054"/>
            <a:ext cx="896710" cy="52561"/>
          </a:xfrm>
          <a:custGeom>
            <a:avLst/>
            <a:gdLst/>
            <a:ahLst/>
            <a:cxnLst/>
            <a:rect l="l" t="t" r="r" b="b"/>
            <a:pathLst>
              <a:path w="896710" h="52561">
                <a:moveTo>
                  <a:pt x="0" y="52561"/>
                </a:moveTo>
                <a:lnTo>
                  <a:pt x="896710" y="52561"/>
                </a:lnTo>
                <a:lnTo>
                  <a:pt x="896710" y="0"/>
                </a:lnTo>
                <a:lnTo>
                  <a:pt x="0" y="0"/>
                </a:lnTo>
                <a:lnTo>
                  <a:pt x="0" y="5256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29408" y="580493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29408" y="5874206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28800" y="58033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29104" y="58022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28551" y="58033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28855" y="58022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9243" y="58033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9547" y="58022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414248" y="58033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414552" y="58022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29408" y="6180139"/>
            <a:ext cx="896710" cy="10153"/>
          </a:xfrm>
          <a:custGeom>
            <a:avLst/>
            <a:gdLst/>
            <a:ahLst/>
            <a:cxnLst/>
            <a:rect l="l" t="t" r="r" b="b"/>
            <a:pathLst>
              <a:path w="896710" h="10153">
                <a:moveTo>
                  <a:pt x="0" y="10153"/>
                </a:moveTo>
                <a:lnTo>
                  <a:pt x="896710" y="10153"/>
                </a:lnTo>
                <a:lnTo>
                  <a:pt x="896710" y="0"/>
                </a:lnTo>
                <a:lnTo>
                  <a:pt x="0" y="0"/>
                </a:lnTo>
                <a:lnTo>
                  <a:pt x="0" y="10153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29408" y="5989603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329408" y="605948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329408" y="6119215"/>
            <a:ext cx="896710" cy="60923"/>
          </a:xfrm>
          <a:custGeom>
            <a:avLst/>
            <a:gdLst/>
            <a:ahLst/>
            <a:cxnLst/>
            <a:rect l="l" t="t" r="r" b="b"/>
            <a:pathLst>
              <a:path w="896710" h="60923">
                <a:moveTo>
                  <a:pt x="896710" y="0"/>
                </a:moveTo>
                <a:lnTo>
                  <a:pt x="0" y="0"/>
                </a:lnTo>
                <a:lnTo>
                  <a:pt x="0" y="60923"/>
                </a:lnTo>
                <a:lnTo>
                  <a:pt x="896710" y="6092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328800" y="5985981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329104" y="598656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228551" y="598810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28855" y="598691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9243" y="598810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9548" y="598691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14248" y="598810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4552" y="598691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29408" y="6383214"/>
            <a:ext cx="896710" cy="4181"/>
          </a:xfrm>
          <a:custGeom>
            <a:avLst/>
            <a:gdLst/>
            <a:ahLst/>
            <a:cxnLst/>
            <a:rect l="l" t="t" r="r" b="b"/>
            <a:pathLst>
              <a:path w="896710" h="4181">
                <a:moveTo>
                  <a:pt x="0" y="4181"/>
                </a:moveTo>
                <a:lnTo>
                  <a:pt x="896710" y="4181"/>
                </a:lnTo>
                <a:lnTo>
                  <a:pt x="896710" y="0"/>
                </a:lnTo>
                <a:lnTo>
                  <a:pt x="0" y="0"/>
                </a:lnTo>
                <a:lnTo>
                  <a:pt x="0" y="418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329408" y="6193280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29408" y="626316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29408" y="6322887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328800" y="619178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29104" y="619059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28551" y="619178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228855" y="619059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9243" y="619178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9548" y="619059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14248" y="619178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14552" y="619059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29408" y="6523698"/>
            <a:ext cx="896710" cy="48380"/>
          </a:xfrm>
          <a:custGeom>
            <a:avLst/>
            <a:gdLst/>
            <a:ahLst/>
            <a:cxnLst/>
            <a:rect l="l" t="t" r="r" b="b"/>
            <a:pathLst>
              <a:path w="896710" h="48380">
                <a:moveTo>
                  <a:pt x="0" y="48380"/>
                </a:moveTo>
                <a:lnTo>
                  <a:pt x="896710" y="48380"/>
                </a:lnTo>
                <a:lnTo>
                  <a:pt x="896710" y="0"/>
                </a:lnTo>
                <a:lnTo>
                  <a:pt x="0" y="0"/>
                </a:lnTo>
                <a:lnTo>
                  <a:pt x="0" y="4838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29408" y="6390382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29408" y="6450230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28800" y="638888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29104" y="638769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228551" y="638888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228855" y="638769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9244" y="638888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9548" y="638769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14248" y="638888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14552" y="638769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27279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28800" y="6571443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29104" y="6572029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226988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228551" y="6573572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228855" y="6572377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7681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9244" y="6573572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9548" y="6572377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12685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14248" y="65735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14552" y="6572377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067838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21640" y="40513"/>
            <a:ext cx="8532547" cy="230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368" marR="740562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1285582" marR="1516319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marL="1442532" marR="1674042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-Do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8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bei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allen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14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orm</a:t>
            </a:r>
            <a:r>
              <a:rPr sz="2400" b="1" spc="-14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nen im</a:t>
            </a:r>
            <a:endParaRPr sz="2400">
              <a:latin typeface="Calibri"/>
              <a:cs typeface="Calibri"/>
            </a:endParaRPr>
          </a:p>
          <a:p>
            <a:pPr marR="302423" algn="ctr">
              <a:lnSpc>
                <a:spcPts val="2595"/>
              </a:lnSpc>
              <a:spcBef>
                <a:spcPts val="129"/>
              </a:spcBef>
            </a:pPr>
            <a:r>
              <a:rPr sz="3600" b="1" spc="0" baseline="3413" dirty="0">
                <a:latin typeface="Calibri"/>
                <a:cs typeface="Calibri"/>
              </a:rPr>
              <a:t>so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enan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„Z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onsbo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740" y="166246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40" y="2339721"/>
            <a:ext cx="50710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je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eils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enden </a:t>
            </a:r>
            <a:r>
              <a:rPr sz="3600" b="1" spc="-5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achleit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463" y="2339721"/>
            <a:ext cx="1815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eichn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0849" y="3061413"/>
            <a:ext cx="2197647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ZfsL</a:t>
            </a:r>
            <a:r>
              <a:rPr sz="450" spc="5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Mü</a:t>
            </a:r>
            <a:r>
              <a:rPr sz="450" spc="-4" dirty="0">
                <a:solidFill>
                  <a:srgbClr val="2C73B5"/>
                </a:solidFill>
                <a:latin typeface="Calibri"/>
                <a:cs typeface="Calibri"/>
              </a:rPr>
              <a:t>ns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ter </a:t>
            </a:r>
            <a:r>
              <a:rPr sz="450" spc="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– </a:t>
            </a:r>
            <a:r>
              <a:rPr sz="450" spc="28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Dokum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nt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o</a:t>
            </a:r>
            <a:r>
              <a:rPr sz="450" spc="10" dirty="0">
                <a:solidFill>
                  <a:srgbClr val="2C73B5"/>
                </a:solidFill>
                <a:latin typeface="Calibri"/>
                <a:cs typeface="Calibri"/>
              </a:rPr>
              <a:t>n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bo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4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zu</a:t>
            </a:r>
            <a:r>
              <a:rPr sz="450" spc="39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Z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fsL-B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glei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ver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nsta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l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tun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-</a:t>
            </a:r>
            <a:r>
              <a:rPr sz="450" spc="13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Port</a:t>
            </a:r>
            <a:r>
              <a:rPr sz="450" i="1" spc="4" dirty="0">
                <a:solidFill>
                  <a:srgbClr val="2C73B5"/>
                </a:solidFill>
                <a:latin typeface="Calibri"/>
                <a:cs typeface="Calibri"/>
              </a:rPr>
              <a:t>f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olioeinlage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0" y="319281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97620" y="3207402"/>
            <a:ext cx="1571005" cy="18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931" marR="332859" algn="ctr">
              <a:lnSpc>
                <a:spcPts val="815"/>
              </a:lnSpc>
              <a:spcBef>
                <a:spcPts val="40"/>
              </a:spcBef>
            </a:pP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Dok</a:t>
            </a:r>
            <a:r>
              <a:rPr sz="700" b="1" u="sng" spc="10" dirty="0">
                <a:solidFill>
                  <a:srgbClr val="006EC0"/>
                </a:solidFill>
                <a:latin typeface="Calibri"/>
                <a:cs typeface="Calibri"/>
              </a:rPr>
              <a:t>u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ntat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onsbog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ts val="535"/>
              </a:lnSpc>
            </a:pPr>
            <a:r>
              <a:rPr sz="450" spc="0" dirty="0">
                <a:latin typeface="Calibri"/>
                <a:cs typeface="Calibri"/>
              </a:rPr>
              <a:t>ü</a:t>
            </a:r>
            <a:r>
              <a:rPr sz="450" spc="4" dirty="0">
                <a:latin typeface="Calibri"/>
                <a:cs typeface="Calibri"/>
              </a:rPr>
              <a:t>b</a:t>
            </a:r>
            <a:r>
              <a:rPr sz="450" spc="0" dirty="0">
                <a:latin typeface="Calibri"/>
                <a:cs typeface="Calibri"/>
              </a:rPr>
              <a:t>er</a:t>
            </a:r>
            <a:r>
              <a:rPr sz="450" spc="61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Anwesen</a:t>
            </a:r>
            <a:r>
              <a:rPr sz="450" spc="-5" dirty="0">
                <a:latin typeface="Calibri"/>
                <a:cs typeface="Calibri"/>
              </a:rPr>
              <a:t>h</a:t>
            </a:r>
            <a:r>
              <a:rPr sz="450" spc="0" dirty="0">
                <a:latin typeface="Calibri"/>
                <a:cs typeface="Calibri"/>
              </a:rPr>
              <a:t>e</a:t>
            </a:r>
            <a:r>
              <a:rPr sz="450" spc="-5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t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-5" dirty="0">
                <a:latin typeface="Calibri"/>
                <a:cs typeface="Calibri"/>
              </a:rPr>
              <a:t>Z</a:t>
            </a:r>
            <a:r>
              <a:rPr sz="450" spc="0" dirty="0">
                <a:latin typeface="Calibri"/>
                <a:cs typeface="Calibri"/>
              </a:rPr>
              <a:t>f</a:t>
            </a:r>
            <a:r>
              <a:rPr sz="450" spc="-5" dirty="0">
                <a:latin typeface="Calibri"/>
                <a:cs typeface="Calibri"/>
              </a:rPr>
              <a:t>sL</a:t>
            </a:r>
            <a:r>
              <a:rPr sz="450" spc="0" dirty="0">
                <a:latin typeface="Calibri"/>
                <a:cs typeface="Calibri"/>
              </a:rPr>
              <a:t>-Begleitform</a:t>
            </a:r>
            <a:r>
              <a:rPr sz="450" spc="-5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ten</a:t>
            </a:r>
            <a:r>
              <a:rPr sz="450" spc="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(</a:t>
            </a:r>
            <a:r>
              <a:rPr sz="450" spc="-4" dirty="0">
                <a:latin typeface="Calibri"/>
                <a:cs typeface="Calibri"/>
              </a:rPr>
              <a:t>S</a:t>
            </a:r>
            <a:r>
              <a:rPr sz="450" spc="0" dirty="0">
                <a:latin typeface="Calibri"/>
                <a:cs typeface="Calibri"/>
              </a:rPr>
              <a:t>em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nar </a:t>
            </a:r>
            <a:r>
              <a:rPr sz="450" spc="6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MS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GyGe)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536" y="3211220"/>
            <a:ext cx="4946744" cy="194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21" marR="3495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ume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ons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Sie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2"/>
              </a:spcBef>
            </a:pP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„PS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“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(</a:t>
            </a:r>
            <a:r>
              <a:rPr sz="2400" b="1" i="1" spc="-6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0" dirty="0">
                <a:latin typeface="Calibri"/>
                <a:cs typeface="Calibri"/>
              </a:rPr>
              <a:t>O</a:t>
            </a:r>
            <a:r>
              <a:rPr sz="2400" b="1" i="1" spc="-24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LMS)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 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sich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Bo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9" dirty="0">
                <a:latin typeface="Calibri"/>
                <a:cs typeface="Calibri"/>
              </a:rPr>
              <a:t>(</a:t>
            </a:r>
            <a:r>
              <a:rPr sz="2400" b="1" spc="0" dirty="0">
                <a:latin typeface="Calibri"/>
                <a:cs typeface="Calibri"/>
              </a:rPr>
              <a:t>s/w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üg</a:t>
            </a:r>
            <a:r>
              <a:rPr sz="2400" b="1" spc="0" dirty="0">
                <a:latin typeface="Calibri"/>
                <a:cs typeface="Calibri"/>
              </a:rPr>
              <a:t>t)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br</a:t>
            </a:r>
            <a:r>
              <a:rPr sz="2400" b="1" spc="-9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b="1" spc="-29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en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6788" y="3500523"/>
            <a:ext cx="214166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120900" algn="l"/>
              </a:tabLst>
            </a:pPr>
            <a:r>
              <a:rPr sz="450" dirty="0">
                <a:latin typeface="Calibri"/>
                <a:cs typeface="Calibri"/>
              </a:rPr>
              <a:t>Praxissemesterdur</a:t>
            </a:r>
            <a:r>
              <a:rPr sz="450" spc="-4" dirty="0">
                <a:latin typeface="Calibri"/>
                <a:cs typeface="Calibri"/>
              </a:rPr>
              <a:t>c</a:t>
            </a:r>
            <a:r>
              <a:rPr sz="450" spc="0" dirty="0">
                <a:latin typeface="Calibri"/>
                <a:cs typeface="Calibri"/>
              </a:rPr>
              <a:t>hg</a:t>
            </a:r>
            <a:r>
              <a:rPr sz="450" spc="-4" dirty="0">
                <a:latin typeface="Calibri"/>
                <a:cs typeface="Calibri"/>
              </a:rPr>
              <a:t>an</a:t>
            </a:r>
            <a:r>
              <a:rPr sz="450" spc="0" dirty="0">
                <a:latin typeface="Calibri"/>
                <a:cs typeface="Calibri"/>
              </a:rPr>
              <a:t>g: </a:t>
            </a:r>
            <a:r>
              <a:rPr sz="450" spc="1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                                               </a:t>
            </a:r>
            <a:r>
              <a:rPr sz="450" u="sng" spc="-1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   </a:t>
            </a:r>
            <a:r>
              <a:rPr sz="450" spc="-50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es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K</a:t>
            </a:r>
            <a:r>
              <a:rPr sz="450" spc="-4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len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erjahres</a:t>
            </a:r>
            <a:r>
              <a:rPr sz="450" spc="-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20</a:t>
            </a:r>
            <a:r>
              <a:rPr sz="450" u="sng" spc="0" dirty="0">
                <a:latin typeface="Calibri"/>
                <a:cs typeface="Calibri"/>
              </a:rPr>
              <a:t>       </a:t>
            </a:r>
            <a:r>
              <a:rPr sz="450" spc="0" dirty="0">
                <a:latin typeface="Calibri"/>
                <a:cs typeface="Calibri"/>
              </a:rPr>
              <a:t>    </a:t>
            </a:r>
            <a:r>
              <a:rPr sz="450" spc="-2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26788" y="3644471"/>
            <a:ext cx="18958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latin typeface="Calibri"/>
                <a:cs typeface="Calibri"/>
              </a:rPr>
              <a:t>Name: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36" y="5626100"/>
            <a:ext cx="5906047" cy="113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lang="de-DE"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20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lang="de-DE"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2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(</a:t>
            </a:r>
            <a:r>
              <a:rPr sz="3600" b="1" spc="-50" baseline="3413" dirty="0"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3600" b="1" spc="-25" baseline="3413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3600" b="1" spc="-54" baseline="3413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ale</a:t>
            </a:r>
            <a:r>
              <a:rPr sz="3600" b="1" spc="1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EV) </a:t>
            </a:r>
            <a:r>
              <a:rPr sz="3600" b="1" spc="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mit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"/>
              </a:spcBef>
            </a:pPr>
            <a:r>
              <a:rPr lang="de-DE" sz="2400" b="1" spc="0" dirty="0">
                <a:latin typeface="Calibri"/>
                <a:cs typeface="Calibri"/>
              </a:rPr>
              <a:t>Al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0" dirty="0">
                <a:latin typeface="Calibri"/>
                <a:cs typeface="Calibri"/>
              </a:rPr>
              <a:t>ern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v</a:t>
            </a:r>
            <a:r>
              <a:rPr lang="de-DE" sz="2400" b="1" spc="9" dirty="0">
                <a:latin typeface="Calibri"/>
                <a:cs typeface="Calibri"/>
              </a:rPr>
              <a:t> </a:t>
            </a:r>
            <a:r>
              <a:rPr lang="de-DE" sz="2400" b="1" spc="-6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önnen Sie die Do</a:t>
            </a:r>
            <a:r>
              <a:rPr lang="de-DE" sz="2400" b="1" spc="-1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ume</a:t>
            </a:r>
            <a:r>
              <a:rPr lang="de-DE" sz="2400" b="1" spc="-25" dirty="0">
                <a:latin typeface="Calibri"/>
                <a:cs typeface="Calibri"/>
              </a:rPr>
              <a:t>n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on</a:t>
            </a:r>
            <a:endParaRPr lang="de-DE"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lang="de-DE" sz="2400" b="1" spc="0" dirty="0">
                <a:latin typeface="Calibri"/>
                <a:cs typeface="Calibri"/>
              </a:rPr>
              <a:t>auf I</a:t>
            </a:r>
            <a:r>
              <a:rPr lang="de-DE" sz="2400" b="1" spc="-9" dirty="0">
                <a:latin typeface="Calibri"/>
                <a:cs typeface="Calibri"/>
              </a:rPr>
              <a:t>h</a:t>
            </a:r>
            <a:r>
              <a:rPr lang="de-DE" sz="2400" b="1" spc="-25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em</a:t>
            </a:r>
            <a:r>
              <a:rPr lang="de-DE" sz="2400" b="1" spc="-9" dirty="0">
                <a:latin typeface="Calibri"/>
                <a:cs typeface="Calibri"/>
              </a:rPr>
              <a:t> </a:t>
            </a:r>
            <a:r>
              <a:rPr lang="de-DE" sz="2400" b="1" spc="0" dirty="0">
                <a:latin typeface="Calibri"/>
                <a:cs typeface="Calibri"/>
              </a:rPr>
              <a:t>i</a:t>
            </a:r>
            <a:r>
              <a:rPr lang="de-DE" sz="2400" b="1" spc="-54" dirty="0">
                <a:latin typeface="Calibri"/>
                <a:cs typeface="Calibri"/>
              </a:rPr>
              <a:t>P</a:t>
            </a:r>
            <a:r>
              <a:rPr lang="de-DE" sz="2400" b="1" spc="0" dirty="0">
                <a:latin typeface="Calibri"/>
                <a:cs typeface="Calibri"/>
              </a:rPr>
              <a:t>ad f</a:t>
            </a:r>
            <a:r>
              <a:rPr lang="de-DE" sz="2400" b="1" spc="-9" dirty="0">
                <a:latin typeface="Calibri"/>
                <a:cs typeface="Calibri"/>
              </a:rPr>
              <a:t>ü</a:t>
            </a:r>
            <a:r>
              <a:rPr lang="de-DE" sz="2400" b="1" spc="0" dirty="0">
                <a:latin typeface="Calibri"/>
                <a:cs typeface="Calibri"/>
              </a:rPr>
              <a:t>h</a:t>
            </a:r>
            <a:r>
              <a:rPr lang="de-DE" sz="2400" b="1" spc="-29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7436" y="6028436"/>
            <a:ext cx="6762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789" y="6781870"/>
            <a:ext cx="2411889" cy="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7"/>
              </a:lnSpc>
              <a:spcBef>
                <a:spcPts val="50"/>
              </a:spcBef>
            </a:pPr>
            <a:r>
              <a:rPr sz="375" spc="0" baseline="43690" dirty="0">
                <a:latin typeface="Calibri"/>
                <a:cs typeface="Calibri"/>
              </a:rPr>
              <a:t>1</a:t>
            </a:r>
            <a:r>
              <a:rPr sz="375" spc="33" baseline="4369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Bei</a:t>
            </a:r>
            <a:r>
              <a:rPr sz="400" spc="-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es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mt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</a:t>
            </a:r>
            <a:r>
              <a:rPr sz="400" spc="4" dirty="0">
                <a:latin typeface="Calibri"/>
                <a:cs typeface="Calibri"/>
              </a:rPr>
              <a:t>we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chl.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BV à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180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(betr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fft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nur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eini</a:t>
            </a:r>
            <a:r>
              <a:rPr sz="400" spc="9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Fächer)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enn</a:t>
            </a:r>
            <a:r>
              <a:rPr sz="400" spc="4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ch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alle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drei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Fel</a:t>
            </a:r>
            <a:r>
              <a:rPr sz="400" spc="9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er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ge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enzeichnen</a:t>
            </a:r>
            <a:r>
              <a:rPr sz="400" spc="-1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(l</a:t>
            </a:r>
            <a:r>
              <a:rPr sz="400" spc="4" dirty="0">
                <a:latin typeface="Calibri"/>
                <a:cs typeface="Calibri"/>
              </a:rPr>
              <a:t>as</a:t>
            </a:r>
            <a:r>
              <a:rPr sz="400" spc="0" dirty="0">
                <a:latin typeface="Calibri"/>
                <a:cs typeface="Calibri"/>
              </a:rPr>
              <a:t>se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).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236" y="5172837"/>
            <a:ext cx="5223858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allen 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-Begleit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ab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7279" y="3785569"/>
            <a:ext cx="899413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538" marR="170363" indent="-95605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Art</a:t>
            </a:r>
            <a:r>
              <a:rPr sz="400" b="1" spc="6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der</a:t>
            </a:r>
            <a:r>
              <a:rPr sz="400" b="1" spc="60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Ver</a:t>
            </a:r>
            <a:r>
              <a:rPr sz="400" b="1" spc="-5" dirty="0">
                <a:latin typeface="Calibri"/>
                <a:cs typeface="Calibri"/>
              </a:rPr>
              <a:t>a</a:t>
            </a:r>
            <a:r>
              <a:rPr sz="400" b="1" spc="0" dirty="0">
                <a:latin typeface="Calibri"/>
                <a:cs typeface="Calibri"/>
              </a:rPr>
              <a:t>nsta</a:t>
            </a:r>
            <a:r>
              <a:rPr sz="400" b="1" spc="-5" dirty="0">
                <a:latin typeface="Calibri"/>
                <a:cs typeface="Calibri"/>
              </a:rPr>
              <a:t>l</a:t>
            </a:r>
            <a:r>
              <a:rPr sz="400" b="1" spc="0" dirty="0">
                <a:latin typeface="Calibri"/>
                <a:cs typeface="Calibri"/>
              </a:rPr>
              <a:t>tu</a:t>
            </a:r>
            <a:r>
              <a:rPr sz="400" b="1" spc="-5" dirty="0">
                <a:latin typeface="Calibri"/>
                <a:cs typeface="Calibri"/>
              </a:rPr>
              <a:t>n</a:t>
            </a:r>
            <a:r>
              <a:rPr sz="400" b="1" spc="0" dirty="0">
                <a:latin typeface="Calibri"/>
                <a:cs typeface="Calibri"/>
              </a:rPr>
              <a:t>g</a:t>
            </a:r>
            <a:r>
              <a:rPr sz="400" b="1" spc="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/ Begl</a:t>
            </a:r>
            <a:r>
              <a:rPr sz="400" b="1" spc="-4" dirty="0">
                <a:latin typeface="Calibri"/>
                <a:cs typeface="Calibri"/>
              </a:rPr>
              <a:t>e</a:t>
            </a:r>
            <a:r>
              <a:rPr sz="400" b="1" spc="0" dirty="0">
                <a:latin typeface="Calibri"/>
                <a:cs typeface="Calibri"/>
              </a:rPr>
              <a:t>itfo</a:t>
            </a:r>
            <a:r>
              <a:rPr sz="400" b="1" spc="-9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mate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26693" y="3785569"/>
            <a:ext cx="430692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00" marR="114410" indent="-6081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Datum/ Uhrzeit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7385" y="3785569"/>
            <a:ext cx="755004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97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Unte</a:t>
            </a:r>
            <a:r>
              <a:rPr sz="400" b="1" spc="-5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0" dirty="0">
                <a:latin typeface="Calibri"/>
                <a:cs typeface="Calibri"/>
              </a:rPr>
              <a:t>chrift</a:t>
            </a:r>
            <a:r>
              <a:rPr sz="400" b="1" spc="-4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Z</a:t>
            </a:r>
            <a:r>
              <a:rPr sz="400" b="1" spc="-4" dirty="0">
                <a:latin typeface="Calibri"/>
                <a:cs typeface="Calibri"/>
              </a:rPr>
              <a:t>fs</a:t>
            </a:r>
            <a:r>
              <a:rPr sz="400" b="1" spc="0" dirty="0">
                <a:latin typeface="Calibri"/>
                <a:cs typeface="Calibri"/>
              </a:rPr>
              <a:t>L-Be</a:t>
            </a:r>
            <a:r>
              <a:rPr sz="400" b="1" spc="-4" dirty="0">
                <a:latin typeface="Calibri"/>
                <a:cs typeface="Calibri"/>
              </a:rPr>
              <a:t>g</a:t>
            </a:r>
            <a:r>
              <a:rPr sz="400" b="1" spc="0" dirty="0">
                <a:latin typeface="Calibri"/>
                <a:cs typeface="Calibri"/>
              </a:rPr>
              <a:t>l</a:t>
            </a:r>
            <a:r>
              <a:rPr sz="400" b="1" spc="-4" dirty="0">
                <a:latin typeface="Calibri"/>
                <a:cs typeface="Calibri"/>
              </a:rPr>
              <a:t>ei</a:t>
            </a:r>
            <a:r>
              <a:rPr sz="400" b="1" spc="0" dirty="0">
                <a:latin typeface="Calibri"/>
                <a:cs typeface="Calibri"/>
              </a:rPr>
              <a:t>tk</a:t>
            </a:r>
            <a:r>
              <a:rPr sz="400" b="1" spc="-4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aft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390" y="3785569"/>
            <a:ext cx="655448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764" marR="201475" algn="ctr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Kur</a:t>
            </a:r>
            <a:r>
              <a:rPr sz="400" b="1" spc="5" dirty="0">
                <a:latin typeface="Calibri"/>
                <a:cs typeface="Calibri"/>
              </a:rPr>
              <a:t>z</a:t>
            </a:r>
            <a:r>
              <a:rPr sz="400" b="1" spc="0" dirty="0">
                <a:latin typeface="Calibri"/>
                <a:cs typeface="Calibri"/>
              </a:rPr>
              <a:t>not</a:t>
            </a:r>
            <a:r>
              <a:rPr sz="400" b="1" spc="-5" dirty="0">
                <a:latin typeface="Calibri"/>
                <a:cs typeface="Calibri"/>
              </a:rPr>
              <a:t>i</a:t>
            </a:r>
            <a:r>
              <a:rPr sz="400" b="1" spc="0" dirty="0">
                <a:latin typeface="Calibri"/>
                <a:cs typeface="Calibri"/>
              </a:rPr>
              <a:t>z</a:t>
            </a:r>
            <a:endParaRPr sz="400">
              <a:latin typeface="Calibri"/>
              <a:cs typeface="Calibri"/>
            </a:endParaRPr>
          </a:p>
          <a:p>
            <a:pPr marL="26546" marR="26595" algn="ctr">
              <a:lnSpc>
                <a:spcPct val="101725"/>
              </a:lnSpc>
              <a:spcBef>
                <a:spcPts val="15"/>
              </a:spcBef>
            </a:pPr>
            <a:r>
              <a:rPr sz="350" b="1" spc="0" dirty="0">
                <a:latin typeface="Calibri"/>
                <a:cs typeface="Calibri"/>
              </a:rPr>
              <a:t>(ggf.</a:t>
            </a:r>
            <a:r>
              <a:rPr sz="350" b="1" spc="17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Freiraum</a:t>
            </a:r>
            <a:r>
              <a:rPr sz="350" b="1" spc="26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auf</a:t>
            </a:r>
            <a:r>
              <a:rPr sz="350" b="1" spc="14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S.</a:t>
            </a:r>
            <a:r>
              <a:rPr sz="350" b="1" spc="5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2</a:t>
            </a:r>
            <a:r>
              <a:rPr sz="350" b="1" spc="3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nutzen)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7279" y="3949049"/>
            <a:ext cx="2740558" cy="13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39" marR="924560" algn="ctr">
              <a:lnSpc>
                <a:spcPct val="101725"/>
              </a:lnSpc>
              <a:spcBef>
                <a:spcPts val="280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ührungsveranstal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5" dirty="0">
                <a:latin typeface="Calibri"/>
                <a:cs typeface="Calibri"/>
              </a:rPr>
              <a:t>u</a:t>
            </a:r>
            <a:r>
              <a:rPr sz="450" b="1" spc="-10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 am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7279" y="4084336"/>
            <a:ext cx="899413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 marR="41208" indent="0">
              <a:lnSpc>
                <a:spcPts val="470"/>
              </a:lnSpc>
              <a:spcBef>
                <a:spcPts val="93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</a:t>
            </a:r>
            <a:r>
              <a:rPr sz="450" b="1" spc="-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am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Zf</a:t>
            </a:r>
            <a:r>
              <a:rPr sz="400" spc="-4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L (mit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den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</a:t>
            </a:r>
            <a:r>
              <a:rPr sz="400" spc="4" dirty="0">
                <a:latin typeface="Calibri"/>
                <a:cs typeface="Calibri"/>
              </a:rPr>
              <a:t>is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mes</a:t>
            </a:r>
            <a:r>
              <a:rPr sz="400" spc="4" dirty="0">
                <a:latin typeface="Calibri"/>
                <a:cs typeface="Calibri"/>
              </a:rPr>
              <a:t>t</a:t>
            </a:r>
            <a:r>
              <a:rPr sz="400" spc="0" dirty="0">
                <a:latin typeface="Calibri"/>
                <a:cs typeface="Calibri"/>
              </a:rPr>
              <a:t>erbe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u</a:t>
            </a:r>
            <a:r>
              <a:rPr sz="400" spc="4" dirty="0">
                <a:latin typeface="Calibri"/>
                <a:cs typeface="Calibri"/>
              </a:rPr>
              <a:t>f</a:t>
            </a:r>
            <a:r>
              <a:rPr sz="400" spc="0" dirty="0">
                <a:latin typeface="Calibri"/>
                <a:cs typeface="Calibri"/>
              </a:rPr>
              <a:t>tragt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n)</a:t>
            </a:r>
            <a:endParaRPr sz="400">
              <a:latin typeface="Calibri"/>
              <a:cs typeface="Calibri"/>
            </a:endParaRPr>
          </a:p>
          <a:p>
            <a:pPr marL="218761">
              <a:lnSpc>
                <a:spcPct val="101725"/>
              </a:lnSpc>
              <a:spcBef>
                <a:spcPts val="211"/>
              </a:spcBef>
            </a:pP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201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+</a:t>
            </a:r>
            <a:r>
              <a:rPr sz="400" spc="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501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6693" y="4084336"/>
            <a:ext cx="430692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7657385" y="4084336"/>
            <a:ext cx="755004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8412390" y="4084336"/>
            <a:ext cx="655448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327279" y="4315518"/>
            <a:ext cx="2740558" cy="13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461">
              <a:lnSpc>
                <a:spcPct val="101725"/>
              </a:lnSpc>
              <a:spcBef>
                <a:spcPts val="259"/>
              </a:spcBef>
            </a:pPr>
            <a:r>
              <a:rPr sz="450" b="1" spc="0" dirty="0">
                <a:latin typeface="Calibri"/>
                <a:cs typeface="Calibri"/>
              </a:rPr>
              <a:t>Überfachliche</a:t>
            </a:r>
            <a:r>
              <a:rPr sz="450" b="1" spc="-1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</a:t>
            </a:r>
            <a:r>
              <a:rPr sz="450" b="1" spc="-5" dirty="0">
                <a:latin typeface="Calibri"/>
                <a:cs typeface="Calibri"/>
              </a:rPr>
              <a:t>er</a:t>
            </a:r>
            <a:r>
              <a:rPr sz="450" b="1" spc="0" dirty="0">
                <a:latin typeface="Calibri"/>
                <a:cs typeface="Calibri"/>
              </a:rPr>
              <a:t>anstaltu</a:t>
            </a:r>
            <a:r>
              <a:rPr sz="450" b="1" spc="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(Üfa-BV)</a:t>
            </a:r>
            <a:r>
              <a:rPr sz="450" b="1" spc="100" dirty="0">
                <a:latin typeface="Calibri"/>
                <a:cs typeface="Calibri"/>
              </a:rPr>
              <a:t> </a:t>
            </a:r>
            <a:r>
              <a:rPr sz="450" b="1" spc="-9" dirty="0">
                <a:latin typeface="Calibri"/>
                <a:cs typeface="Calibri"/>
              </a:rPr>
              <a:t>a</a:t>
            </a:r>
            <a:r>
              <a:rPr sz="450" b="1" spc="0" dirty="0">
                <a:latin typeface="Calibri"/>
                <a:cs typeface="Calibri"/>
              </a:rPr>
              <a:t>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7279" y="4446445"/>
            <a:ext cx="899740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>
              <a:lnSpc>
                <a:spcPct val="101725"/>
              </a:lnSpc>
              <a:spcBef>
                <a:spcPts val="4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Organis</a:t>
            </a:r>
            <a:r>
              <a:rPr sz="400" i="1" spc="4" dirty="0">
                <a:latin typeface="Calibri"/>
                <a:cs typeface="Calibri"/>
              </a:rPr>
              <a:t>at</a:t>
            </a:r>
            <a:r>
              <a:rPr sz="400" i="1" spc="0" dirty="0">
                <a:latin typeface="Calibri"/>
                <a:cs typeface="Calibri"/>
              </a:rPr>
              <a:t>ion/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Hospi</a:t>
            </a:r>
            <a:r>
              <a:rPr sz="400" i="1" spc="4" dirty="0">
                <a:latin typeface="Calibri"/>
                <a:cs typeface="Calibri"/>
              </a:rPr>
              <a:t>t</a:t>
            </a:r>
            <a:r>
              <a:rPr sz="400" i="1" spc="0" dirty="0">
                <a:latin typeface="Calibri"/>
                <a:cs typeface="Calibri"/>
              </a:rPr>
              <a:t>ations</a:t>
            </a:r>
            <a:r>
              <a:rPr sz="400" i="1" spc="4" dirty="0">
                <a:latin typeface="Calibri"/>
                <a:cs typeface="Calibri"/>
              </a:rPr>
              <a:t>g</a:t>
            </a:r>
            <a:r>
              <a:rPr sz="400" i="1" spc="0" dirty="0">
                <a:latin typeface="Calibri"/>
                <a:cs typeface="Calibri"/>
              </a:rPr>
              <a:t>rupp</a:t>
            </a:r>
            <a:r>
              <a:rPr sz="400" i="1" spc="4" dirty="0">
                <a:latin typeface="Calibri"/>
                <a:cs typeface="Calibri"/>
              </a:rPr>
              <a:t>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27020" y="4446445"/>
            <a:ext cx="430692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7657712" y="4446445"/>
            <a:ext cx="755004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8412717" y="4446445"/>
            <a:ext cx="655121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6327279" y="4645960"/>
            <a:ext cx="899740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80"/>
              </a:lnSpc>
              <a:spcBef>
                <a:spcPts val="24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50" b="1" spc="0" dirty="0">
                <a:latin typeface="Calibri"/>
                <a:cs typeface="Calibri"/>
              </a:rPr>
              <a:t>Gru</a:t>
            </a:r>
            <a:r>
              <a:rPr sz="450" b="1" spc="-5" dirty="0">
                <a:latin typeface="Calibri"/>
                <a:cs typeface="Calibri"/>
              </a:rPr>
              <a:t>p</a:t>
            </a:r>
            <a:r>
              <a:rPr sz="450" b="1" spc="0" dirty="0">
                <a:latin typeface="Calibri"/>
                <a:cs typeface="Calibri"/>
              </a:rPr>
              <a:t>penho</a:t>
            </a:r>
            <a:r>
              <a:rPr sz="450" b="1" spc="-5" dirty="0">
                <a:latin typeface="Calibri"/>
                <a:cs typeface="Calibri"/>
              </a:rPr>
              <a:t>s</a:t>
            </a:r>
            <a:r>
              <a:rPr sz="450" b="1" spc="0" dirty="0">
                <a:latin typeface="Calibri"/>
                <a:cs typeface="Calibri"/>
              </a:rPr>
              <a:t>pita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ion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</a:t>
            </a:r>
            <a:r>
              <a:rPr sz="450" b="1" spc="-4" dirty="0">
                <a:latin typeface="Calibri"/>
                <a:cs typeface="Calibri"/>
              </a:rPr>
              <a:t>V)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spc="0" dirty="0">
                <a:latin typeface="Calibri"/>
                <a:cs typeface="Calibri"/>
              </a:rPr>
              <a:t>(in</a:t>
            </a:r>
            <a:r>
              <a:rPr sz="400" spc="-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Region</a:t>
            </a:r>
            <a:r>
              <a:rPr sz="400" spc="4" dirty="0">
                <a:latin typeface="Calibri"/>
                <a:cs typeface="Calibri"/>
              </a:rPr>
              <a:t>al</a:t>
            </a:r>
            <a:r>
              <a:rPr sz="400" spc="0" dirty="0">
                <a:latin typeface="Calibri"/>
                <a:cs typeface="Calibri"/>
              </a:rPr>
              <a:t>-</a:t>
            </a:r>
            <a:r>
              <a:rPr sz="400" spc="-35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/</a:t>
            </a:r>
            <a:r>
              <a:rPr sz="400" spc="0" dirty="0">
                <a:latin typeface="Calibri"/>
                <a:cs typeface="Calibri"/>
              </a:rPr>
              <a:t>Schulg</a:t>
            </a:r>
            <a:r>
              <a:rPr sz="400" spc="4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up</a:t>
            </a:r>
            <a:r>
              <a:rPr sz="400" spc="4" dirty="0">
                <a:latin typeface="Calibri"/>
                <a:cs typeface="Calibri"/>
              </a:rPr>
              <a:t>p</a:t>
            </a:r>
            <a:r>
              <a:rPr sz="400" spc="0" dirty="0">
                <a:latin typeface="Calibri"/>
                <a:cs typeface="Calibri"/>
              </a:rPr>
              <a:t>e)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7020" y="4645960"/>
            <a:ext cx="430692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7657712" y="4645960"/>
            <a:ext cx="755004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8412717" y="4645960"/>
            <a:ext cx="655121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327279" y="4843067"/>
            <a:ext cx="899740" cy="19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P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-4" dirty="0">
                <a:latin typeface="Calibri"/>
                <a:cs typeface="Calibri"/>
              </a:rPr>
              <a:t>o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ess</a:t>
            </a:r>
            <a:r>
              <a:rPr sz="400" i="1" spc="4" dirty="0">
                <a:latin typeface="Calibri"/>
                <a:cs typeface="Calibri"/>
              </a:rPr>
              <a:t>io</a:t>
            </a:r>
            <a:r>
              <a:rPr sz="400" i="1" spc="0" dirty="0">
                <a:latin typeface="Calibri"/>
                <a:cs typeface="Calibri"/>
              </a:rPr>
              <a:t>nsor</a:t>
            </a:r>
            <a:r>
              <a:rPr sz="400" i="1" spc="4" dirty="0">
                <a:latin typeface="Calibri"/>
                <a:cs typeface="Calibri"/>
              </a:rPr>
              <a:t>ie</a:t>
            </a:r>
            <a:r>
              <a:rPr sz="400" i="1" spc="0" dirty="0">
                <a:latin typeface="Calibri"/>
                <a:cs typeface="Calibri"/>
              </a:rPr>
              <a:t>nt</a:t>
            </a:r>
            <a:r>
              <a:rPr sz="400" i="1" spc="4" dirty="0">
                <a:latin typeface="Calibri"/>
                <a:cs typeface="Calibri"/>
              </a:rPr>
              <a:t>i</a:t>
            </a:r>
            <a:r>
              <a:rPr sz="400" i="1" spc="0" dirty="0">
                <a:latin typeface="Calibri"/>
                <a:cs typeface="Calibri"/>
              </a:rPr>
              <a:t>er</a:t>
            </a:r>
            <a:r>
              <a:rPr sz="400" i="1" spc="4" dirty="0">
                <a:latin typeface="Calibri"/>
                <a:cs typeface="Calibri"/>
              </a:rPr>
              <a:t>te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3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Rolle</a:t>
            </a:r>
            <a:r>
              <a:rPr sz="400" i="1" spc="14" dirty="0">
                <a:latin typeface="Calibri"/>
                <a:cs typeface="Calibri"/>
              </a:rPr>
              <a:t>n</a:t>
            </a:r>
            <a:r>
              <a:rPr sz="400" i="1" spc="4" dirty="0">
                <a:latin typeface="Calibri"/>
                <a:cs typeface="Calibri"/>
              </a:rPr>
              <a:t>v</a:t>
            </a:r>
            <a:r>
              <a:rPr sz="400" i="1" spc="0" dirty="0">
                <a:latin typeface="Calibri"/>
                <a:cs typeface="Calibri"/>
              </a:rPr>
              <a:t>erstän</a:t>
            </a:r>
            <a:r>
              <a:rPr sz="400" i="1" spc="4" dirty="0">
                <a:latin typeface="Calibri"/>
                <a:cs typeface="Calibri"/>
              </a:rPr>
              <a:t>dn</a:t>
            </a:r>
            <a:r>
              <a:rPr sz="400" i="1" spc="0" dirty="0">
                <a:latin typeface="Calibri"/>
                <a:cs typeface="Calibri"/>
              </a:rPr>
              <a:t>is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7020" y="4843067"/>
            <a:ext cx="430692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7657712" y="4843067"/>
            <a:ext cx="755004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8412717" y="4843067"/>
            <a:ext cx="655121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6327279" y="5039079"/>
            <a:ext cx="899740" cy="20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0"/>
              </a:spcBef>
            </a:pPr>
            <a:r>
              <a:rPr sz="400" spc="0" dirty="0">
                <a:latin typeface="Calibri"/>
                <a:cs typeface="Calibri"/>
              </a:rPr>
              <a:t>Erprobu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von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nzipien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kol</a:t>
            </a:r>
            <a:r>
              <a:rPr sz="450" b="1" spc="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egialer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ts val="545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Fallbe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atung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279" y="5248131"/>
            <a:ext cx="899740" cy="16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Werte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und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N</a:t>
            </a:r>
            <a:r>
              <a:rPr sz="400" i="1" spc="0" dirty="0">
                <a:latin typeface="Calibri"/>
                <a:cs typeface="Calibri"/>
              </a:rPr>
              <a:t>ormen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020" y="5248131"/>
            <a:ext cx="430692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7657712" y="5248131"/>
            <a:ext cx="755004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8412717" y="5248131"/>
            <a:ext cx="655121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327279" y="5416400"/>
            <a:ext cx="899740" cy="21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7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84"/>
              </a:lnSpc>
              <a:spcBef>
                <a:spcPts val="0"/>
              </a:spcBef>
            </a:pPr>
            <a:r>
              <a:rPr sz="400" i="1" spc="0" dirty="0">
                <a:latin typeface="Calibri"/>
                <a:cs typeface="Calibri"/>
              </a:rPr>
              <a:t>Vorbereit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ng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a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f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B</a:t>
            </a:r>
            <a:r>
              <a:rPr sz="400" i="1" spc="4" dirty="0">
                <a:latin typeface="Calibri"/>
                <a:cs typeface="Calibri"/>
              </a:rPr>
              <a:t>P</a:t>
            </a:r>
            <a:r>
              <a:rPr sz="400" i="1" spc="0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535"/>
              </a:lnSpc>
              <a:spcBef>
                <a:spcPts val="2"/>
              </a:spcBef>
            </a:pPr>
            <a:r>
              <a:rPr sz="450" b="1" spc="0" dirty="0">
                <a:latin typeface="Calibri"/>
                <a:cs typeface="Calibri"/>
              </a:rPr>
              <a:t>BPG-Modul</a:t>
            </a:r>
            <a:r>
              <a:rPr sz="450" b="1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279" y="5626946"/>
            <a:ext cx="2740558" cy="17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113425">
              <a:lnSpc>
                <a:spcPct val="100000"/>
              </a:lnSpc>
              <a:tabLst>
                <a:tab pos="2616200" algn="l"/>
              </a:tabLst>
            </a:pPr>
            <a:r>
              <a:rPr sz="450" b="1" dirty="0">
                <a:latin typeface="Calibri"/>
                <a:cs typeface="Calibri"/>
              </a:rPr>
              <a:t>Fachl</a:t>
            </a:r>
            <a:r>
              <a:rPr sz="450" b="1" spc="4" dirty="0">
                <a:latin typeface="Calibri"/>
                <a:cs typeface="Calibri"/>
              </a:rPr>
              <a:t>i</a:t>
            </a:r>
            <a:r>
              <a:rPr sz="450" b="1" spc="-4" dirty="0">
                <a:latin typeface="Calibri"/>
                <a:cs typeface="Calibri"/>
              </a:rPr>
              <a:t>c</a:t>
            </a:r>
            <a:r>
              <a:rPr sz="450" b="1" spc="0" dirty="0">
                <a:latin typeface="Calibri"/>
                <a:cs typeface="Calibri"/>
              </a:rPr>
              <a:t>he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Begleitverans</a:t>
            </a:r>
            <a:r>
              <a:rPr sz="450" b="1" spc="-4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altungen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(Fach</a:t>
            </a:r>
            <a:r>
              <a:rPr sz="450" b="1" spc="-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.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BV)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am ZfsL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im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Fach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279" y="5801953"/>
            <a:ext cx="899708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88" y="5801953"/>
            <a:ext cx="430692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657681" y="5801953"/>
            <a:ext cx="755004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8412685" y="5801953"/>
            <a:ext cx="655153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327279" y="5988109"/>
            <a:ext cx="899708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550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r>
              <a:rPr sz="450" spc="0" baseline="45511" dirty="0">
                <a:latin typeface="Calibri"/>
                <a:cs typeface="Calibri"/>
              </a:rPr>
              <a:t>1</a:t>
            </a:r>
            <a:endParaRPr sz="3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Diagn</a:t>
            </a:r>
            <a:r>
              <a:rPr sz="400" i="1" spc="4" dirty="0">
                <a:latin typeface="Calibri"/>
                <a:cs typeface="Calibri"/>
              </a:rPr>
              <a:t>o</a:t>
            </a:r>
            <a:r>
              <a:rPr sz="400" i="1" spc="0" dirty="0">
                <a:latin typeface="Calibri"/>
                <a:cs typeface="Calibri"/>
              </a:rPr>
              <a:t>se</a:t>
            </a:r>
            <a:r>
              <a:rPr sz="400" i="1" spc="-2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von</a:t>
            </a:r>
            <a:r>
              <a:rPr sz="400" i="1" spc="-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0" dirty="0">
                <a:latin typeface="Calibri"/>
                <a:cs typeface="Calibri"/>
              </a:rPr>
              <a:t>nvor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u</a:t>
            </a:r>
            <a:r>
              <a:rPr sz="400" i="1" spc="4" dirty="0">
                <a:latin typeface="Calibri"/>
                <a:cs typeface="Calibri"/>
              </a:rPr>
              <a:t>s</a:t>
            </a:r>
            <a:r>
              <a:rPr sz="400" i="1" spc="0" dirty="0">
                <a:latin typeface="Calibri"/>
                <a:cs typeface="Calibri"/>
              </a:rPr>
              <a:t>setzun</a:t>
            </a:r>
            <a:r>
              <a:rPr sz="400" i="1" spc="4" dirty="0">
                <a:latin typeface="Calibri"/>
                <a:cs typeface="Calibri"/>
              </a:rPr>
              <a:t>ge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988" y="5988109"/>
            <a:ext cx="430692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7657681" y="5988109"/>
            <a:ext cx="755004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8412685" y="5988109"/>
            <a:ext cx="655153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327279" y="6187027"/>
            <a:ext cx="899708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4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Leistungs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eststellung</a:t>
            </a:r>
            <a:r>
              <a:rPr sz="400" i="1" spc="-29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&amp;</a:t>
            </a:r>
            <a:r>
              <a:rPr sz="400" i="1" spc="-2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B</a:t>
            </a:r>
            <a:r>
              <a:rPr sz="400" i="1" spc="0" dirty="0">
                <a:latin typeface="Calibri"/>
                <a:cs typeface="Calibri"/>
              </a:rPr>
              <a:t>e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rteilung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988" y="6187027"/>
            <a:ext cx="430692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7657681" y="6187027"/>
            <a:ext cx="755004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412685" y="6187027"/>
            <a:ext cx="655153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327279" y="6387115"/>
            <a:ext cx="899708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</a:t>
            </a:r>
            <a:r>
              <a:rPr sz="400" spc="4" dirty="0">
                <a:latin typeface="Calibri"/>
                <a:cs typeface="Calibri"/>
              </a:rPr>
              <a:t>x</a:t>
            </a:r>
            <a:r>
              <a:rPr sz="400" spc="0" dirty="0">
                <a:latin typeface="Calibri"/>
                <a:cs typeface="Calibri"/>
              </a:rPr>
              <a:t>is</a:t>
            </a:r>
            <a:r>
              <a:rPr sz="400" spc="4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</a:t>
            </a:r>
            <a:r>
              <a:rPr sz="400" spc="4" dirty="0">
                <a:latin typeface="Calibri"/>
                <a:cs typeface="Calibri"/>
              </a:rPr>
              <a:t>u</a:t>
            </a:r>
            <a:r>
              <a:rPr sz="400" spc="0" dirty="0">
                <a:latin typeface="Calibri"/>
                <a:cs typeface="Calibri"/>
              </a:rPr>
              <a:t>n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5"/>
              </a:spcBef>
            </a:pPr>
            <a:r>
              <a:rPr sz="450" b="1" spc="0" dirty="0">
                <a:latin typeface="Calibri"/>
                <a:cs typeface="Calibri"/>
              </a:rPr>
              <a:t>Praxis</a:t>
            </a:r>
            <a:r>
              <a:rPr sz="450" b="1" spc="5" dirty="0">
                <a:latin typeface="Calibri"/>
                <a:cs typeface="Calibri"/>
              </a:rPr>
              <a:t>b</a:t>
            </a:r>
            <a:r>
              <a:rPr sz="450" b="1" spc="0" dirty="0">
                <a:latin typeface="Calibri"/>
                <a:cs typeface="Calibri"/>
              </a:rPr>
              <a:t>eglei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(UV)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988" y="6387115"/>
            <a:ext cx="430692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657681" y="6387115"/>
            <a:ext cx="755004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412685" y="6387115"/>
            <a:ext cx="655153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119686" y="3418320"/>
            <a:ext cx="632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988421" y="5616859"/>
            <a:ext cx="9672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39539" y="6640943"/>
            <a:ext cx="730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2638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1285240"/>
            <a:ext cx="8655501" cy="1148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eichnung</a:t>
            </a:r>
            <a:r>
              <a:rPr sz="4200" b="1" spc="-1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4200" b="1" spc="-1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6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 Rahmen der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1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7095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992374"/>
            <a:ext cx="8412832" cy="153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tions</a:t>
            </a:r>
            <a:r>
              <a:rPr sz="4200" b="1" spc="-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muss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200" b="1" spc="-7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achlichen</a:t>
            </a:r>
            <a:r>
              <a:rPr sz="4200" b="1" spc="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eitk</a:t>
            </a:r>
            <a:r>
              <a:rPr sz="4200" b="1" spc="-64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ft</a:t>
            </a:r>
            <a:r>
              <a:rPr sz="4200" b="1" spc="69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wi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eprüft,</a:t>
            </a:r>
            <a:r>
              <a:rPr sz="4200" b="1" spc="-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ob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seiti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esenheitsobli</a:t>
            </a:r>
            <a:r>
              <a:rPr sz="4200" b="1" spc="-44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at</a:t>
            </a:r>
            <a:r>
              <a:rPr sz="4200" b="1" spc="0" baseline="2925" dirty="0">
                <a:latin typeface="Calibri"/>
                <a:cs typeface="Calibri"/>
              </a:rPr>
              <a:t>orik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erfüllt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6251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83937"/>
            <a:ext cx="8635788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PG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erble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5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Ihnen</a:t>
            </a:r>
            <a:r>
              <a:rPr sz="4200" b="1" spc="-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3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4200" b="1" spc="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os.</a:t>
            </a:r>
            <a:r>
              <a:rPr sz="4200" b="1" spc="-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müssen</a:t>
            </a:r>
            <a:r>
              <a:rPr sz="4200" b="1" spc="-8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nic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eichen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oder</a:t>
            </a:r>
            <a:r>
              <a:rPr sz="4200" b="1" spc="-49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9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ehört</a:t>
            </a:r>
            <a:r>
              <a:rPr sz="4200" b="1" spc="-5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dann</a:t>
            </a:r>
            <a:r>
              <a:rPr sz="4200" b="1" spc="-5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235852"/>
            <a:ext cx="582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</a:t>
            </a:r>
            <a:r>
              <a:rPr sz="4200" b="1" spc="-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dun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sd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0"/>
            <a:ext cx="752432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6700" b="1" dirty="0">
                <a:solidFill>
                  <a:srgbClr val="0070C0"/>
                </a:solidFill>
              </a:rPr>
              <a:t>Was tue ich, wenn ich krank bin oder eine Freistellung für eine BV beantragen muss? </a:t>
            </a: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55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5500" b="1" dirty="0"/>
              <a:t>Krankheitsbedingte Fehlzeiten, die eine ZfsL-Veranstaltung betreffen, sind immer </a:t>
            </a:r>
            <a:r>
              <a:rPr lang="de-DE" sz="5500" b="1" dirty="0">
                <a:solidFill>
                  <a:srgbClr val="0070C0"/>
                </a:solidFill>
              </a:rPr>
              <a:t>unmittelbar dem PRABA-Team und den betreuenden Fachleitungen  </a:t>
            </a:r>
            <a:r>
              <a:rPr lang="de-DE" sz="5500" b="1" dirty="0"/>
              <a:t>des Seminars schriftlich per E-Mail mitzuteilen. </a:t>
            </a:r>
            <a:endParaRPr lang="de-DE" sz="5500" b="1" dirty="0">
              <a:solidFill>
                <a:srgbClr val="FF0000"/>
              </a:solidFill>
            </a:endParaRPr>
          </a:p>
          <a:p>
            <a:pPr algn="just"/>
            <a:endParaRPr lang="de-DE" sz="5500" dirty="0"/>
          </a:p>
          <a:p>
            <a:pPr marL="0" indent="0" algn="just">
              <a:buNone/>
            </a:pPr>
            <a:r>
              <a:rPr lang="de-DE" sz="5500" b="1" dirty="0">
                <a:solidFill>
                  <a:srgbClr val="0070C0"/>
                </a:solidFill>
              </a:rPr>
              <a:t>Freistellungen am ZfsL:</a:t>
            </a:r>
          </a:p>
          <a:p>
            <a:r>
              <a:rPr lang="de-DE" sz="5500" b="1" dirty="0"/>
              <a:t>Anfragen zu Freistellungen, welche die Begleitformate des ZfsL betreffen, sind immer (per E-Mail) </a:t>
            </a:r>
            <a:r>
              <a:rPr lang="de-DE" sz="5500" b="1" dirty="0">
                <a:solidFill>
                  <a:srgbClr val="0070C0"/>
                </a:solidFill>
              </a:rPr>
              <a:t>an das PRABA-Team </a:t>
            </a:r>
            <a:r>
              <a:rPr lang="de-DE" sz="5500" b="1" dirty="0"/>
              <a:t>zu richten. </a:t>
            </a:r>
          </a:p>
          <a:p>
            <a:r>
              <a:rPr lang="de-DE" sz="5500" b="1" dirty="0">
                <a:highlight>
                  <a:srgbClr val="FFFF00"/>
                </a:highlight>
              </a:rPr>
              <a:t>Alle im Zeitraum der schulpraktischen Phase liegenden terminlich absehbaren Freistellungsanfragen müssen bis zum Tag  der ZfsL-Einführungsveranstaltung </a:t>
            </a:r>
            <a:r>
              <a:rPr lang="de-DE" sz="5500" b="1" dirty="0">
                <a:solidFill>
                  <a:srgbClr val="0070C0"/>
                </a:solidFill>
                <a:highlight>
                  <a:srgbClr val="FFFF00"/>
                </a:highlight>
              </a:rPr>
              <a:t>dem PRABA-Team </a:t>
            </a:r>
            <a:r>
              <a:rPr lang="de-DE" sz="5500" b="1" dirty="0">
                <a:highlight>
                  <a:srgbClr val="FFFF00"/>
                </a:highlight>
              </a:rPr>
              <a:t>(per E-Mail) angezeigt werden.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4789"/>
            <a:ext cx="1371353" cy="12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1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076" y="1514855"/>
            <a:ext cx="6875526" cy="53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0265" y="2843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173" y="284352"/>
            <a:ext cx="6203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98" y="284352"/>
            <a:ext cx="55894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Beglei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41" y="284352"/>
            <a:ext cx="7398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76" y="284352"/>
            <a:ext cx="74150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798" y="771804"/>
            <a:ext cx="119003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931" y="771804"/>
            <a:ext cx="21013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usamm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640" y="421894"/>
            <a:ext cx="7971816" cy="214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536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Lernort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3158959" marR="283048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3200">
              <a:latin typeface="Calibri"/>
              <a:cs typeface="Calibri"/>
            </a:endParaRPr>
          </a:p>
          <a:p>
            <a:pPr marL="12700" marR="361841" algn="just">
              <a:lnSpc>
                <a:spcPts val="2880"/>
              </a:lnSpc>
              <a:spcBef>
                <a:spcPts val="892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enhospi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H)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an einer 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umssch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t.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wi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orbe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fl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xion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 ü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leitk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48897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84254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60929"/>
            <a:ext cx="7886817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xisbegleitu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B)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umssch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 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 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10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3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xion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je</a:t>
            </a:r>
            <a:r>
              <a:rPr sz="3600" b="1" spc="-2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eili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Begleitk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19623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14622"/>
            <a:ext cx="853350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r a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schließendes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6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600" b="1" spc="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 marR="1207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.</a:t>
            </a:r>
            <a:r>
              <a:rPr sz="3600" b="1" spc="1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. an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Gep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einsam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egleitk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ch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hrt ebe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alls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it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ieser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wie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einer 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ert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33948"/>
            <a:ext cx="86053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Al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 au</a:t>
            </a:r>
            <a:r>
              <a:rPr sz="3600" b="1" spc="-50" baseline="3413" dirty="0">
                <a:latin typeface="Calibri"/>
                <a:cs typeface="Calibri"/>
              </a:rPr>
              <a:t>f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ache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299479"/>
            <a:ext cx="3632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nen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ell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erminier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701" y="46354"/>
            <a:ext cx="7963712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für die Planung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marL="1123429" marR="116332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üb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294375" marR="33281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Gru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ospi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endParaRPr sz="3200">
              <a:latin typeface="Calibri"/>
              <a:cs typeface="Calibri"/>
            </a:endParaRPr>
          </a:p>
          <a:p>
            <a:pPr marL="1827898" marR="1867910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leitu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(PB)?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108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232279"/>
            <a:ext cx="6556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3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„PS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rs</a:t>
            </a:r>
            <a:r>
              <a:rPr sz="4200" b="1" spc="0" baseline="2925" dirty="0">
                <a:latin typeface="Calibri"/>
                <a:cs typeface="Calibri"/>
              </a:rPr>
              <a:t>tudie</a:t>
            </a:r>
            <a:r>
              <a:rPr sz="4200" b="1" spc="-1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end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598" y="2232279"/>
            <a:ext cx="1526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(</a:t>
            </a:r>
            <a:r>
              <a:rPr sz="4200" b="1" i="1" spc="-75" baseline="2925" dirty="0">
                <a:latin typeface="Calibri"/>
                <a:cs typeface="Calibri"/>
              </a:rPr>
              <a:t>L</a:t>
            </a:r>
            <a:r>
              <a:rPr sz="4200" b="1" i="1" spc="0" baseline="2925" dirty="0"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latin typeface="Calibri"/>
                <a:cs typeface="Calibri"/>
              </a:rPr>
              <a:t>E</a:t>
            </a:r>
            <a:r>
              <a:rPr sz="4200" b="1" i="1" spc="0" baseline="2925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659253"/>
            <a:ext cx="6052591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L</a:t>
            </a:r>
            <a:r>
              <a:rPr sz="4200" b="1" i="1" spc="4" baseline="2925" dirty="0">
                <a:latin typeface="Calibri"/>
                <a:cs typeface="Calibri"/>
              </a:rPr>
              <a:t>M</a:t>
            </a:r>
            <a:r>
              <a:rPr sz="4200" b="1" i="1" spc="0" baseline="2925" dirty="0">
                <a:latin typeface="Calibri"/>
                <a:cs typeface="Calibri"/>
              </a:rPr>
              <a:t>S)</a:t>
            </a:r>
            <a:r>
              <a:rPr sz="4200" b="1" i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finden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ende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0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chführung</a:t>
            </a:r>
            <a:r>
              <a:rPr sz="4200" b="1" spc="-171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GH/PB: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127" y="2659253"/>
            <a:ext cx="5351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737" y="2659253"/>
            <a:ext cx="12696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031" y="2659253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8" y="3598037"/>
            <a:ext cx="187515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8" y="3598037"/>
            <a:ext cx="32596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All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emeine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8" y="4109872"/>
            <a:ext cx="1101607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4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1848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786" y="4109872"/>
            <a:ext cx="5244573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9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Pla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spa</a:t>
            </a:r>
            <a:r>
              <a:rPr sz="4200" b="1" spc="-4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ie</a:t>
            </a:r>
            <a:r>
              <a:rPr sz="4200" b="1" spc="-20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aden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tungs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4" dirty="0">
                <a:latin typeface="Calibri"/>
                <a:cs typeface="Calibri"/>
              </a:rPr>
              <a:t>sw</a:t>
            </a:r>
            <a:r>
              <a:rPr sz="2800" b="1" spc="0" dirty="0">
                <a:latin typeface="Calibri"/>
                <a:cs typeface="Calibri"/>
              </a:rPr>
              <a:t>ertungs-/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spapi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2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5" y="34163"/>
            <a:ext cx="6489033" cy="920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836" marR="61036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</a:t>
            </a:r>
            <a:r>
              <a:rPr kumimoji="0" lang="de-DE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Wie erreiche ich die 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Pra</a:t>
            </a:r>
            <a:r>
              <a:rPr lang="de-DE" sz="4800" b="1" baseline="3413" dirty="0">
                <a:solidFill>
                  <a:srgbClr val="0070C0"/>
                </a:solidFill>
                <a:latin typeface="Calibri"/>
                <a:cs typeface="Calibri"/>
              </a:rPr>
              <a:t>xissem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esterbeauftragten?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7482" y="1386458"/>
            <a:ext cx="5665384" cy="126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537" marR="1205364" lvl="0" indent="0" algn="ctr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eam</a:t>
            </a:r>
            <a:r>
              <a:rPr kumimoji="0" sz="3900" b="1" i="0" u="none" strike="noStrike" kern="1200" cap="none" spc="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433" marR="354924" lvl="0" indent="0" algn="ctr" defTabSz="914400" rtl="0" eaLnBrk="1" fontAlgn="auto" latinLnBrk="0" hangingPunct="1">
              <a:lnSpc>
                <a:spcPct val="1017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Bad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 Nes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Wir si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Ih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600" b="1" i="0" u="heavy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heavy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heavy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Ansp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er!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3207893"/>
            <a:ext cx="921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972" y="3207893"/>
            <a:ext cx="6989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p</a:t>
            </a:r>
            <a:r>
              <a:rPr kumimoji="0" sz="3900" b="1" i="0" u="none" strike="noStrike" kern="1200" cap="none" spc="-6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y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e@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z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muen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.nr</a:t>
            </a:r>
            <a:r>
              <a:rPr kumimoji="0" sz="3900" b="1" i="0" u="none" strike="noStrike" kern="1200" cap="none" spc="-13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w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le</a:t>
            </a:r>
            <a:r>
              <a:rPr kumimoji="0" sz="3900" b="1" i="0" u="none" strike="noStrike" kern="1200" cap="none" spc="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7867" y="3207893"/>
            <a:ext cx="958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58" y="3663569"/>
            <a:ext cx="5643029" cy="8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0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3900" b="0" i="0" u="none" strike="noStrike" kern="1200" cap="none" spc="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ags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12.00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48105" marR="49606" lvl="0" indent="0" algn="l" defTabSz="914400" rtl="0" eaLnBrk="1" fontAlgn="auto" latinLnBrk="0" hangingPunct="1">
              <a:lnSpc>
                <a:spcPct val="101725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(au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ß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555" y="3663569"/>
            <a:ext cx="5859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Uhr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538" y="5058283"/>
            <a:ext cx="4795687" cy="7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ummer:</a:t>
            </a:r>
            <a:r>
              <a:rPr kumimoji="0" sz="3900" b="1" i="0" u="none" strike="noStrike" kern="1200" cap="none" spc="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025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68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348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7253" marR="49606" lvl="0" indent="0" algn="l" defTabSz="914400" rtl="0" eaLnBrk="1" fontAlgn="auto" latinLnBrk="0" hangingPunct="1">
              <a:lnSpc>
                <a:spcPct val="101725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219</a:t>
            </a:r>
            <a:r>
              <a:rPr kumimoji="0" sz="26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125" y="2418841"/>
            <a:ext cx="74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057" y="2418841"/>
            <a:ext cx="749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632" y="2418841"/>
            <a:ext cx="74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24032" y="2418841"/>
            <a:ext cx="77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12" y="1139952"/>
            <a:ext cx="2519172" cy="707136"/>
          </a:xfrm>
          <a:custGeom>
            <a:avLst/>
            <a:gdLst/>
            <a:ahLst/>
            <a:cxnLst/>
            <a:rect l="l" t="t" r="r" b="b"/>
            <a:pathLst>
              <a:path w="2519172" h="707136">
                <a:moveTo>
                  <a:pt x="0" y="707136"/>
                </a:moveTo>
                <a:lnTo>
                  <a:pt x="2519172" y="707136"/>
                </a:lnTo>
                <a:lnTo>
                  <a:pt x="2519172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" y="2063496"/>
            <a:ext cx="2592324" cy="330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86558" y="267106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558" y="93425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458" y="955675"/>
            <a:ext cx="49422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3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9458" y="1339723"/>
            <a:ext cx="21626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8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7190" y="1339723"/>
            <a:ext cx="32847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58" y="1723542"/>
            <a:ext cx="5762614" cy="76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dert</a:t>
            </a:r>
            <a:r>
              <a:rPr sz="4200" b="1" spc="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eine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früh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timmung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(per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Mail)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-2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ins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der/dem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9458" y="2492248"/>
            <a:ext cx="1648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727" y="2492248"/>
            <a:ext cx="35765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5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9458" y="2876296"/>
            <a:ext cx="6099302" cy="398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Begleitk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437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schriftliche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</a:t>
            </a:r>
            <a:r>
              <a:rPr sz="2800" b="1" spc="-4" dirty="0">
                <a:latin typeface="Calibri"/>
                <a:cs typeface="Calibri"/>
              </a:rPr>
              <a:t>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sowie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Beoba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tungsau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allen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2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eilnehmenden</a:t>
            </a:r>
            <a:r>
              <a:rPr sz="2800" b="1" spc="-12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ohl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GH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 PB)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am 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ängl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3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hen.</a:t>
            </a:r>
            <a:r>
              <a:rPr sz="2800" b="1" spc="-8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ehen</a:t>
            </a:r>
            <a:r>
              <a:rPr sz="2800" b="1" spc="-9" dirty="0">
                <a:latin typeface="Calibri"/>
                <a:cs typeface="Calibri"/>
              </a:rPr>
              <a:t>d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elun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24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Z</a:t>
            </a:r>
            <a:r>
              <a:rPr sz="2800" b="1" spc="-19" dirty="0" err="1">
                <a:latin typeface="Calibri"/>
                <a:cs typeface="Calibri"/>
              </a:rPr>
              <a:t>f</a:t>
            </a:r>
            <a:r>
              <a:rPr sz="2800" b="1" spc="0" dirty="0" err="1">
                <a:latin typeface="Calibri"/>
                <a:cs typeface="Calibri"/>
              </a:rPr>
              <a:t>sL</a:t>
            </a:r>
            <a:r>
              <a:rPr sz="2800" b="1" spc="-4" dirty="0" err="1">
                <a:latin typeface="Calibri"/>
                <a:cs typeface="Calibri"/>
              </a:rPr>
              <a:t>-</a:t>
            </a:r>
            <a:r>
              <a:rPr sz="2800" b="1" spc="0" dirty="0" err="1">
                <a:latin typeface="Calibri"/>
                <a:cs typeface="Calibri"/>
              </a:rPr>
              <a:t>Begl</a:t>
            </a:r>
            <a:r>
              <a:rPr sz="2800" b="1" spc="-9" dirty="0" err="1">
                <a:latin typeface="Calibri"/>
                <a:cs typeface="Calibri"/>
              </a:rPr>
              <a:t>e</a:t>
            </a:r>
            <a:r>
              <a:rPr sz="2800" b="1" spc="0" dirty="0" err="1">
                <a:latin typeface="Calibri"/>
                <a:cs typeface="Calibri"/>
              </a:rPr>
              <a:t>itk</a:t>
            </a:r>
            <a:r>
              <a:rPr sz="2800" b="1" spc="-54" dirty="0" err="1">
                <a:latin typeface="Calibri"/>
                <a:cs typeface="Calibri"/>
              </a:rPr>
              <a:t>r</a:t>
            </a:r>
            <a:r>
              <a:rPr sz="2800" b="1" spc="-14" dirty="0" err="1">
                <a:latin typeface="Calibri"/>
                <a:cs typeface="Calibri"/>
              </a:rPr>
              <a:t>ä</a:t>
            </a:r>
            <a:r>
              <a:rPr sz="2800" b="1" spc="0" dirty="0" err="1">
                <a:latin typeface="Calibri"/>
                <a:cs typeface="Calibri"/>
              </a:rPr>
              <a:t>f</a:t>
            </a:r>
            <a:r>
              <a:rPr sz="2800" b="1" spc="-1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en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58" y="3324023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12" y="1139952"/>
            <a:ext cx="251917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481" marR="405845" algn="ctr">
              <a:lnSpc>
                <a:spcPct val="101725"/>
              </a:lnSpc>
              <a:spcBef>
                <a:spcPts val="325"/>
              </a:spcBef>
            </a:pPr>
            <a:r>
              <a:rPr sz="2000" b="1" spc="0" dirty="0">
                <a:latin typeface="Calibri"/>
                <a:cs typeface="Calibri"/>
              </a:rPr>
              <a:t>Planu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gs</a:t>
            </a:r>
            <a:r>
              <a:rPr sz="2000" b="1" spc="4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apier</a:t>
            </a:r>
            <a:endParaRPr sz="2000">
              <a:latin typeface="Calibri"/>
              <a:cs typeface="Calibri"/>
            </a:endParaRPr>
          </a:p>
          <a:p>
            <a:pPr marL="722591" marR="724255" algn="ctr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(Anl</a:t>
            </a:r>
            <a:r>
              <a:rPr sz="3000" b="1" spc="-4" baseline="1365" dirty="0">
                <a:latin typeface="Calibri"/>
                <a:cs typeface="Calibri"/>
              </a:rPr>
              <a:t>a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 </a:t>
            </a:r>
            <a:r>
              <a:rPr sz="3000" b="1" spc="4" baseline="1365" dirty="0">
                <a:latin typeface="Calibri"/>
                <a:cs typeface="Calibri"/>
              </a:rPr>
              <a:t>I</a:t>
            </a:r>
            <a:r>
              <a:rPr sz="3000" b="1" spc="0" baseline="136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04" y="693420"/>
            <a:ext cx="2564892" cy="922019"/>
          </a:xfrm>
          <a:custGeom>
            <a:avLst/>
            <a:gdLst/>
            <a:ahLst/>
            <a:cxnLst/>
            <a:rect l="l" t="t" r="r" b="b"/>
            <a:pathLst>
              <a:path w="2564892" h="922019">
                <a:moveTo>
                  <a:pt x="0" y="922019"/>
                </a:moveTo>
                <a:lnTo>
                  <a:pt x="2564892" y="922019"/>
                </a:lnTo>
                <a:lnTo>
                  <a:pt x="256489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2" y="1845564"/>
            <a:ext cx="2564892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54579" y="61747"/>
            <a:ext cx="5865115" cy="2092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3670"/>
              </a:lnSpc>
              <a:spcBef>
                <a:spcPts val="183"/>
              </a:spcBef>
            </a:pPr>
            <a:r>
              <a:rPr sz="5250" b="1" spc="-50" baseline="312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5250" b="1" spc="-9" baseline="31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250" b="1" spc="-25" baseline="31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250" b="1" spc="-19" baseline="312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48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-8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Gruppe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 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79" y="2676074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479" y="2697607"/>
            <a:ext cx="5675607" cy="358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orie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ert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rf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iss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erpu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ag),</a:t>
            </a:r>
            <a:endParaRPr sz="2400">
              <a:latin typeface="Calibri"/>
              <a:cs typeface="Calibri"/>
            </a:endParaRPr>
          </a:p>
          <a:p>
            <a:pPr marL="12700" marR="1304549">
              <a:lnSpc>
                <a:spcPts val="2590"/>
              </a:lnSpc>
              <a:spcBef>
                <a:spcPts val="450"/>
              </a:spcBef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 der Ausd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270"/>
              </a:spcBef>
            </a:pPr>
            <a:r>
              <a:rPr sz="2400" b="1" spc="0" dirty="0">
                <a:latin typeface="Calibri"/>
                <a:cs typeface="Calibri"/>
              </a:rPr>
              <a:t>berüc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sic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achliche,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 b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wissensch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lic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Zusamm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, beleuc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erien gu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600"/>
              </a:lnSpc>
              <a:spcBef>
                <a:spcPts val="130"/>
              </a:spcBef>
            </a:pPr>
            <a:r>
              <a:rPr sz="3600" b="1" spc="-4" baseline="2275" dirty="0">
                <a:latin typeface="Calibri"/>
                <a:cs typeface="Calibri"/>
              </a:rPr>
              <a:t>und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105"/>
              </a:spcBef>
            </a:pP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ussiert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79" y="373703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579" y="446855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579" y="5200453"/>
            <a:ext cx="2384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579" y="593192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479" y="6282639"/>
            <a:ext cx="3769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ionalisieru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gsp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204" y="693420"/>
            <a:ext cx="256489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119" marR="363760" indent="51228" algn="ctr">
              <a:lnSpc>
                <a:spcPct val="100097"/>
              </a:lnSpc>
              <a:spcBef>
                <a:spcPts val="345"/>
              </a:spcBef>
            </a:pPr>
            <a:r>
              <a:rPr sz="1800" b="1" spc="-4" dirty="0">
                <a:latin typeface="Calibri"/>
                <a:cs typeface="Calibri"/>
              </a:rPr>
              <a:t>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ad</a:t>
            </a:r>
            <a:r>
              <a:rPr sz="1800" b="1" spc="9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n Be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tu</a:t>
            </a:r>
            <a:r>
              <a:rPr sz="1800" b="1" spc="4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" dirty="0">
                <a:latin typeface="Calibri"/>
                <a:cs typeface="Calibri"/>
              </a:rPr>
              <a:t>sp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äch (A</a:t>
            </a:r>
            <a:r>
              <a:rPr sz="1800" b="1" spc="9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la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II)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4045" y="218313"/>
            <a:ext cx="8547431" cy="1407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442" marR="295082"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erial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gibt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die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Planung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ührung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äc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3641712" marR="367326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(BPG)?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07375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098294"/>
            <a:ext cx="8077118" cy="1980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Im </a:t>
            </a:r>
            <a:r>
              <a:rPr sz="4800" b="1" spc="-9" baseline="3413" dirty="0">
                <a:latin typeface="Calibri"/>
                <a:cs typeface="Calibri"/>
              </a:rPr>
              <a:t>„</a:t>
            </a:r>
            <a:r>
              <a:rPr sz="4800" b="1" spc="0" baseline="3413" dirty="0">
                <a:latin typeface="Calibri"/>
                <a:cs typeface="Calibri"/>
              </a:rPr>
              <a:t>PS </a:t>
            </a:r>
            <a:r>
              <a:rPr sz="4800" b="1" spc="-14" baseline="3413" dirty="0">
                <a:latin typeface="Calibri"/>
                <a:cs typeface="Calibri"/>
              </a:rPr>
              <a:t>In</a:t>
            </a:r>
            <a:r>
              <a:rPr sz="4800" b="1" spc="-50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34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u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69" baseline="3413" dirty="0">
                <a:latin typeface="Calibri"/>
                <a:cs typeface="Calibri"/>
              </a:rPr>
              <a:t>r</a:t>
            </a:r>
            <a:r>
              <a:rPr sz="4800" b="1" spc="-19" baseline="3413" dirty="0">
                <a:latin typeface="Calibri"/>
                <a:cs typeface="Calibri"/>
              </a:rPr>
              <a:t>a</a:t>
            </a:r>
            <a:r>
              <a:rPr sz="4800" b="1" spc="0" baseline="3413" dirty="0">
                <a:latin typeface="Calibri"/>
                <a:cs typeface="Calibri"/>
              </a:rPr>
              <a:t>xi</a:t>
            </a:r>
            <a:r>
              <a:rPr sz="4800" b="1" spc="14" baseline="3413" dirty="0">
                <a:latin typeface="Calibri"/>
                <a:cs typeface="Calibri"/>
              </a:rPr>
              <a:t>s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me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4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rs</a:t>
            </a:r>
            <a:r>
              <a:rPr sz="4800" b="1" spc="0" baseline="3413" dirty="0">
                <a:latin typeface="Calibri"/>
                <a:cs typeface="Calibri"/>
              </a:rPr>
              <a:t>tud</a:t>
            </a:r>
            <a:r>
              <a:rPr sz="4800" b="1" spc="-1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en</a:t>
            </a:r>
            <a:r>
              <a:rPr sz="4800" b="1" spc="-14" baseline="3413" dirty="0">
                <a:latin typeface="Calibri"/>
                <a:cs typeface="Calibri"/>
              </a:rPr>
              <a:t>d</a:t>
            </a:r>
            <a:r>
              <a:rPr sz="4800" b="1" spc="-2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“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b="1" i="1" spc="0" baseline="1706" dirty="0">
                <a:latin typeface="Calibri"/>
                <a:cs typeface="Calibri"/>
              </a:rPr>
              <a:t>(</a:t>
            </a:r>
            <a:r>
              <a:rPr sz="4800" b="1" i="1" spc="-94" baseline="1706" dirty="0">
                <a:latin typeface="Calibri"/>
                <a:cs typeface="Calibri"/>
              </a:rPr>
              <a:t>L</a:t>
            </a:r>
            <a:r>
              <a:rPr sz="4800" b="1" i="1" spc="0" baseline="1706" dirty="0">
                <a:latin typeface="Calibri"/>
                <a:cs typeface="Calibri"/>
              </a:rPr>
              <a:t>OGI</a:t>
            </a:r>
            <a:r>
              <a:rPr sz="4800" b="1" i="1" spc="-9" baseline="1706" dirty="0">
                <a:latin typeface="Calibri"/>
                <a:cs typeface="Calibri"/>
              </a:rPr>
              <a:t>N</a:t>
            </a:r>
            <a:r>
              <a:rPr sz="4800" b="1" i="1" spc="-64" baseline="1706" dirty="0">
                <a:latin typeface="Calibri"/>
                <a:cs typeface="Calibri"/>
              </a:rPr>
              <a:t>E</a:t>
            </a:r>
            <a:r>
              <a:rPr sz="4800" b="1" i="1" spc="0" baseline="1706" dirty="0">
                <a:latin typeface="Calibri"/>
                <a:cs typeface="Calibri"/>
              </a:rPr>
              <a:t>O LMS) </a:t>
            </a:r>
            <a:r>
              <a:rPr sz="4800" b="1" spc="0" baseline="1706" dirty="0">
                <a:latin typeface="Calibri"/>
                <a:cs typeface="Calibri"/>
              </a:rPr>
              <a:t>fin</a:t>
            </a:r>
            <a:r>
              <a:rPr sz="4800" b="1" spc="-4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latin typeface="Calibri"/>
                <a:cs typeface="Calibri"/>
              </a:rPr>
              <a:t>Sie </a:t>
            </a:r>
            <a:r>
              <a:rPr sz="4800" b="1" spc="-50" baseline="1706" dirty="0">
                <a:latin typeface="Calibri"/>
                <a:cs typeface="Calibri"/>
              </a:rPr>
              <a:t>f</a:t>
            </a:r>
            <a:r>
              <a:rPr sz="4800" b="1" spc="0" baseline="1706" dirty="0">
                <a:latin typeface="Calibri"/>
                <a:cs typeface="Calibri"/>
              </a:rPr>
              <a:t>ol</a:t>
            </a:r>
            <a:r>
              <a:rPr sz="4800" b="1" spc="-19" baseline="1706" dirty="0">
                <a:latin typeface="Calibri"/>
                <a:cs typeface="Calibri"/>
              </a:rPr>
              <a:t>g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</a:t>
            </a:r>
            <a:r>
              <a:rPr sz="4800" b="1" spc="-14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 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4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 BPG:</a:t>
            </a:r>
            <a:endParaRPr sz="3200">
              <a:latin typeface="Calibri"/>
              <a:cs typeface="Calibri"/>
            </a:endParaRPr>
          </a:p>
          <a:p>
            <a:pPr marL="38607" marR="61036">
              <a:lnSpc>
                <a:spcPct val="101725"/>
              </a:lnSpc>
              <a:spcBef>
                <a:spcPts val="892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emeine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Erläu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zum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1672" y="2585974"/>
            <a:ext cx="5781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8" y="4222242"/>
            <a:ext cx="187515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8" y="4222242"/>
            <a:ext cx="1101764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0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Anla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2005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7786" y="4222242"/>
            <a:ext cx="4642932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37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</a:t>
            </a:r>
            <a:r>
              <a:rPr sz="4200" b="1" spc="-50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xio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san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  <a:p>
            <a:pPr marL="12929" marR="53263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Ges</a:t>
            </a:r>
            <a:r>
              <a:rPr sz="2800" b="1" spc="-9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ächsle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tions</a:t>
            </a:r>
            <a:r>
              <a:rPr sz="2800" b="1" spc="-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6752" y="4222242"/>
            <a:ext cx="10955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PS/das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5407" y="4222242"/>
            <a:ext cx="692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8744" y="3212591"/>
            <a:ext cx="4535424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40" y="201802"/>
            <a:ext cx="8602119" cy="1768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275" marR="3018985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27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san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2800" b="1" spc="-2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r>
              <a:rPr sz="2800" b="1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 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</a:t>
            </a:r>
            <a:r>
              <a:rPr sz="2800" b="1" spc="4" dirty="0">
                <a:latin typeface="Calibri"/>
                <a:cs typeface="Calibri"/>
              </a:rPr>
              <a:t>G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erial</a:t>
            </a:r>
            <a:r>
              <a:rPr sz="2800" b="1" spc="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en)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nen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besonde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gut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Stru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turierungsh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</a:t>
            </a:r>
            <a:r>
              <a:rPr sz="2800" b="1" spc="-3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esa</a:t>
            </a:r>
            <a:r>
              <a:rPr sz="2800" b="1" spc="-19" dirty="0">
                <a:latin typeface="Calibri"/>
                <a:cs typeface="Calibri"/>
              </a:rPr>
              <a:t>m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90" y="821308"/>
            <a:ext cx="1733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973224"/>
            <a:ext cx="6075333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tischen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Phase 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3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ahrun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essi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önn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157" y="1973224"/>
            <a:ext cx="6508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1021" y="1973224"/>
            <a:ext cx="66384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96539"/>
            <a:ext cx="4166290" cy="178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32"/>
              </a:spcBef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76"/>
              </a:spcBef>
            </a:pPr>
            <a:r>
              <a:rPr sz="2800" b="1" spc="0" dirty="0">
                <a:latin typeface="Calibri"/>
                <a:cs typeface="Calibri"/>
              </a:rPr>
              <a:t>sind in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api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76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800" b="1" spc="-1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(HF)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5174259"/>
            <a:ext cx="30821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erncurriculums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80" y="5174259"/>
            <a:ext cx="66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10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644159"/>
            <a:ext cx="11487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554" y="5644159"/>
            <a:ext cx="30659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eitun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sdie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113551"/>
            <a:ext cx="2575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(V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200" b="1" spc="-4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eo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dn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Das </a:t>
            </a:r>
            <a:r>
              <a:rPr lang="de-DE" sz="28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 Schulvertretung und Ihrer überfachlichen ZfsL-Begleitkraft. </a:t>
            </a:r>
          </a:p>
          <a:p>
            <a:r>
              <a:rPr lang="de-DE" sz="2800" b="1" dirty="0"/>
              <a:t>An Ihrem </a:t>
            </a:r>
            <a:r>
              <a:rPr lang="de-DE" sz="2800" b="1" dirty="0">
                <a:solidFill>
                  <a:srgbClr val="0070C0"/>
                </a:solidFill>
              </a:rPr>
              <a:t>i.d.R. 60-minütigen </a:t>
            </a:r>
            <a:r>
              <a:rPr lang="de-DE" sz="2800" b="1" dirty="0"/>
              <a:t>BPG nehmen eine </a:t>
            </a:r>
            <a:r>
              <a:rPr lang="de-DE" sz="2800" b="1" dirty="0">
                <a:solidFill>
                  <a:srgbClr val="0070C0"/>
                </a:solidFill>
              </a:rPr>
              <a:t>Schulvertretung</a:t>
            </a:r>
            <a:r>
              <a:rPr lang="de-DE" sz="2800" b="1" dirty="0"/>
              <a:t> und Ihre </a:t>
            </a:r>
            <a:r>
              <a:rPr lang="de-DE" sz="2800" b="1" dirty="0">
                <a:solidFill>
                  <a:srgbClr val="0070C0"/>
                </a:solidFill>
              </a:rPr>
              <a:t>überfachliche ZfsL-Begleitkraft (ÜFA) </a:t>
            </a:r>
            <a:r>
              <a:rPr lang="de-DE" sz="2800" b="1" dirty="0"/>
              <a:t>teil. </a:t>
            </a:r>
          </a:p>
          <a:p>
            <a:r>
              <a:rPr lang="de-DE" sz="2800" b="1" dirty="0"/>
              <a:t>Ggf.  kommt überdies eine </a:t>
            </a:r>
            <a:r>
              <a:rPr lang="de-DE" sz="2800" b="1" dirty="0">
                <a:solidFill>
                  <a:srgbClr val="0070C0"/>
                </a:solidFill>
              </a:rPr>
              <a:t>Vertretung der WWU </a:t>
            </a:r>
            <a:r>
              <a:rPr lang="de-DE" sz="2800" b="1" dirty="0"/>
              <a:t>hinzu (Nähere Information hierzu erhalten Sie von Ihrer überfachlichen ZfsL-Begleitkraft). </a:t>
            </a:r>
          </a:p>
          <a:p>
            <a:r>
              <a:rPr lang="de-DE" sz="2800" b="1" dirty="0"/>
              <a:t>Der Organisationskalender weist den </a:t>
            </a:r>
            <a:r>
              <a:rPr lang="de-DE" sz="2800" b="1" dirty="0">
                <a:solidFill>
                  <a:srgbClr val="0070C0"/>
                </a:solidFill>
              </a:rPr>
              <a:t>vorgegeben Zeitraum für die Durchführung </a:t>
            </a:r>
            <a:r>
              <a:rPr lang="de-DE" sz="2800" b="1" dirty="0"/>
              <a:t>der BPG aus. </a:t>
            </a:r>
          </a:p>
          <a:p>
            <a:r>
              <a:rPr lang="de-DE" sz="2800" b="1" dirty="0"/>
              <a:t>Ihre überfachliche ZfsL-Begleitkraft  (ÜFA)  bereitet das BPG mit Ihnen vor.</a:t>
            </a:r>
          </a:p>
          <a:p>
            <a:pPr marL="0" indent="0" algn="ctr">
              <a:buNone/>
            </a:pPr>
            <a:endParaRPr lang="de-DE" sz="3000" b="1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773722"/>
            <a:ext cx="2339752" cy="22232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de-DE" sz="200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Ihr BPG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 ist ein</a:t>
            </a:r>
          </a:p>
          <a:p>
            <a:pPr algn="ctr"/>
            <a:r>
              <a:rPr lang="de-DE" sz="2000" b="1" dirty="0"/>
              <a:t>nicht </a:t>
            </a:r>
            <a:r>
              <a:rPr lang="de-DE" sz="2000" b="1" dirty="0">
                <a:solidFill>
                  <a:schemeClr val="tx1"/>
                </a:solidFill>
              </a:rPr>
              <a:t>bewertetes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in einem</a:t>
            </a:r>
            <a:r>
              <a:rPr lang="de-DE" sz="2000" b="1" dirty="0">
                <a:solidFill>
                  <a:schemeClr val="tx1"/>
                </a:solidFill>
              </a:rPr>
              <a:t> geschützten Raum </a:t>
            </a:r>
            <a:r>
              <a:rPr lang="de-DE" sz="2000" dirty="0">
                <a:solidFill>
                  <a:schemeClr val="tx1"/>
                </a:solidFill>
              </a:rPr>
              <a:t>stattfindendes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Beratungsgespräch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(i.d.R.) zu </a:t>
            </a:r>
            <a:r>
              <a:rPr lang="de-DE" sz="2000" b="1" dirty="0">
                <a:solidFill>
                  <a:schemeClr val="tx1"/>
                </a:solidFill>
              </a:rPr>
              <a:t>dritt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2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700783"/>
            <a:ext cx="205130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30933" y="58165"/>
            <a:ext cx="2043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500" b="1" spc="-19" baseline="27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500" b="1" spc="-9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933" y="10222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3" y="1040638"/>
            <a:ext cx="5972923" cy="131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es BPG 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seinan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 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nell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75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t 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owie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ahle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tscheid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933" y="28148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3833" y="2833242"/>
            <a:ext cx="5882259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zi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deshalb 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 auf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hal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liche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4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alu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 ein</a:t>
            </a:r>
            <a:r>
              <a:rPr sz="3600" b="1" spc="-4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39" baseline="3413" dirty="0">
                <a:latin typeface="Calibri"/>
                <a:cs typeface="Calibri"/>
              </a:rPr>
              <a:t>s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orha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gleichmäßi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dec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aller Han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elde</a:t>
            </a:r>
            <a:r>
              <a:rPr sz="3600" b="1" spc="-21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33" y="4607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625721"/>
            <a:ext cx="4704399" cy="6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Ende </a:t>
            </a: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schu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schen </a:t>
            </a:r>
            <a:r>
              <a:rPr sz="3600" b="1" spc="-20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3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833" y="5759907"/>
            <a:ext cx="490415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Über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 ein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ellt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 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sL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heinigung.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50" y="5759907"/>
            <a:ext cx="12472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Gesp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915B1-2B32-4E10-94E3-93D58ACE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wird der erfolgreich absolvierte schulpraktische Teil meines Praxissemesters bescheinigt? – </a:t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Die Doppelbescheinigung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5BC5C-6CE9-4005-93DC-B50FBF55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600" b="1" dirty="0"/>
              <a:t>Am Ende Ihres erfolgreich absolvierten schulpraktischen Teils im Praxissemester erhalten Sie eine </a:t>
            </a:r>
            <a:r>
              <a:rPr lang="de-DE" sz="9600" b="1" dirty="0">
                <a:solidFill>
                  <a:srgbClr val="0070C0"/>
                </a:solidFill>
              </a:rPr>
              <a:t>Doppelbescheinigung: </a:t>
            </a:r>
          </a:p>
          <a:p>
            <a:pPr marL="0" indent="0">
              <a:buNone/>
            </a:pPr>
            <a:endParaRPr lang="de-DE" sz="9600" b="1" dirty="0"/>
          </a:p>
          <a:p>
            <a:r>
              <a:rPr lang="de-DE" sz="9600" b="1" dirty="0"/>
              <a:t>Das ZfsL bescheinigt Ihnen die</a:t>
            </a:r>
            <a:r>
              <a:rPr lang="de-DE" sz="9600" b="1" dirty="0">
                <a:solidFill>
                  <a:srgbClr val="0070C0"/>
                </a:solidFill>
              </a:rPr>
              <a:t> ordnungsgemäße Durchführung und Teilnahme am BPG.</a:t>
            </a:r>
          </a:p>
          <a:p>
            <a:r>
              <a:rPr lang="de-DE" sz="9600" b="1" dirty="0"/>
              <a:t>Die Schule bescheinigt Ihnen die </a:t>
            </a:r>
            <a:r>
              <a:rPr lang="de-DE" sz="9600" b="1" dirty="0">
                <a:solidFill>
                  <a:srgbClr val="0070C0"/>
                </a:solidFill>
              </a:rPr>
              <a:t>ordnungsgemäße Erbringung aller lt. Erlass geforderten schulischen Anwesenheitszeiten. 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b="1" dirty="0"/>
              <a:t>Die Doppelbescheinigung hinterlegen Sie bitte in Ihrem </a:t>
            </a:r>
            <a:r>
              <a:rPr lang="de-DE" sz="9600" b="1" dirty="0">
                <a:solidFill>
                  <a:srgbClr val="0070C0"/>
                </a:solidFill>
              </a:rPr>
              <a:t>Portfolio</a:t>
            </a:r>
            <a:r>
              <a:rPr lang="de-DE" sz="9600" b="1" dirty="0"/>
              <a:t>.</a:t>
            </a:r>
          </a:p>
          <a:p>
            <a:pPr marL="0" indent="0">
              <a:buNone/>
            </a:pPr>
            <a:r>
              <a:rPr lang="de-DE" sz="9600" b="1" dirty="0"/>
              <a:t>Sie muss nicht eingereicht/vorgelegt (aber natürlich aufbewahrt) werden, um Ihre </a:t>
            </a:r>
            <a:r>
              <a:rPr lang="de-DE" sz="9600" b="1" dirty="0">
                <a:solidFill>
                  <a:srgbClr val="0070C0"/>
                </a:solidFill>
              </a:rPr>
              <a:t>Leistungspunkte für den schulpraktischen Teil des PS </a:t>
            </a:r>
            <a:r>
              <a:rPr lang="de-DE" sz="9600" b="1" dirty="0"/>
              <a:t>zu erhalten.</a:t>
            </a:r>
          </a:p>
          <a:p>
            <a:pPr marL="0" indent="0">
              <a:buNone/>
            </a:pPr>
            <a:r>
              <a:rPr lang="de-DE" sz="9600" b="1" dirty="0"/>
              <a:t>Die Verbuchung Ihrer Leistungspunkte erfolgt über die </a:t>
            </a:r>
            <a:r>
              <a:rPr lang="de-DE" sz="9600" b="1" dirty="0" err="1"/>
              <a:t>Prabas</a:t>
            </a:r>
            <a:r>
              <a:rPr lang="de-DE" sz="9600" b="1" dirty="0"/>
              <a:t>/das </a:t>
            </a:r>
            <a:r>
              <a:rPr lang="de-DE" sz="9600" b="1" dirty="0" err="1"/>
              <a:t>ZfL</a:t>
            </a:r>
            <a:r>
              <a:rPr lang="de-DE" sz="9600" b="1" dirty="0"/>
              <a:t> auf volldigitalem Wege. </a:t>
            </a:r>
            <a:r>
              <a:rPr lang="de-DE" sz="9600" b="1" dirty="0">
                <a:highlight>
                  <a:srgbClr val="FFFF00"/>
                </a:highlight>
              </a:rPr>
              <a:t>Die Leistungspunkte werden am Ende Ihres gesamten Praxissemesters (auch des universitären Teils!) verbucht.</a:t>
            </a:r>
            <a:endParaRPr lang="de-DE" sz="9600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029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0012" y="1341120"/>
            <a:ext cx="590397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6226" y="3097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134" y="309752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067" y="309752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998" y="309752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028" y="309752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04" y="309752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857" y="309752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9143" y="309752"/>
            <a:ext cx="1379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" y="421894"/>
            <a:ext cx="8342732" cy="251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932" marR="187427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2697187" marR="205262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2240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Ausb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sbe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(Abbas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er)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 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577590"/>
            <a:ext cx="8481195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ändig</a:t>
            </a:r>
            <a:r>
              <a:rPr sz="4200" b="1" spc="-6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beso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de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8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ensi</a:t>
            </a:r>
            <a:r>
              <a:rPr sz="4200" b="1" spc="-200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r>
              <a:rPr sz="4200" b="1" spc="-1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An</a:t>
            </a:r>
            <a:r>
              <a:rPr sz="4200" b="1" spc="-2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vi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Schulen</a:t>
            </a:r>
            <a:r>
              <a:rPr sz="4200" b="1" spc="-8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9" baseline="1950" dirty="0">
                <a:latin typeface="Calibri"/>
                <a:cs typeface="Calibri"/>
              </a:rPr>
              <a:t>ß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6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diese</a:t>
            </a:r>
            <a:r>
              <a:rPr sz="4200" b="1" spc="-4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2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or*inn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455488"/>
            <a:ext cx="8734075" cy="1234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-75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Abba</a:t>
            </a:r>
            <a:r>
              <a:rPr sz="4200" b="1" spc="-5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 Ihn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dabei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beh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lflich,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-5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 zu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sz="2800" b="1" spc="0" dirty="0">
                <a:latin typeface="Calibri"/>
                <a:cs typeface="Calibri"/>
              </a:rPr>
              <a:t>her</a:t>
            </a:r>
            <a:r>
              <a:rPr sz="2800" b="1" spc="-1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 </a:t>
            </a:r>
            <a:r>
              <a:rPr sz="2800" b="1" spc="-3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diesen eb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n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75" dirty="0">
                <a:latin typeface="Calibri"/>
                <a:cs typeface="Calibri"/>
              </a:rPr>
              <a:t>e</a:t>
            </a:r>
            <a:r>
              <a:rPr sz="1800" spc="-434" baseline="22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800" b="1" spc="-1064" dirty="0"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800" spc="155" baseline="22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1640" y="512064"/>
            <a:ext cx="8327213" cy="136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17" marR="52412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umssc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ule?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104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1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müssen</a:t>
            </a:r>
            <a:r>
              <a:rPr sz="2800" b="1" spc="-8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ormal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bis </a:t>
            </a:r>
            <a:r>
              <a:rPr sz="2800" b="1" spc="0" dirty="0" err="1">
                <a:latin typeface="Calibri"/>
                <a:cs typeface="Calibri"/>
              </a:rPr>
              <a:t>sp</a:t>
            </a:r>
            <a:r>
              <a:rPr sz="2800" b="1" spc="-25" dirty="0" err="1">
                <a:latin typeface="Calibri"/>
                <a:cs typeface="Calibri"/>
              </a:rPr>
              <a:t>ä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39" dirty="0" err="1">
                <a:latin typeface="Calibri"/>
                <a:cs typeface="Calibri"/>
              </a:rPr>
              <a:t>s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ens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60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4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14.02.2025</a:t>
            </a:r>
            <a:r>
              <a:rPr sz="2400" b="1" spc="29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rst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77441"/>
            <a:ext cx="86240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tiert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lädt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ein, sie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hei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auch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261743"/>
            <a:ext cx="63451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1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ung.</a:t>
            </a:r>
            <a:r>
              <a:rPr sz="4200" b="1" spc="-11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bis</a:t>
            </a:r>
            <a:r>
              <a:rPr lang="de-DE" sz="4200" b="1" spc="0" baseline="2925" dirty="0">
                <a:latin typeface="Calibri"/>
                <a:cs typeface="Calibri"/>
              </a:rPr>
              <a:t>lang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645791"/>
            <a:ext cx="7432057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Einladung</a:t>
            </a:r>
            <a:r>
              <a:rPr sz="4200" b="1" spc="-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nehmen</a:t>
            </a:r>
            <a:r>
              <a:rPr sz="4200" b="1" spc="-8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34" baseline="2925" dirty="0">
                <a:latin typeface="Calibri"/>
                <a:cs typeface="Calibri"/>
              </a:rPr>
              <a:t>tt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-5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9475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969004"/>
            <a:ext cx="8186369" cy="267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beac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alle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derli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(Maserns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hut</a:t>
            </a:r>
            <a:r>
              <a:rPr sz="4200" b="1" spc="14" baseline="2925" dirty="0">
                <a:latin typeface="Calibri"/>
                <a:cs typeface="Calibri"/>
              </a:rPr>
              <a:t>z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Nac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eis,</a:t>
            </a:r>
            <a:r>
              <a:rPr sz="4200" b="1" spc="-20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tionsschutz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sc</a:t>
            </a:r>
            <a:r>
              <a:rPr sz="4200" b="1" spc="-14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enhe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tserk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äru</a:t>
            </a:r>
            <a:r>
              <a:rPr sz="4200" b="1" spc="9" baseline="2925" dirty="0">
                <a:latin typeface="Calibri"/>
                <a:cs typeface="Calibri"/>
              </a:rPr>
              <a:t>n</a:t>
            </a:r>
            <a:r>
              <a:rPr sz="4200" b="1" spc="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1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erle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3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Home</a:t>
            </a:r>
            <a:r>
              <a:rPr sz="4200" b="1" spc="-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e)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 z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ermin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sö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rst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(g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ä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07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 err="1">
                <a:latin typeface="Calibri"/>
                <a:cs typeface="Calibri"/>
              </a:rPr>
              <a:t>zu</a:t>
            </a:r>
            <a:r>
              <a:rPr sz="4200" b="1" spc="-14" baseline="2925" dirty="0" err="1">
                <a:latin typeface="Calibri"/>
                <a:cs typeface="Calibri"/>
              </a:rPr>
              <a:t>z</a:t>
            </a:r>
            <a:r>
              <a:rPr sz="4200" b="1" spc="0" baseline="2925" dirty="0" err="1">
                <a:latin typeface="Calibri"/>
                <a:cs typeface="Calibri"/>
              </a:rPr>
              <a:t>usend</a:t>
            </a:r>
            <a:r>
              <a:rPr sz="4200" b="1" spc="-4" baseline="2925" dirty="0" err="1">
                <a:latin typeface="Calibri"/>
                <a:cs typeface="Calibri"/>
              </a:rPr>
              <a:t>e</a:t>
            </a:r>
            <a:r>
              <a:rPr sz="4200" b="1" spc="0" baseline="2925" dirty="0" err="1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53172" y="2200275"/>
            <a:ext cx="708307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42">
              <a:lnSpc>
                <a:spcPts val="3404"/>
              </a:lnSpc>
              <a:spcBef>
                <a:spcPts val="185"/>
              </a:spcBef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62420" y="1196746"/>
            <a:ext cx="4250817" cy="445236"/>
          </a:xfrm>
          <a:custGeom>
            <a:avLst/>
            <a:gdLst/>
            <a:ahLst/>
            <a:cxnLst/>
            <a:rect l="l" t="t" r="r" b="b"/>
            <a:pathLst>
              <a:path w="4250817" h="445236">
                <a:moveTo>
                  <a:pt x="0" y="445236"/>
                </a:moveTo>
                <a:lnTo>
                  <a:pt x="4250817" y="445236"/>
                </a:lnTo>
                <a:lnTo>
                  <a:pt x="4250817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13326" y="1196746"/>
            <a:ext cx="4368291" cy="445236"/>
          </a:xfrm>
          <a:custGeom>
            <a:avLst/>
            <a:gdLst/>
            <a:ahLst/>
            <a:cxnLst/>
            <a:rect l="l" t="t" r="r" b="b"/>
            <a:pathLst>
              <a:path w="4368291" h="445236">
                <a:moveTo>
                  <a:pt x="0" y="445236"/>
                </a:moveTo>
                <a:lnTo>
                  <a:pt x="4368291" y="445236"/>
                </a:lnTo>
                <a:lnTo>
                  <a:pt x="4368291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2420" y="1642033"/>
            <a:ext cx="8619109" cy="322656"/>
          </a:xfrm>
          <a:custGeom>
            <a:avLst/>
            <a:gdLst/>
            <a:ahLst/>
            <a:cxnLst/>
            <a:rect l="l" t="t" r="r" b="b"/>
            <a:pathLst>
              <a:path w="8619109" h="322656">
                <a:moveTo>
                  <a:pt x="0" y="322656"/>
                </a:moveTo>
                <a:lnTo>
                  <a:pt x="8619109" y="322656"/>
                </a:lnTo>
                <a:lnTo>
                  <a:pt x="8619109" y="0"/>
                </a:lnTo>
                <a:lnTo>
                  <a:pt x="0" y="0"/>
                </a:lnTo>
                <a:lnTo>
                  <a:pt x="0" y="32265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2420" y="196461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13326" y="196461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2420" y="2217597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13326" y="2217597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2420" y="247045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13326" y="247045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2420" y="272343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13326" y="272343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2420" y="297642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13326" y="297642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2420" y="322927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13326" y="322927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2420" y="348226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13326" y="348226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2420" y="3735120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13326" y="3735120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2420" y="398810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13326" y="398810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2420" y="424108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13326" y="424108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62420" y="4493945"/>
            <a:ext cx="8619109" cy="290525"/>
          </a:xfrm>
          <a:custGeom>
            <a:avLst/>
            <a:gdLst/>
            <a:ahLst/>
            <a:cxnLst/>
            <a:rect l="l" t="t" r="r" b="b"/>
            <a:pathLst>
              <a:path w="8619109" h="290525">
                <a:moveTo>
                  <a:pt x="0" y="290525"/>
                </a:moveTo>
                <a:lnTo>
                  <a:pt x="8619109" y="290525"/>
                </a:lnTo>
                <a:lnTo>
                  <a:pt x="8619109" y="0"/>
                </a:lnTo>
                <a:lnTo>
                  <a:pt x="0" y="0"/>
                </a:lnTo>
                <a:lnTo>
                  <a:pt x="0" y="290525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2420" y="4784521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13326" y="4784521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2420" y="503737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13326" y="503737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2420" y="529036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13326" y="529036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2420" y="554328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13326" y="554328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2420" y="5796216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13326" y="5796216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2420" y="604914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13326" y="604914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2420" y="6302082"/>
            <a:ext cx="4250817" cy="237997"/>
          </a:xfrm>
          <a:custGeom>
            <a:avLst/>
            <a:gdLst/>
            <a:ahLst/>
            <a:cxnLst/>
            <a:rect l="l" t="t" r="r" b="b"/>
            <a:pathLst>
              <a:path w="4250817" h="237998">
                <a:moveTo>
                  <a:pt x="0" y="237998"/>
                </a:moveTo>
                <a:lnTo>
                  <a:pt x="4250817" y="237998"/>
                </a:lnTo>
                <a:lnTo>
                  <a:pt x="4250817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13326" y="6302082"/>
            <a:ext cx="4368291" cy="237997"/>
          </a:xfrm>
          <a:custGeom>
            <a:avLst/>
            <a:gdLst/>
            <a:ahLst/>
            <a:cxnLst/>
            <a:rect l="l" t="t" r="r" b="b"/>
            <a:pathLst>
              <a:path w="4368291" h="237998">
                <a:moveTo>
                  <a:pt x="0" y="237998"/>
                </a:moveTo>
                <a:lnTo>
                  <a:pt x="4368291" y="237998"/>
                </a:lnTo>
                <a:lnTo>
                  <a:pt x="4368291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2420" y="6540082"/>
            <a:ext cx="4250817" cy="230949"/>
          </a:xfrm>
          <a:custGeom>
            <a:avLst/>
            <a:gdLst/>
            <a:ahLst/>
            <a:cxnLst/>
            <a:rect l="l" t="t" r="r" b="b"/>
            <a:pathLst>
              <a:path w="4250817" h="230949">
                <a:moveTo>
                  <a:pt x="0" y="230949"/>
                </a:moveTo>
                <a:lnTo>
                  <a:pt x="4250817" y="230949"/>
                </a:lnTo>
                <a:lnTo>
                  <a:pt x="4250817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13326" y="6540082"/>
            <a:ext cx="4368291" cy="230949"/>
          </a:xfrm>
          <a:custGeom>
            <a:avLst/>
            <a:gdLst/>
            <a:ahLst/>
            <a:cxnLst/>
            <a:rect l="l" t="t" r="r" b="b"/>
            <a:pathLst>
              <a:path w="4368291" h="230949">
                <a:moveTo>
                  <a:pt x="0" y="230949"/>
                </a:moveTo>
                <a:lnTo>
                  <a:pt x="4368291" y="230949"/>
                </a:lnTo>
                <a:lnTo>
                  <a:pt x="4368291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13326" y="1190371"/>
            <a:ext cx="0" cy="470662"/>
          </a:xfrm>
          <a:custGeom>
            <a:avLst/>
            <a:gdLst/>
            <a:ahLst/>
            <a:cxnLst/>
            <a:rect l="l" t="t" r="r" b="b"/>
            <a:pathLst>
              <a:path h="470662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13326" y="1958339"/>
            <a:ext cx="0" cy="2542032"/>
          </a:xfrm>
          <a:custGeom>
            <a:avLst/>
            <a:gdLst/>
            <a:ahLst/>
            <a:cxnLst/>
            <a:rect l="l" t="t" r="r" b="b"/>
            <a:pathLst>
              <a:path h="2542032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13326" y="4778121"/>
            <a:ext cx="0" cy="1999260"/>
          </a:xfrm>
          <a:custGeom>
            <a:avLst/>
            <a:gdLst/>
            <a:ahLst/>
            <a:cxnLst/>
            <a:rect l="l" t="t" r="r" b="b"/>
            <a:pathLst>
              <a:path h="1999260">
                <a:moveTo>
                  <a:pt x="0" y="0"/>
                </a:moveTo>
                <a:lnTo>
                  <a:pt x="0" y="1999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6070" y="164198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6070" y="196468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6070" y="221754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56070" y="247053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6070" y="272338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6070" y="297637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6070" y="32293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6070" y="348221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6070" y="373519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6070" y="3988054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6070" y="424103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6070" y="449402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6070" y="478447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6070" y="50374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6070" y="529031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6070" y="554329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6070" y="579621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6070" y="604914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56070" y="630208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56070" y="654008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62420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881618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6070" y="119672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6070" y="677103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321" y="174117"/>
            <a:ext cx="8792485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elche/r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h/meine</a:t>
            </a:r>
            <a:r>
              <a:rPr kumimoji="0" sz="4800" b="1" i="0" u="none" strike="noStrike" kern="1200" cap="none" spc="-2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73518" marR="994694" lvl="0" indent="0" algn="ctr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damit</a:t>
            </a:r>
            <a:r>
              <a:rPr kumimoji="0" sz="4800" b="1" i="0" u="none" strike="noStrike" kern="1200" cap="none" spc="-2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meine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echp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420" y="1196721"/>
            <a:ext cx="4250905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78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elbo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3326" y="1196721"/>
            <a:ext cx="4368292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2437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Sabine Badde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20" y="1641983"/>
            <a:ext cx="8619197" cy="322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8453" marR="3833655" lvl="0" indent="0" algn="ctr" defTabSz="914400" rtl="0" eaLnBrk="1" fontAlgn="auto" latinLnBrk="0" hangingPunct="1">
              <a:lnSpc>
                <a:spcPct val="1017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420" y="1964689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-D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Hü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3326" y="1964689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Freih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420" y="2217547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3326" y="2217547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_F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420" y="2470530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3326" y="2470530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420" y="272338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eck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3326" y="272338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420" y="2976372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3326" y="2976372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ardin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20" y="3229355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326" y="3229355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420" y="3482213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3326" y="3482213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20" y="3735197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3326" y="3735197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m-H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420" y="3988054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3326" y="3988054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420" y="424103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326" y="424103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ungs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420" y="4494022"/>
            <a:ext cx="8619197" cy="2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5996" marR="3845386" lvl="0" indent="0" algn="ctr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20" y="4784471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326" y="4784471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20" y="5037455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-Meri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326" y="5037455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20" y="5290312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326" y="5290312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20" y="5543296"/>
            <a:ext cx="4250905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326" y="5543296"/>
            <a:ext cx="4368292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20" y="5796216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326" y="5796216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20" y="6049149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arendo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26" y="6049149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420" y="6302082"/>
            <a:ext cx="4250905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326" y="6302082"/>
            <a:ext cx="4368292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20" y="6540080"/>
            <a:ext cx="4250905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13326" y="6540080"/>
            <a:ext cx="4368292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ts val="1689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_Ges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6108" y="1191768"/>
            <a:ext cx="352806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31542" y="101853"/>
            <a:ext cx="43411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86" y="589788"/>
            <a:ext cx="4969158" cy="3197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e/r</a:t>
            </a:r>
            <a:endParaRPr sz="3200" dirty="0">
              <a:latin typeface="Calibri"/>
              <a:cs typeface="Calibri"/>
            </a:endParaRPr>
          </a:p>
          <a:p>
            <a:pPr marL="43484" marR="915851" indent="44195">
              <a:lnSpc>
                <a:spcPts val="3173"/>
              </a:lnSpc>
              <a:spcBef>
                <a:spcPts val="1259"/>
              </a:spcBef>
            </a:pPr>
            <a:r>
              <a:rPr sz="2600" b="1" dirty="0"/>
              <a:t>D</a:t>
            </a:r>
            <a:r>
              <a:rPr lang="de-DE" sz="2600" b="1" dirty="0" err="1"/>
              <a:t>ie</a:t>
            </a:r>
            <a:r>
              <a:rPr lang="de-DE" sz="2600" b="1" dirty="0"/>
              <a:t> Teilnahme</a:t>
            </a:r>
            <a:r>
              <a:rPr sz="2600" b="1" dirty="0"/>
              <a:t> </a:t>
            </a:r>
            <a:r>
              <a:rPr sz="2600" b="1" spc="0" dirty="0">
                <a:latin typeface="Calibri"/>
                <a:cs typeface="Calibri"/>
              </a:rPr>
              <a:t>an 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c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flic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wie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ts val="3170"/>
              </a:lnSpc>
              <a:spcBef>
                <a:spcPts val="418"/>
              </a:spcBef>
            </a:pP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h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l</a:t>
            </a:r>
            <a:r>
              <a:rPr sz="3900" b="1" spc="-4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u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g</a:t>
            </a:r>
            <a:r>
              <a:rPr sz="3900" b="1" spc="25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19" baseline="1050" dirty="0">
                <a:latin typeface="Calibri"/>
                <a:cs typeface="Calibri"/>
              </a:rPr>
              <a:t> </a:t>
            </a:r>
            <a:r>
              <a:rPr sz="3900" b="1" spc="-19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29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b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10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 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254"/>
              </a:spcBef>
            </a:pPr>
            <a:r>
              <a:rPr sz="2600" b="1" spc="0" dirty="0">
                <a:latin typeface="Calibri"/>
                <a:cs typeface="Calibri"/>
              </a:rPr>
              <a:t>(i.d.R.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vier 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81" y="589788"/>
            <a:ext cx="5056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6423" y="589788"/>
            <a:ext cx="12900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390" y="589788"/>
            <a:ext cx="13790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23151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319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051935"/>
            <a:ext cx="4731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si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Gä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an 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444" y="4051935"/>
            <a:ext cx="10593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90397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4923917"/>
            <a:ext cx="509898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le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19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eisu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gsb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7754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5795416"/>
            <a:ext cx="5870512" cy="71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</a:t>
            </a:r>
            <a:r>
              <a:rPr sz="3900" b="1" spc="-9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a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flic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ur 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endParaRPr sz="2600">
              <a:latin typeface="Calibri"/>
              <a:cs typeface="Calibri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b="1" spc="0" baseline="3150" dirty="0">
                <a:latin typeface="Calibri"/>
                <a:cs typeface="Calibri"/>
              </a:rPr>
              <a:t>(pe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o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50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14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5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25" baseline="3150" dirty="0">
                <a:latin typeface="Calibri"/>
                <a:cs typeface="Calibri"/>
              </a:rPr>
              <a:t>a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201802"/>
            <a:ext cx="8351329" cy="25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111094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185"/>
              </a:spcBef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dür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-6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3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ortung</a:t>
            </a:r>
            <a:r>
              <a:rPr sz="2800" b="1" spc="-14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Schüler*inn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übernehmen,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d.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h.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ts(eleme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en),</a:t>
            </a:r>
            <a:r>
              <a:rPr sz="2800" b="1" spc="-15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Ex</a:t>
            </a:r>
            <a:r>
              <a:rPr sz="2800" b="1" spc="-2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9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sam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ft!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79989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27512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96539"/>
            <a:ext cx="82793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ag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als</a:t>
            </a:r>
            <a:r>
              <a:rPr sz="4200" b="1" spc="25" baseline="2925" dirty="0">
                <a:latin typeface="Calibri"/>
                <a:cs typeface="Calibri"/>
              </a:rPr>
              <a:t> </a:t>
            </a: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Schülerinn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1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</a:t>
            </a:r>
            <a:r>
              <a:rPr sz="4200" b="1" spc="-2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42142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235704"/>
            <a:ext cx="82950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tivi</a:t>
            </a:r>
            <a:r>
              <a:rPr sz="4200" b="1" spc="-25" baseline="2925" dirty="0">
                <a:latin typeface="Calibri"/>
                <a:cs typeface="Calibri"/>
              </a:rPr>
              <a:t>tä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 Sie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619752"/>
            <a:ext cx="6466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54" y="4619752"/>
            <a:ext cx="6603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ine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eln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03571"/>
            <a:ext cx="84723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 Orie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sich dah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zukü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fti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Beru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e.</a:t>
            </a:r>
            <a:r>
              <a:rPr sz="4200" b="1" spc="-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hauen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sich </a:t>
            </a:r>
            <a:r>
              <a:rPr sz="4200" b="1" spc="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1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acti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schulischen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Lehrk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156223"/>
            <a:ext cx="649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ab.)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baseline="227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7354" y="177444"/>
            <a:ext cx="7720950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dlu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gssich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rheit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54825" marR="862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edin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50" y="1153414"/>
            <a:ext cx="26503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beschleu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5424" y="1153414"/>
            <a:ext cx="25147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Digi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alisier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076" y="1153414"/>
            <a:ext cx="1928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872233"/>
            <a:ext cx="7766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früh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eitig</a:t>
            </a:r>
            <a:r>
              <a:rPr sz="4200" b="1" spc="-10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.B.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2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Schula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tri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t)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8954"/>
            <a:ext cx="68656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Aufnahme</a:t>
            </a:r>
            <a:r>
              <a:rPr sz="4200" b="1" spc="-9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als </a:t>
            </a:r>
            <a:r>
              <a:rPr sz="4200" b="1" spc="-24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nehmer*in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618" y="2298954"/>
            <a:ext cx="15211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 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25445"/>
            <a:ext cx="6293062" cy="1746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damit</a:t>
            </a:r>
            <a:r>
              <a:rPr sz="4200" b="1" spc="-4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tsp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echende</a:t>
            </a:r>
            <a:r>
              <a:rPr sz="4200" b="1" spc="-8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rif</a:t>
            </a:r>
            <a:r>
              <a:rPr sz="4200" b="1" spc="-19" baseline="1950" dirty="0">
                <a:latin typeface="Calibri"/>
                <a:cs typeface="Calibri"/>
              </a:rPr>
              <a:t>f</a:t>
            </a:r>
            <a:r>
              <a:rPr sz="4200" b="1" spc="1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-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nahmemögl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ch</a:t>
            </a:r>
            <a:r>
              <a:rPr sz="4200" b="1" spc="-6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haben</a:t>
            </a:r>
            <a:endParaRPr sz="2800">
              <a:latin typeface="Calibri"/>
              <a:cs typeface="Calibri"/>
            </a:endParaRPr>
          </a:p>
          <a:p>
            <a:pPr marL="335788" marR="53309">
              <a:lnSpc>
                <a:spcPct val="101725"/>
              </a:lnSpc>
              <a:spcBef>
                <a:spcPts val="446"/>
              </a:spcBef>
            </a:pP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726" y="2725445"/>
            <a:ext cx="26414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tspl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4603877"/>
            <a:ext cx="187376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24" y="4603877"/>
            <a:ext cx="574197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12700" marR="851">
              <a:lnSpc>
                <a:spcPct val="119047"/>
              </a:lnSpc>
              <a:spcBef>
                <a:spcPts val="660"/>
              </a:spcBef>
            </a:pPr>
            <a:r>
              <a:rPr sz="2800" b="1" spc="0" dirty="0">
                <a:latin typeface="Calibri"/>
                <a:cs typeface="Calibri"/>
              </a:rPr>
              <a:t>der 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524" y="4603877"/>
            <a:ext cx="5619325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200" b="1" spc="-3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19047"/>
              </a:lnSpc>
              <a:spcBef>
                <a:spcPts val="660"/>
              </a:spcBef>
            </a:pP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Lerngruppen 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260" y="213596"/>
            <a:ext cx="1142544" cy="1525169"/>
          </a:xfrm>
        </p:spPr>
        <p:txBody>
          <a:bodyPr>
            <a:normAutofit/>
          </a:bodyPr>
          <a:lstStyle/>
          <a:p>
            <a:b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990" y="0"/>
            <a:ext cx="6598010" cy="6858000"/>
          </a:xfrm>
        </p:spPr>
        <p:txBody>
          <a:bodyPr>
            <a:normAutofit fontScale="47500" lnSpcReduction="20000"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Welche Begleitformate </a:t>
            </a: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absolviere ich an der Schule?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Einführungstreffen/ Begrüßung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Teilnahme an Konferenzen und am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Schulleben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rgbClr val="0070C0"/>
              </a:solidFill>
              <a:latin typeface="Arial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Konferenzen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Lehrkräftekonferenz,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Erprobungsstufenkonferenz,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Fachkonferenz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Beratungsanlässe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Laufbahnberatung, Elternsprechtag, Berufsberatung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Veranstaltungen („Teilnahme am Schulleben“)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Wandertag, Schulfest, Sportfest, Theaterbesuch, Weihnachtskonzert, Projekttag, Pädagogischer Tag,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Tag der offenen Tür</a:t>
            </a:r>
          </a:p>
          <a:p>
            <a:pPr marL="740664" indent="-283464" fontAlgn="t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Arial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Bildergebnis für freiherr vom stein gymnasium mü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00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4" y="981455"/>
            <a:ext cx="244754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61306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014" y="879475"/>
            <a:ext cx="2142117" cy="1021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95825"/>
              </a:lnSpc>
              <a:spcBef>
                <a:spcPts val="214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2478" y="1602994"/>
            <a:ext cx="5243237" cy="131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pe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nen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tiert,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äßi</a:t>
            </a:r>
            <a:r>
              <a:rPr sz="3600" b="1" spc="4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ch,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 &amp;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s</a:t>
            </a:r>
            <a:r>
              <a:rPr sz="3600" b="1" spc="-4" baseline="3413" dirty="0">
                <a:latin typeface="Calibri"/>
                <a:cs typeface="Calibri"/>
              </a:rPr>
              <a:t>y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isch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h: Be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p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014" y="2229643"/>
            <a:ext cx="17780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3640074"/>
            <a:ext cx="5817257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itung</a:t>
            </a:r>
            <a:r>
              <a:rPr sz="4200" b="1" spc="-8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014" y="50832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8" y="5115306"/>
            <a:ext cx="6050887" cy="13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Abba im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PS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tü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din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 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leitung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nk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) Begl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liegt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b="1" spc="-1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rtung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 zu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is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2478" y="6431762"/>
            <a:ext cx="31215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hrk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ft</a:t>
            </a:r>
            <a:r>
              <a:rPr sz="3600" b="1" spc="532" baseline="3413" dirty="0">
                <a:latin typeface="Calibri"/>
                <a:cs typeface="Calibri"/>
              </a:rPr>
              <a:t> </a:t>
            </a:r>
            <a:r>
              <a:rPr sz="3600" b="1" spc="-9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= M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*in)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89870" y="0"/>
            <a:ext cx="923387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204" y="2060448"/>
            <a:ext cx="1943100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71902" y="108610"/>
            <a:ext cx="56063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tue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ich,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bin?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824" y="1111123"/>
            <a:ext cx="160114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ankhe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4" y="160176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600" y="1623185"/>
            <a:ext cx="6303549" cy="484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ankheit</a:t>
            </a:r>
            <a:r>
              <a:rPr sz="4200" b="1" spc="14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bedin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ehl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6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elbar</a:t>
            </a:r>
            <a:r>
              <a:rPr sz="4200" b="1" spc="-8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4200" b="1" spc="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 err="1">
                <a:latin typeface="Calibri"/>
                <a:cs typeface="Calibri"/>
              </a:rPr>
              <a:t>Z</a:t>
            </a:r>
            <a:r>
              <a:rPr sz="4200" b="1" spc="-25" baseline="1950" dirty="0" err="1">
                <a:latin typeface="Calibri"/>
                <a:cs typeface="Calibri"/>
              </a:rPr>
              <a:t>f</a:t>
            </a:r>
            <a:r>
              <a:rPr sz="4200" b="1" spc="0" baseline="1950" dirty="0" err="1">
                <a:latin typeface="Calibri"/>
                <a:cs typeface="Calibri"/>
              </a:rPr>
              <a:t>sL</a:t>
            </a:r>
            <a:r>
              <a:rPr lang="de-DE" sz="4200" b="1" spc="0" baseline="195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sowie dem </a:t>
            </a:r>
            <a:r>
              <a:rPr lang="de-DE" sz="4200" b="1" spc="-60" baseline="1950" dirty="0" err="1">
                <a:solidFill>
                  <a:srgbClr val="006FC0"/>
                </a:solidFill>
                <a:latin typeface="Calibri"/>
                <a:cs typeface="Calibri"/>
              </a:rPr>
              <a:t>ZfL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der Universität Münster </a:t>
            </a:r>
            <a:r>
              <a:rPr sz="4200" b="1" spc="0" baseline="1950" dirty="0" err="1">
                <a:latin typeface="Calibri"/>
                <a:cs typeface="Calibri"/>
              </a:rPr>
              <a:t>mitzu</a:t>
            </a:r>
            <a:r>
              <a:rPr sz="4200" b="1" spc="-34" baseline="1950" dirty="0" err="1">
                <a:latin typeface="Calibri"/>
                <a:cs typeface="Calibri"/>
              </a:rPr>
              <a:t>t</a:t>
            </a:r>
            <a:r>
              <a:rPr sz="4200" b="1" spc="0" baseline="1950" dirty="0" err="1">
                <a:latin typeface="Calibri"/>
                <a:cs typeface="Calibri"/>
              </a:rPr>
              <a:t>ei</a:t>
            </a:r>
            <a:r>
              <a:rPr sz="4200" b="1" spc="-9" baseline="1950" dirty="0" err="1">
                <a:latin typeface="Calibri"/>
                <a:cs typeface="Calibri"/>
              </a:rPr>
              <a:t>l</a:t>
            </a:r>
            <a:r>
              <a:rPr sz="4200" b="1" spc="0" baseline="1950" dirty="0" err="1">
                <a:latin typeface="Calibri"/>
                <a:cs typeface="Calibri"/>
              </a:rPr>
              <a:t>en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2"/>
              </a:spcBef>
            </a:pPr>
            <a:r>
              <a:rPr sz="2800" b="1" u="heavy" spc="0" dirty="0">
                <a:latin typeface="Calibri"/>
                <a:cs typeface="Calibri"/>
              </a:rPr>
              <a:t>Nach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ag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(S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 und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zusam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echn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sowie dem </a:t>
            </a:r>
            <a:r>
              <a:rPr lang="de-DE" sz="2800" b="1" spc="-80" dirty="0" err="1">
                <a:solidFill>
                  <a:srgbClr val="006FC0"/>
                </a:solidFill>
                <a:latin typeface="Calibri"/>
                <a:cs typeface="Calibri"/>
              </a:rPr>
              <a:t>ZfL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 der Universität Münster </a:t>
            </a:r>
            <a:r>
              <a:rPr sz="2800" b="1" spc="0" dirty="0" err="1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ärz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liches</a:t>
            </a:r>
            <a:endParaRPr sz="2800" dirty="0">
              <a:latin typeface="Calibri"/>
              <a:cs typeface="Calibri"/>
            </a:endParaRPr>
          </a:p>
          <a:p>
            <a:pPr marL="12700" marR="322942">
              <a:lnSpc>
                <a:spcPct val="99995"/>
              </a:lnSpc>
            </a:pPr>
            <a:r>
              <a:rPr sz="2800" b="1" spc="-8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orzu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bei</a:t>
            </a:r>
            <a:r>
              <a:rPr sz="2800" b="1" spc="0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Z</a:t>
            </a:r>
            <a:r>
              <a:rPr sz="2800" b="1" spc="-19" dirty="0" err="1">
                <a:latin typeface="Calibri"/>
                <a:cs typeface="Calibri"/>
              </a:rPr>
              <a:t>f</a:t>
            </a:r>
            <a:r>
              <a:rPr sz="2800" b="1" spc="0" dirty="0" err="1">
                <a:latin typeface="Calibri"/>
                <a:cs typeface="Calibri"/>
              </a:rPr>
              <a:t>sL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lang="de-DE" sz="2800" b="1" spc="-12" dirty="0">
                <a:latin typeface="Calibri"/>
                <a:cs typeface="Calibri"/>
              </a:rPr>
              <a:t>und </a:t>
            </a:r>
            <a:r>
              <a:rPr lang="de-DE" sz="2800" b="1" spc="-12" dirty="0" err="1">
                <a:latin typeface="Calibri"/>
                <a:cs typeface="Calibri"/>
              </a:rPr>
              <a:t>ZfL</a:t>
            </a:r>
            <a:r>
              <a:rPr lang="de-DE" sz="2800" b="1" spc="-12" dirty="0"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enü</a:t>
            </a:r>
            <a:r>
              <a:rPr sz="2800" b="1" spc="-25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dig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ale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tlung (Scan</a:t>
            </a:r>
            <a:r>
              <a:rPr sz="2800" b="1" spc="14" dirty="0">
                <a:latin typeface="Calibri"/>
                <a:cs typeface="Calibri"/>
              </a:rPr>
              <a:t>)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4" y="29676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981" y="5720359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789" y="5720359"/>
            <a:ext cx="115824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1613" y="5720359"/>
            <a:ext cx="3599624" cy="0"/>
          </a:xfrm>
          <a:custGeom>
            <a:avLst/>
            <a:gdLst/>
            <a:ahLst/>
            <a:cxnLst/>
            <a:rect l="l" t="t" r="r" b="b"/>
            <a:pathLst>
              <a:path w="3599624">
                <a:moveTo>
                  <a:pt x="0" y="0"/>
                </a:moveTo>
                <a:lnTo>
                  <a:pt x="35996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0391" y="106425"/>
            <a:ext cx="6195752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37" marR="10566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viele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Ausbildun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ule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eseh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511934"/>
            <a:ext cx="8175979" cy="42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(7)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Ausb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ldung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00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mo</a:t>
            </a:r>
            <a:r>
              <a:rPr sz="4200" b="1" spc="-19" baseline="2925" dirty="0">
                <a:latin typeface="Calibri"/>
                <a:cs typeface="Calibri"/>
              </a:rPr>
              <a:t>nt</a:t>
            </a:r>
            <a:r>
              <a:rPr sz="4200" b="1" spc="0" baseline="2925" dirty="0">
                <a:latin typeface="Calibri"/>
                <a:cs typeface="Calibri"/>
              </a:rPr>
              <a:t>ags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bis f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25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ags,</a:t>
            </a:r>
            <a:r>
              <a:rPr sz="4200" b="1" spc="1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eich</a:t>
            </a:r>
            <a:r>
              <a:rPr sz="4200" b="1" spc="-5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Lernorts</a:t>
            </a:r>
            <a:r>
              <a:rPr sz="4200" b="1" spc="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Schule</a:t>
            </a:r>
            <a:r>
              <a:rPr sz="4200" b="1" spc="-65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(s</a:t>
            </a:r>
            <a:r>
              <a:rPr sz="4200" b="1" spc="9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hulp</a:t>
            </a:r>
            <a:r>
              <a:rPr sz="4200" b="1" spc="-5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tischer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8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5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-34" baseline="1950" dirty="0">
                <a:latin typeface="Calibri"/>
                <a:cs typeface="Calibri"/>
              </a:rPr>
              <a:t>a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unberührt.</a:t>
            </a:r>
            <a:r>
              <a:rPr sz="4200" b="1" spc="-10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</a:t>
            </a:r>
            <a:r>
              <a:rPr sz="4200" b="1" spc="-3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Schulle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tung</a:t>
            </a:r>
            <a:r>
              <a:rPr sz="4200" b="1" spc="-17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ann</a:t>
            </a:r>
            <a:r>
              <a:rPr sz="4200" b="1" spc="-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4200" b="1" spc="-94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-10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oche</a:t>
            </a:r>
            <a:r>
              <a:rPr sz="4200" b="1" spc="-1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lass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n,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enn</a:t>
            </a:r>
            <a:r>
              <a:rPr sz="4200" b="1" spc="-5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</a:t>
            </a:r>
            <a:r>
              <a:rPr sz="4200" b="1" spc="-14" baseline="1950" dirty="0">
                <a:latin typeface="Calibri"/>
                <a:cs typeface="Calibri"/>
              </a:rPr>
              <a:t>h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wie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ende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o</a:t>
            </a:r>
            <a:r>
              <a:rPr sz="4200" b="1" spc="0" baseline="1950" dirty="0">
                <a:latin typeface="Calibri"/>
                <a:cs typeface="Calibri"/>
              </a:rPr>
              <a:t>ziale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Gründe</a:t>
            </a:r>
            <a:r>
              <a:rPr sz="4200" b="1" spc="-7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oder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auß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-14" baseline="1950" dirty="0">
                <a:latin typeface="Calibri"/>
                <a:cs typeface="Calibri"/>
              </a:rPr>
              <a:t>e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öhn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iche</a:t>
            </a:r>
            <a:r>
              <a:rPr sz="4200" b="1" spc="-171" baseline="1950" dirty="0">
                <a:latin typeface="Calibri"/>
                <a:cs typeface="Calibri"/>
              </a:rPr>
              <a:t> </a:t>
            </a:r>
            <a:r>
              <a:rPr sz="4200" b="1" spc="-7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ahr</a:t>
            </a:r>
            <a:r>
              <a:rPr sz="4200" b="1" spc="-44" baseline="1950" dirty="0">
                <a:latin typeface="Calibri"/>
                <a:cs typeface="Calibri"/>
              </a:rPr>
              <a:t>z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5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 er</a:t>
            </a:r>
            <a:r>
              <a:rPr sz="4200" b="1" spc="-44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dern.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Ausnahmee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</a:t>
            </a:r>
            <a:r>
              <a:rPr sz="4200" b="1" spc="4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4" baseline="1950" dirty="0">
                <a:latin typeface="Calibri"/>
                <a:cs typeface="Calibri"/>
              </a:rPr>
              <a:t>d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2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nach</a:t>
            </a:r>
            <a:r>
              <a:rPr sz="4200" b="1" spc="-3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2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sind im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0"/>
              </a:spcBef>
            </a:pP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n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ernehmen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</a:t>
            </a:r>
            <a:r>
              <a:rPr sz="4200" b="1" spc="-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</a:t>
            </a:r>
            <a:r>
              <a:rPr sz="4200" b="1" spc="-1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zir</a:t>
            </a:r>
            <a:r>
              <a:rPr sz="4200" b="1" spc="-1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erung</a:t>
            </a:r>
            <a:r>
              <a:rPr sz="4200" b="1" spc="-8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824"/>
              </a:spcBef>
            </a:pPr>
            <a:r>
              <a:rPr sz="1200" b="1" spc="-4" dirty="0">
                <a:latin typeface="Calibri"/>
                <a:cs typeface="Calibri"/>
              </a:rPr>
              <a:t>[</a:t>
            </a:r>
            <a:r>
              <a:rPr sz="1200" b="1" spc="-14" dirty="0">
                <a:latin typeface="Calibri"/>
                <a:cs typeface="Calibri"/>
                <a:hlinkClick r:id="rId2"/>
              </a:rPr>
              <a:t>B</a:t>
            </a:r>
            <a:r>
              <a:rPr sz="1200" b="1" spc="4" dirty="0">
                <a:latin typeface="Calibri"/>
                <a:cs typeface="Calibri"/>
                <a:hlinkClick r:id="rId2"/>
              </a:rPr>
              <a:t>A</a:t>
            </a:r>
            <a:r>
              <a:rPr sz="1200" b="1" spc="0" dirty="0">
                <a:latin typeface="Calibri"/>
                <a:cs typeface="Calibri"/>
                <a:hlinkClick r:id="rId2"/>
              </a:rPr>
              <a:t>SS </a:t>
            </a:r>
            <a:r>
              <a:rPr sz="1200" spc="0" dirty="0">
                <a:latin typeface="Calibri"/>
                <a:cs typeface="Calibri"/>
                <a:hlinkClick r:id="rId2"/>
              </a:rPr>
              <a:t>- </a:t>
            </a:r>
            <a:r>
              <a:rPr sz="1200" spc="-4" dirty="0">
                <a:latin typeface="Calibri"/>
                <a:cs typeface="Calibri"/>
                <a:hlinkClick r:id="rId2"/>
              </a:rPr>
              <a:t>B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ei</a:t>
            </a:r>
            <a:r>
              <a:rPr sz="1200" spc="9" dirty="0">
                <a:latin typeface="Calibri"/>
                <a:cs typeface="Calibri"/>
                <a:hlinkClick r:id="rId2"/>
              </a:rPr>
              <a:t>n</a:t>
            </a:r>
            <a:r>
              <a:rPr sz="1200" spc="0" dirty="0">
                <a:latin typeface="Calibri"/>
                <a:cs typeface="Calibri"/>
                <a:hlinkClick r:id="rId2"/>
              </a:rPr>
              <a:t>i</a:t>
            </a:r>
            <a:r>
              <a:rPr sz="1200" spc="-9" dirty="0">
                <a:latin typeface="Calibri"/>
                <a:cs typeface="Calibri"/>
                <a:hlinkClick r:id="rId2"/>
              </a:rPr>
              <a:t>g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39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A</a:t>
            </a:r>
            <a:r>
              <a:rPr sz="1200" spc="-9" dirty="0">
                <a:latin typeface="Calibri"/>
                <a:cs typeface="Calibri"/>
                <a:hlinkClick r:id="rId2"/>
              </a:rPr>
              <a:t>m</a:t>
            </a:r>
            <a:r>
              <a:rPr sz="1200" spc="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lic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Samml</a:t>
            </a:r>
            <a:r>
              <a:rPr sz="1200" spc="4" dirty="0">
                <a:latin typeface="Calibri"/>
                <a:cs typeface="Calibri"/>
                <a:hlinkClick r:id="rId2"/>
              </a:rPr>
              <a:t>un</a:t>
            </a:r>
            <a:r>
              <a:rPr sz="1200" spc="0" dirty="0">
                <a:latin typeface="Calibri"/>
                <a:cs typeface="Calibri"/>
                <a:hlinkClick r:id="rId2"/>
              </a:rPr>
              <a:t>g</a:t>
            </a:r>
            <a:r>
              <a:rPr sz="1200" spc="-19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d</a:t>
            </a:r>
            <a:r>
              <a:rPr sz="1200" spc="0" dirty="0">
                <a:latin typeface="Calibri"/>
                <a:cs typeface="Calibri"/>
                <a:hlinkClick r:id="rId2"/>
              </a:rPr>
              <a:t>er</a:t>
            </a:r>
            <a:r>
              <a:rPr sz="1200" spc="-1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Sch</a:t>
            </a:r>
            <a:r>
              <a:rPr sz="1200" spc="4" dirty="0">
                <a:latin typeface="Calibri"/>
                <a:cs typeface="Calibri"/>
                <a:hlinkClick r:id="rId2"/>
              </a:rPr>
              <a:t>u</a:t>
            </a:r>
            <a:r>
              <a:rPr sz="1200" spc="0" dirty="0">
                <a:latin typeface="Calibri"/>
                <a:cs typeface="Calibri"/>
                <a:hlinkClick r:id="rId2"/>
              </a:rPr>
              <a:t>l</a:t>
            </a:r>
            <a:r>
              <a:rPr sz="1200" spc="-14" dirty="0">
                <a:latin typeface="Calibri"/>
                <a:cs typeface="Calibri"/>
                <a:hlinkClick r:id="rId2"/>
              </a:rPr>
              <a:t>v</a:t>
            </a:r>
            <a:r>
              <a:rPr sz="1200" spc="0" dirty="0">
                <a:latin typeface="Calibri"/>
                <a:cs typeface="Calibri"/>
                <a:hlinkClick r:id="rId2"/>
              </a:rPr>
              <a:t>o</a:t>
            </a:r>
            <a:r>
              <a:rPr sz="1200" spc="-19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s</a:t>
            </a:r>
            <a:r>
              <a:rPr sz="1200" spc="-4" dirty="0">
                <a:latin typeface="Calibri"/>
                <a:cs typeface="Calibri"/>
                <a:hlinkClick r:id="rId2"/>
              </a:rPr>
              <a:t>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ri</a:t>
            </a:r>
            <a:r>
              <a:rPr sz="1200" spc="4" dirty="0">
                <a:latin typeface="Calibri"/>
                <a:cs typeface="Calibri"/>
                <a:hlinkClick r:id="rId2"/>
              </a:rPr>
              <a:t>f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en</a:t>
            </a:r>
            <a:r>
              <a:rPr sz="1200" spc="-34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N</a:t>
            </a:r>
            <a:r>
              <a:rPr sz="1200" spc="-1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W</a:t>
            </a:r>
            <a:r>
              <a:rPr sz="1200" spc="14" dirty="0">
                <a:latin typeface="Calibri"/>
                <a:cs typeface="Calibri"/>
                <a:hlinkClick r:id="rId2"/>
              </a:rPr>
              <a:t> </a:t>
            </a:r>
            <a:r>
              <a:rPr sz="1200" b="1" spc="4" dirty="0">
                <a:latin typeface="Calibri"/>
                <a:cs typeface="Calibri"/>
                <a:hlinkClick r:id="rId2"/>
              </a:rPr>
              <a:t>20</a:t>
            </a:r>
            <a:r>
              <a:rPr sz="1200" b="1" spc="4" dirty="0">
                <a:latin typeface="Calibri"/>
                <a:cs typeface="Calibri"/>
              </a:rPr>
              <a:t>-</a:t>
            </a:r>
            <a:r>
              <a:rPr sz="1200" b="1" spc="0" dirty="0">
                <a:latin typeface="Calibri"/>
                <a:cs typeface="Calibri"/>
              </a:rPr>
              <a:t>02 N</a:t>
            </a:r>
            <a:r>
              <a:rPr sz="1200" b="1" spc="-100" dirty="0">
                <a:latin typeface="Calibri"/>
                <a:cs typeface="Calibri"/>
              </a:rPr>
              <a:t>r</a:t>
            </a:r>
            <a:r>
              <a:rPr sz="1200" b="1" spc="0" dirty="0">
                <a:latin typeface="Calibri"/>
                <a:cs typeface="Calibri"/>
              </a:rPr>
              <a:t>.</a:t>
            </a:r>
            <a:r>
              <a:rPr sz="1200" b="1" spc="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20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5755335"/>
            <a:ext cx="812804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14" baseline="2275" dirty="0">
                <a:latin typeface="Calibri"/>
                <a:cs typeface="Calibri"/>
              </a:rPr>
              <a:t>a</a:t>
            </a:r>
            <a:r>
              <a:rPr sz="1800" b="1" spc="0" baseline="2275" dirty="0">
                <a:latin typeface="Calibri"/>
                <a:cs typeface="Calibri"/>
              </a:rPr>
              <a:t>x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sele</a:t>
            </a:r>
            <a:r>
              <a:rPr sz="1800" b="1" spc="-4" baseline="2275" dirty="0">
                <a:latin typeface="Calibri"/>
                <a:cs typeface="Calibri"/>
              </a:rPr>
              <a:t>me</a:t>
            </a:r>
            <a:r>
              <a:rPr sz="1800" b="1" spc="-9" baseline="2275" dirty="0">
                <a:latin typeface="Calibri"/>
                <a:cs typeface="Calibri"/>
              </a:rPr>
              <a:t>nt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sb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-19" baseline="2275" dirty="0">
                <a:latin typeface="Calibri"/>
                <a:cs typeface="Calibri"/>
              </a:rPr>
              <a:t>z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St</a:t>
            </a:r>
            <a:r>
              <a:rPr sz="1800" b="1" spc="4" baseline="2275" dirty="0">
                <a:latin typeface="Calibri"/>
                <a:cs typeface="Calibri"/>
              </a:rPr>
              <a:t>udi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5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Rd</a:t>
            </a:r>
            <a:r>
              <a:rPr sz="1800" spc="4" baseline="2275" dirty="0">
                <a:latin typeface="Calibri"/>
                <a:cs typeface="Calibri"/>
              </a:rPr>
              <a:t>E</a:t>
            </a:r>
            <a:r>
              <a:rPr sz="1800" spc="0" baseline="2275" dirty="0">
                <a:latin typeface="Calibri"/>
                <a:cs typeface="Calibri"/>
              </a:rPr>
              <a:t>rl.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d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M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-14" baseline="2275" dirty="0">
                <a:latin typeface="Calibri"/>
                <a:cs typeface="Calibri"/>
              </a:rPr>
              <a:t>s</a:t>
            </a:r>
            <a:r>
              <a:rPr sz="1800" spc="-4" baseline="2275" dirty="0">
                <a:latin typeface="Calibri"/>
                <a:cs typeface="Calibri"/>
              </a:rPr>
              <a:t>t</a:t>
            </a:r>
            <a:r>
              <a:rPr sz="1800" spc="0" baseline="2275" dirty="0">
                <a:latin typeface="Calibri"/>
                <a:cs typeface="Calibri"/>
              </a:rPr>
              <a:t>e</a:t>
            </a:r>
            <a:r>
              <a:rPr sz="1800" spc="4" baseline="2275" dirty="0">
                <a:latin typeface="Calibri"/>
                <a:cs typeface="Calibri"/>
              </a:rPr>
              <a:t>r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ms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fü</a:t>
            </a:r>
            <a:r>
              <a:rPr sz="1800" spc="0" baseline="2275" dirty="0">
                <a:latin typeface="Calibri"/>
                <a:cs typeface="Calibri"/>
              </a:rPr>
              <a:t>r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Sch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le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un</a:t>
            </a:r>
            <a:r>
              <a:rPr sz="1800" spc="0" baseline="2275" dirty="0">
                <a:latin typeface="Calibri"/>
                <a:cs typeface="Calibri"/>
              </a:rPr>
              <a:t>d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-50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eiter</a:t>
            </a:r>
            <a:r>
              <a:rPr sz="1800" spc="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il</a:t>
            </a:r>
            <a:r>
              <a:rPr sz="1800" spc="-4" baseline="2275" dirty="0">
                <a:latin typeface="Calibri"/>
                <a:cs typeface="Calibri"/>
              </a:rPr>
              <a:t>dun</a:t>
            </a:r>
            <a:r>
              <a:rPr sz="1800" spc="0" baseline="2275" dirty="0">
                <a:latin typeface="Calibri"/>
                <a:cs typeface="Calibri"/>
              </a:rPr>
              <a:t>g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-100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2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12</a:t>
            </a:r>
            <a:r>
              <a:rPr sz="1800" spc="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(A</a:t>
            </a:r>
            <a:r>
              <a:rPr sz="1800" spc="-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l.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-14" baseline="2275" dirty="0">
                <a:latin typeface="Calibri"/>
                <a:cs typeface="Calibri"/>
              </a:rPr>
              <a:t>R</a:t>
            </a:r>
            <a:r>
              <a:rPr sz="1800" spc="-119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S. 4</a:t>
            </a:r>
            <a:r>
              <a:rPr sz="1800" spc="4" baseline="2275" dirty="0">
                <a:latin typeface="Calibri"/>
                <a:cs typeface="Calibri"/>
              </a:rPr>
              <a:t>3</a:t>
            </a:r>
            <a:r>
              <a:rPr sz="1800" spc="0" baseline="2275" dirty="0">
                <a:latin typeface="Calibri"/>
                <a:cs typeface="Calibri"/>
              </a:rPr>
              <a:t>3)]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405384"/>
            <a:ext cx="8513064" cy="623315"/>
          </a:xfrm>
          <a:custGeom>
            <a:avLst/>
            <a:gdLst/>
            <a:ahLst/>
            <a:cxnLst/>
            <a:rect l="l" t="t" r="r" b="b"/>
            <a:pathLst>
              <a:path w="8513064" h="623315">
                <a:moveTo>
                  <a:pt x="0" y="623315"/>
                </a:moveTo>
                <a:lnTo>
                  <a:pt x="8513064" y="623315"/>
                </a:lnTo>
                <a:lnTo>
                  <a:pt x="8513064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20" y="1269491"/>
            <a:ext cx="8513064" cy="5183124"/>
          </a:xfrm>
          <a:custGeom>
            <a:avLst/>
            <a:gdLst/>
            <a:ahLst/>
            <a:cxnLst/>
            <a:rect l="l" t="t" r="r" b="b"/>
            <a:pathLst>
              <a:path w="8513064" h="5183124">
                <a:moveTo>
                  <a:pt x="0" y="5183124"/>
                </a:moveTo>
                <a:lnTo>
                  <a:pt x="8513064" y="5183124"/>
                </a:lnTo>
                <a:lnTo>
                  <a:pt x="851306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0400" y="536194"/>
            <a:ext cx="5343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 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chu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7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174" y="134940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7334" y="1367788"/>
            <a:ext cx="8121495" cy="3890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Der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 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g.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Bi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1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-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3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spe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vg</a:t>
            </a:r>
            <a:r>
              <a:rPr sz="3600" b="1" spc="0" baseline="3413" dirty="0">
                <a:latin typeface="Calibri"/>
                <a:cs typeface="Calibri"/>
              </a:rPr>
              <a:t>esp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)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218440">
              <a:lnSpc>
                <a:spcPct val="101725"/>
              </a:lnSpc>
              <a:spcBef>
                <a:spcPts val="12"/>
              </a:spcBef>
            </a:pP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hseln mit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em l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tz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le.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Dieser 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9" dirty="0">
                <a:latin typeface="Calibri"/>
                <a:cs typeface="Calibri"/>
              </a:rPr>
              <a:t> 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 err="1">
                <a:latin typeface="Calibri"/>
                <a:cs typeface="Calibri"/>
              </a:rPr>
              <a:t>f</a:t>
            </a:r>
            <a:r>
              <a:rPr sz="2400" b="1" spc="0" dirty="0" err="1">
                <a:latin typeface="Calibri"/>
                <a:cs typeface="Calibri"/>
              </a:rPr>
              <a:t>ällt</a:t>
            </a:r>
            <a:r>
              <a:rPr lang="de-DE" sz="2400" b="1" spc="0" dirty="0">
                <a:latin typeface="Calibri"/>
                <a:cs typeface="Calibri"/>
              </a:rPr>
              <a:t> im Februar-Durchgang eines Praxissemesters </a:t>
            </a:r>
            <a:r>
              <a:rPr sz="2400" b="1" spc="0" dirty="0">
                <a:latin typeface="Calibri"/>
                <a:cs typeface="Calibri"/>
              </a:rPr>
              <a:t> i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.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dem</a:t>
            </a:r>
            <a:endParaRPr sz="2400" dirty="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ljah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 z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sa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n.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330"/>
              </a:spcBef>
            </a:pPr>
            <a:r>
              <a:rPr sz="2400" b="1" spc="0" dirty="0">
                <a:latin typeface="Calibri"/>
                <a:cs typeface="Calibri"/>
              </a:rPr>
              <a:t>(s.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obo</a:t>
            </a:r>
            <a:r>
              <a:rPr sz="2400" b="1" spc="9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– </a:t>
            </a:r>
            <a:r>
              <a:rPr sz="2400" b="1" spc="0" dirty="0" err="1">
                <a:latin typeface="Calibri"/>
                <a:cs typeface="Calibri"/>
              </a:rPr>
              <a:t>A</a:t>
            </a:r>
            <a:r>
              <a:rPr sz="2400" b="1" spc="-4" dirty="0" err="1">
                <a:latin typeface="Calibri"/>
                <a:cs typeface="Calibri"/>
              </a:rPr>
              <a:t>u</a:t>
            </a:r>
            <a:r>
              <a:rPr sz="2400" b="1" spc="-9" dirty="0" err="1">
                <a:latin typeface="Calibri"/>
                <a:cs typeface="Calibri"/>
              </a:rPr>
              <a:t>s</a:t>
            </a:r>
            <a:r>
              <a:rPr sz="2400" b="1" spc="0" dirty="0" err="1">
                <a:latin typeface="Calibri"/>
                <a:cs typeface="Calibri"/>
              </a:rPr>
              <a:t>z</a:t>
            </a:r>
            <a:r>
              <a:rPr sz="2400" b="1" spc="-9" dirty="0" err="1">
                <a:latin typeface="Calibri"/>
                <a:cs typeface="Calibri"/>
              </a:rPr>
              <a:t>u</a:t>
            </a:r>
            <a:r>
              <a:rPr sz="2400" b="1" spc="0" dirty="0" err="1">
                <a:latin typeface="Calibri"/>
                <a:cs typeface="Calibri"/>
              </a:rPr>
              <a:t>g</a:t>
            </a:r>
            <a:r>
              <a:rPr lang="de-DE" sz="2400" b="1" spc="0" dirty="0">
                <a:latin typeface="Calibri"/>
                <a:cs typeface="Calibri"/>
              </a:rPr>
              <a:t> auf der Homepage des </a:t>
            </a:r>
            <a:r>
              <a:rPr lang="de-DE" sz="2400" b="1" spc="0" dirty="0" err="1">
                <a:latin typeface="Calibri"/>
                <a:cs typeface="Calibri"/>
              </a:rPr>
              <a:t>ZfSL</a:t>
            </a:r>
            <a:r>
              <a:rPr lang="de-DE" sz="2400" b="1" spc="0" dirty="0">
                <a:latin typeface="Calibri"/>
                <a:cs typeface="Calibri"/>
              </a:rPr>
              <a:t> Münster</a:t>
            </a:r>
            <a:r>
              <a:rPr sz="2400" b="1" spc="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8741" y="-36782"/>
            <a:ext cx="9222739" cy="689478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320" y="210057"/>
            <a:ext cx="8907679" cy="424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48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  <a:p>
            <a:pPr marL="3414382" marR="349510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  <a:spcBef>
                <a:spcPts val="1226"/>
              </a:spcBef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sein oder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 im</a:t>
            </a:r>
            <a:r>
              <a:rPr sz="2400" b="1" spc="-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Lau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des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 err="1">
                <a:latin typeface="Calibri"/>
                <a:cs typeface="Calibri"/>
              </a:rPr>
              <a:t>P</a:t>
            </a:r>
            <a:r>
              <a:rPr sz="2400" b="1" spc="-59" dirty="0" err="1">
                <a:latin typeface="Calibri"/>
                <a:cs typeface="Calibri"/>
              </a:rPr>
              <a:t>r</a:t>
            </a:r>
            <a:r>
              <a:rPr sz="2400" b="1" spc="-25" dirty="0" err="1">
                <a:latin typeface="Calibri"/>
                <a:cs typeface="Calibri"/>
              </a:rPr>
              <a:t>a</a:t>
            </a:r>
            <a:r>
              <a:rPr sz="2400" b="1" spc="0" dirty="0" err="1">
                <a:latin typeface="Calibri"/>
                <a:cs typeface="Calibri"/>
              </a:rPr>
              <a:t>xisseme</a:t>
            </a:r>
            <a:r>
              <a:rPr sz="2400" b="1" spc="-39" dirty="0" err="1">
                <a:latin typeface="Calibri"/>
                <a:cs typeface="Calibri"/>
              </a:rPr>
              <a:t>s</a:t>
            </a:r>
            <a:r>
              <a:rPr sz="2400" b="1" spc="-34" dirty="0" err="1">
                <a:latin typeface="Calibri"/>
                <a:cs typeface="Calibri"/>
              </a:rPr>
              <a:t>t</a:t>
            </a:r>
            <a:r>
              <a:rPr sz="2400" b="1" spc="0" dirty="0" err="1">
                <a:latin typeface="Calibri"/>
                <a:cs typeface="Calibri"/>
              </a:rPr>
              <a:t>e</a:t>
            </a:r>
            <a:r>
              <a:rPr sz="2400" b="1" spc="-39" dirty="0" err="1">
                <a:latin typeface="Calibri"/>
                <a:cs typeface="Calibri"/>
              </a:rPr>
              <a:t>r</a:t>
            </a:r>
            <a:r>
              <a:rPr sz="2400" b="1" spc="0" dirty="0" err="1">
                <a:latin typeface="Calibri"/>
                <a:cs typeface="Calibri"/>
              </a:rPr>
              <a:t>s</a:t>
            </a:r>
            <a:r>
              <a:rPr sz="2400" b="1" spc="-131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den,</a:t>
            </a:r>
            <a:r>
              <a:rPr sz="2400" b="1" spc="-66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</a:t>
            </a:r>
            <a:r>
              <a:rPr sz="2400" b="1" spc="-3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2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33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beso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en,</a:t>
            </a:r>
            <a:r>
              <a:rPr sz="2400" b="1" spc="-97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21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seits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ausschlie</a:t>
            </a:r>
            <a:r>
              <a:rPr sz="2400" b="1" spc="-4" dirty="0">
                <a:latin typeface="Calibri"/>
                <a:cs typeface="Calibri"/>
              </a:rPr>
              <a:t>ß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len (hier</a:t>
            </a:r>
            <a:r>
              <a:rPr sz="2400" b="1" spc="-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erti</a:t>
            </a:r>
            <a:r>
              <a:rPr sz="2400" b="1" spc="-3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ohl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Schul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au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9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Leitung</a:t>
            </a:r>
            <a:r>
              <a:rPr sz="2400" b="1" spc="-9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sberic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15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18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lang="de-DE" sz="2400" b="1" dirty="0">
                <a:latin typeface="Calibri"/>
                <a:cs typeface="Calibri"/>
              </a:rPr>
              <a:t>Einsatz am jeweiligen Lernort für Sie an). Wenden Sie sich ggf. sinnvollerweise an Ihre/n ABBA und Ihre Schulleitung sowie Ihre </a:t>
            </a:r>
            <a:r>
              <a:rPr lang="de-DE" sz="2400" b="1" dirty="0" err="1">
                <a:latin typeface="Calibri"/>
                <a:cs typeface="Calibri"/>
              </a:rPr>
              <a:t>Prabas</a:t>
            </a:r>
            <a:r>
              <a:rPr lang="de-DE" sz="2400" b="1" dirty="0">
                <a:latin typeface="Calibri"/>
                <a:cs typeface="Calibri"/>
              </a:rPr>
              <a:t>.</a:t>
            </a:r>
            <a:endParaRPr lang="de-DE" sz="2400" b="1" spc="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30408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886200"/>
            <a:ext cx="8265160" cy="508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62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483734"/>
            <a:ext cx="8550898" cy="191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9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l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im</a:t>
            </a:r>
            <a:r>
              <a:rPr sz="3600" b="1" spc="-29" baseline="2925" dirty="0">
                <a:latin typeface="Calibri"/>
                <a:cs typeface="Calibri"/>
              </a:rPr>
              <a:t> </a:t>
            </a:r>
            <a:r>
              <a:rPr sz="3600" b="1" spc="-44" baseline="2925" dirty="0">
                <a:latin typeface="Calibri"/>
                <a:cs typeface="Calibri"/>
              </a:rPr>
              <a:t>Z</a:t>
            </a:r>
            <a:r>
              <a:rPr sz="3600" b="1" spc="0" baseline="2925" dirty="0">
                <a:latin typeface="Calibri"/>
                <a:cs typeface="Calibri"/>
              </a:rPr>
              <a:t>eit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aum</a:t>
            </a:r>
            <a:r>
              <a:rPr sz="3600" b="1" spc="-2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es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-25" baseline="2925" dirty="0">
                <a:latin typeface="Calibri"/>
                <a:cs typeface="Calibri"/>
              </a:rPr>
              <a:t>a</a:t>
            </a:r>
            <a:r>
              <a:rPr sz="3600" b="1" spc="0" baseline="2925" dirty="0">
                <a:latin typeface="Calibri"/>
                <a:cs typeface="Calibri"/>
              </a:rPr>
              <a:t>xisseme</a:t>
            </a:r>
            <a:r>
              <a:rPr sz="3600" b="1" spc="-39" baseline="2925" dirty="0">
                <a:latin typeface="Calibri"/>
                <a:cs typeface="Calibri"/>
              </a:rPr>
              <a:t>s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</a:t>
            </a:r>
            <a:r>
              <a:rPr sz="3600" b="1" spc="-1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ein</a:t>
            </a:r>
            <a:r>
              <a:rPr sz="3600" b="1" spc="1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Stil</a:t>
            </a:r>
            <a:r>
              <a:rPr sz="36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kind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867783"/>
            <a:ext cx="3458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zu</a:t>
            </a:r>
            <a:r>
              <a:rPr sz="3600" b="1" spc="-26" baseline="2925" dirty="0">
                <a:latin typeface="Calibri"/>
                <a:cs typeface="Calibri"/>
              </a:rPr>
              <a:t> </a:t>
            </a:r>
            <a:r>
              <a:rPr sz="3600" b="1" spc="-29" baseline="2925" dirty="0">
                <a:latin typeface="Calibri"/>
                <a:cs typeface="Calibri"/>
              </a:rPr>
              <a:t>v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5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haben,</a:t>
            </a:r>
            <a:r>
              <a:rPr sz="3600" b="1" spc="-60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0" y="4867783"/>
            <a:ext cx="4063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-25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el</a:t>
            </a:r>
            <a:r>
              <a:rPr sz="3600" b="1" spc="-39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22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18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3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dies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lben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51831"/>
            <a:ext cx="8326434" cy="1390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3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Be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tim</a:t>
            </a:r>
            <a:r>
              <a:rPr sz="3600" b="1" spc="9" baseline="2925" dirty="0">
                <a:latin typeface="Calibri"/>
                <a:cs typeface="Calibri"/>
              </a:rPr>
              <a:t>m</a:t>
            </a:r>
            <a:r>
              <a:rPr sz="3600" b="1" spc="0" baseline="2925" dirty="0">
                <a:latin typeface="Calibri"/>
                <a:cs typeface="Calibri"/>
              </a:rPr>
              <a:t>un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15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wie</a:t>
            </a:r>
            <a:r>
              <a:rPr sz="3600" b="1" spc="-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3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5" baseline="2925" dirty="0">
                <a:latin typeface="Calibri"/>
                <a:cs typeface="Calibri"/>
              </a:rPr>
              <a:t> 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enden</a:t>
            </a:r>
            <a:r>
              <a:rPr sz="3600" b="1" spc="-4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Leh</a:t>
            </a:r>
            <a:r>
              <a:rPr sz="3600" b="1" spc="-2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erinne</a:t>
            </a:r>
            <a:r>
              <a:rPr sz="3600" b="1" spc="-9" baseline="2925" dirty="0">
                <a:latin typeface="Calibri"/>
                <a:cs typeface="Calibri"/>
              </a:rPr>
              <a:t>n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r>
              <a:rPr sz="3600" b="1" spc="-10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Bi</a:t>
            </a:r>
            <a:r>
              <a:rPr sz="3600" b="1" spc="-29" baseline="2925" dirty="0">
                <a:latin typeface="Calibri"/>
                <a:cs typeface="Calibri"/>
              </a:rPr>
              <a:t>t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3600" b="1" spc="0" baseline="2925" dirty="0">
                <a:latin typeface="Calibri"/>
                <a:cs typeface="Calibri"/>
              </a:rPr>
              <a:t>i</a:t>
            </a:r>
            <a:r>
              <a:rPr sz="3600" b="1" spc="-14" baseline="2925" dirty="0">
                <a:latin typeface="Calibri"/>
                <a:cs typeface="Calibri"/>
              </a:rPr>
              <a:t>n</a:t>
            </a:r>
            <a:r>
              <a:rPr sz="3600" b="1" spc="-44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ormie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2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 sich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14" baseline="2925" dirty="0">
                <a:latin typeface="Calibri"/>
                <a:cs typeface="Calibri"/>
              </a:rPr>
              <a:t>k</a:t>
            </a:r>
            <a:r>
              <a:rPr sz="3600" b="1" spc="0" baseline="2925" dirty="0">
                <a:latin typeface="Calibri"/>
                <a:cs typeface="Calibri"/>
              </a:rPr>
              <a:t>t</a:t>
            </a:r>
            <a:r>
              <a:rPr sz="3600" b="1" spc="2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an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</a:t>
            </a:r>
            <a:r>
              <a:rPr sz="3600" b="1" spc="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Schule</a:t>
            </a:r>
            <a:r>
              <a:rPr sz="3600" b="1" spc="1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und</a:t>
            </a:r>
            <a:r>
              <a:rPr sz="3600" b="1" spc="-69" baseline="2925" dirty="0">
                <a:latin typeface="Calibri"/>
                <a:cs typeface="Calibri"/>
              </a:rPr>
              <a:t>/</a:t>
            </a:r>
            <a:r>
              <a:rPr sz="3600" b="1" spc="0" baseline="2925" dirty="0">
                <a:latin typeface="Calibri"/>
                <a:cs typeface="Calibri"/>
              </a:rPr>
              <a:t>od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r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14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g</a:t>
            </a:r>
            <a:r>
              <a:rPr sz="3600" b="1" spc="-159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</a:pPr>
            <a:r>
              <a:rPr sz="3600" b="1" spc="0" baseline="2925" dirty="0">
                <a:latin typeface="Calibri"/>
                <a:cs typeface="Calibri"/>
              </a:rPr>
              <a:t>bei</a:t>
            </a:r>
            <a:r>
              <a:rPr sz="3600" b="1" spc="-3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 err="1">
                <a:latin typeface="Calibri"/>
                <a:cs typeface="Calibri"/>
              </a:rPr>
              <a:t>P</a:t>
            </a:r>
            <a:r>
              <a:rPr sz="3600" b="1" spc="-59" baseline="2925" dirty="0" err="1">
                <a:latin typeface="Calibri"/>
                <a:cs typeface="Calibri"/>
              </a:rPr>
              <a:t>r</a:t>
            </a:r>
            <a:r>
              <a:rPr sz="3600" b="1" spc="0" baseline="2925" dirty="0" err="1">
                <a:latin typeface="Calibri"/>
                <a:cs typeface="Calibri"/>
              </a:rPr>
              <a:t>abas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60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9576" y="1600200"/>
            <a:ext cx="6784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7498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406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339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49" y="665733"/>
            <a:ext cx="19948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8733" y="665733"/>
            <a:ext cx="100564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7865" y="665733"/>
            <a:ext cx="22568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60" y="1629156"/>
            <a:ext cx="712927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2377" y="378358"/>
            <a:ext cx="401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68" y="378358"/>
            <a:ext cx="13413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763" y="378358"/>
            <a:ext cx="379768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5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3078" marR="61081" lvl="0" indent="0" algn="l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seme</a:t>
            </a:r>
            <a:r>
              <a:rPr kumimoji="0" sz="4800" b="1" i="0" u="none" strike="noStrike" kern="1200" cap="none" spc="-5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501" y="378358"/>
            <a:ext cx="6684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40" y="129921"/>
            <a:ext cx="8502677" cy="12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5477" marR="4311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 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edan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1762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58469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04645"/>
            <a:ext cx="7859175" cy="67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900" b="1" spc="-39" baseline="2100" dirty="0">
                <a:latin typeface="Calibri"/>
                <a:cs typeface="Calibri"/>
              </a:rPr>
              <a:t>„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25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erric</a:t>
            </a:r>
            <a:r>
              <a:rPr sz="3900" b="1" spc="-34" baseline="2100" dirty="0">
                <a:latin typeface="Calibri"/>
                <a:cs typeface="Calibri"/>
              </a:rPr>
              <a:t>h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34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Begle</a:t>
            </a:r>
            <a:r>
              <a:rPr sz="3900" b="1" spc="-9" baseline="2100" dirty="0">
                <a:latin typeface="Calibri"/>
                <a:cs typeface="Calibri"/>
              </a:rPr>
              <a:t>i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-9" baseline="2100" dirty="0">
                <a:latin typeface="Calibri"/>
                <a:cs typeface="Calibri"/>
              </a:rPr>
              <a:t>u</a:t>
            </a:r>
            <a:r>
              <a:rPr sz="3900" b="1" spc="0" baseline="2100" dirty="0">
                <a:latin typeface="Calibri"/>
                <a:cs typeface="Calibri"/>
              </a:rPr>
              <a:t>ng</a:t>
            </a:r>
            <a:r>
              <a:rPr sz="3900" b="1" spc="1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fin</a:t>
            </a:r>
            <a:r>
              <a:rPr sz="3900" b="1" spc="-14" baseline="2100" dirty="0">
                <a:latin typeface="Calibri"/>
                <a:cs typeface="Calibri"/>
              </a:rPr>
              <a:t>de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2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34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39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14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900" b="1" spc="-4" baseline="21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  <a:p>
            <a:pPr marL="12700" marR="60461">
              <a:lnSpc>
                <a:spcPts val="2575"/>
              </a:lnSpc>
            </a:pPr>
            <a:r>
              <a:rPr sz="3900" b="1" spc="-134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64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25" baseline="4201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rk</a:t>
            </a:r>
            <a:r>
              <a:rPr sz="3900" b="1" spc="-69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900" b="1" spc="2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latin typeface="Calibri"/>
                <a:cs typeface="Calibri"/>
              </a:rPr>
              <a:t>s</a:t>
            </a:r>
            <a:r>
              <a:rPr sz="3900" b="1" spc="-29" baseline="4201" dirty="0">
                <a:latin typeface="Calibri"/>
                <a:cs typeface="Calibri"/>
              </a:rPr>
              <a:t>ta</a:t>
            </a:r>
            <a:r>
              <a:rPr sz="3900" b="1" spc="-39" baseline="4201" dirty="0">
                <a:latin typeface="Calibri"/>
                <a:cs typeface="Calibri"/>
              </a:rPr>
              <a:t>t</a:t>
            </a:r>
            <a:r>
              <a:rPr sz="3900" b="1" spc="0" baseline="4201" dirty="0">
                <a:latin typeface="Calibri"/>
                <a:cs typeface="Calibri"/>
              </a:rPr>
              <a:t>t</a:t>
            </a:r>
            <a:r>
              <a:rPr sz="3900" b="1" spc="-244" baseline="4201" dirty="0">
                <a:latin typeface="Calibri"/>
                <a:cs typeface="Calibri"/>
              </a:rPr>
              <a:t>.</a:t>
            </a:r>
            <a:r>
              <a:rPr sz="3900" b="1" spc="0" baseline="4201" dirty="0">
                <a:latin typeface="Calibri"/>
                <a:cs typeface="Calibri"/>
              </a:rPr>
              <a:t>“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804" y="1604645"/>
            <a:ext cx="3336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9442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362201"/>
            <a:ext cx="7574154" cy="1342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39" dirty="0">
                <a:latin typeface="Calibri"/>
                <a:cs typeface="Calibri"/>
              </a:rPr>
              <a:t>„</a:t>
            </a:r>
            <a:r>
              <a:rPr sz="2600" b="1" spc="0" dirty="0">
                <a:latin typeface="Calibri"/>
                <a:cs typeface="Calibri"/>
              </a:rPr>
              <a:t>Am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Lernort Sch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r>
              <a:rPr sz="2600" b="1" spc="-1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ä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tseleme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ß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34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orha</a:t>
            </a:r>
            <a:r>
              <a:rPr sz="2600" b="1" spc="-14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-25" dirty="0">
                <a:latin typeface="Calibri"/>
                <a:cs typeface="Calibri"/>
              </a:rPr>
              <a:t>ge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239" dirty="0">
                <a:latin typeface="Calibri"/>
                <a:cs typeface="Calibri"/>
              </a:rPr>
              <a:t>.</a:t>
            </a:r>
            <a:r>
              <a:rPr sz="2600" b="1" spc="0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121269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3657600"/>
            <a:ext cx="8489341" cy="305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0" dirty="0">
                <a:latin typeface="Calibri"/>
                <a:cs typeface="Calibri"/>
              </a:rPr>
              <a:t>„Die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o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 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Sit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s ei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hri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eise he</a:t>
            </a:r>
            <a:r>
              <a:rPr sz="26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führt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n.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Dies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-14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äch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4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Lehr</a:t>
            </a:r>
            <a:r>
              <a:rPr sz="2600" b="1" spc="-34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ä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g</a:t>
            </a:r>
            <a:r>
              <a:rPr sz="2600" b="1" spc="-75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4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(</a:t>
            </a:r>
            <a:r>
              <a:rPr sz="2600" b="1" spc="-19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mlösu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)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</a:t>
            </a:r>
            <a:r>
              <a:rPr sz="2600" b="1" spc="-1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(z.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B. U</a:t>
            </a:r>
            <a:r>
              <a:rPr sz="2600" b="1" spc="-1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Anle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Exper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me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oder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Üb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ngsp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asen,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ich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g).</a:t>
            </a:r>
            <a:r>
              <a:rPr sz="2600" b="1" spc="44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Im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-134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uf</a:t>
            </a:r>
            <a:r>
              <a:rPr sz="2600" b="1" spc="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Plan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Du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1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34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Beobac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Aus</a:t>
            </a:r>
            <a:r>
              <a:rPr sz="2600" b="1" spc="-2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ert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m</a:t>
            </a:r>
            <a:r>
              <a:rPr sz="2600" b="1" spc="-2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assen.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185293"/>
            <a:ext cx="8199735" cy="15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2959501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 marR="45765">
              <a:lnSpc>
                <a:spcPct val="101725"/>
              </a:lnSpc>
              <a:spcBef>
                <a:spcPts val="2486"/>
              </a:spcBef>
            </a:pPr>
            <a:r>
              <a:rPr sz="2400" b="1" spc="0" dirty="0">
                <a:latin typeface="Calibri"/>
                <a:cs typeface="Calibri"/>
              </a:rPr>
              <a:t>„Die Stu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eise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 vi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Ha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elder he</a:t>
            </a:r>
            <a:r>
              <a:rPr sz="3600" b="1" spc="-4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1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7996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730121"/>
            <a:ext cx="8112085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auch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ei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än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Pla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3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Du</a:t>
            </a:r>
            <a:r>
              <a:rPr sz="3600" b="1" spc="-3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Au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hasen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el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en,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wie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B. 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 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, u</a:t>
            </a:r>
            <a:r>
              <a:rPr sz="3600" b="1" spc="-9" baseline="1137" dirty="0">
                <a:latin typeface="Calibri"/>
                <a:cs typeface="Calibri"/>
              </a:rPr>
              <a:t>m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ass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25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672" y="1730121"/>
            <a:ext cx="5402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21462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39846"/>
            <a:ext cx="72113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ben </a:t>
            </a:r>
            <a:r>
              <a:rPr sz="3600" b="1" spc="0" baseline="3413" dirty="0">
                <a:latin typeface="Calibri"/>
                <a:cs typeface="Calibri"/>
              </a:rPr>
              <a:t>dem </a:t>
            </a:r>
            <a:r>
              <a:rPr sz="3600" b="1" spc="4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ehö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onen,</a:t>
            </a:r>
            <a:r>
              <a:rPr sz="3600" b="1" spc="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200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eilna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-3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8940" y="3705605"/>
            <a:ext cx="5608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071366"/>
            <a:ext cx="5134469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schiedene </a:t>
            </a:r>
            <a:r>
              <a:rPr sz="3600" b="1" spc="-1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1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end 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214" baseline="1137" dirty="0">
                <a:latin typeface="Calibri"/>
                <a:cs typeface="Calibri"/>
              </a:rPr>
              <a:t>r</a:t>
            </a:r>
            <a:r>
              <a:rPr sz="3600" b="1" spc="-219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509" y="4071366"/>
            <a:ext cx="5097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8001" y="4071366"/>
            <a:ext cx="1575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llebens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493" y="144779"/>
            <a:ext cx="9020274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350" b="1" spc="-54" baseline="282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äz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sierung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angs</a:t>
            </a:r>
            <a:r>
              <a:rPr sz="4350" b="1" spc="-25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err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350" b="1" spc="4" baseline="282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6919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710311"/>
            <a:ext cx="8657606" cy="2525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„Da auch ei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tsele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in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usam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enhang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(U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e,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tsein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eit)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ne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</a:t>
            </a:r>
            <a:endParaRPr sz="2400">
              <a:latin typeface="Calibri"/>
              <a:cs typeface="Calibri"/>
            </a:endParaRPr>
          </a:p>
          <a:p>
            <a:pPr marL="12700" marR="437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müss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n, 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ählen 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en,</a:t>
            </a:r>
            <a:r>
              <a:rPr sz="3600" b="1" spc="3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enen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St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den, als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ähi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Stu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Sin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 der 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7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542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in</a:t>
            </a:r>
            <a:r>
              <a:rPr sz="3600" b="1" spc="-4" baseline="1137" dirty="0">
                <a:latin typeface="Calibri"/>
                <a:cs typeface="Calibri"/>
              </a:rPr>
              <a:t> d</a:t>
            </a:r>
            <a:r>
              <a:rPr sz="3600" b="1" spc="0" baseline="1137" dirty="0">
                <a:latin typeface="Calibri"/>
                <a:cs typeface="Calibri"/>
              </a:rPr>
              <a:t>er Ban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obli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50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4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is </a:t>
            </a:r>
            <a:r>
              <a:rPr sz="3600" b="1" spc="-4" baseline="1137" dirty="0">
                <a:latin typeface="Calibri"/>
                <a:cs typeface="Calibri"/>
              </a:rPr>
              <a:t>7</a:t>
            </a:r>
            <a:r>
              <a:rPr sz="3600" b="1" spc="0" baseline="1137" dirty="0">
                <a:latin typeface="Calibri"/>
                <a:cs typeface="Calibri"/>
              </a:rPr>
              <a:t>0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45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0891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527298"/>
            <a:ext cx="823761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34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ll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 so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eit mö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lich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auf</a:t>
            </a:r>
            <a:endParaRPr sz="2400">
              <a:latin typeface="Calibri"/>
              <a:cs typeface="Calibri"/>
            </a:endParaRPr>
          </a:p>
          <a:p>
            <a:pPr marL="12700" marR="27856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schiedene 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ächer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jedem </a:t>
            </a:r>
            <a:r>
              <a:rPr sz="3600" b="1" spc="-5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minde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 Um</a:t>
            </a:r>
            <a:r>
              <a:rPr sz="3600" b="1" spc="-4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25" baseline="1137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2282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46624"/>
            <a:ext cx="8569960" cy="1611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Dauer einer U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ägt 45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ll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a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44" baseline="1137" dirty="0">
                <a:latin typeface="Calibri"/>
                <a:cs typeface="Calibri"/>
              </a:rPr>
              <a:t>h</a:t>
            </a:r>
            <a:r>
              <a:rPr sz="3600" b="1" spc="14" baseline="1137" dirty="0">
                <a:latin typeface="Calibri"/>
                <a:cs typeface="Calibri"/>
              </a:rPr>
              <a:t>y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misi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gs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odell </a:t>
            </a:r>
            <a:r>
              <a:rPr sz="3600" b="1" spc="-4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z.B.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6</a:t>
            </a:r>
            <a:r>
              <a:rPr sz="3600" b="1" spc="1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17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t)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ehen,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so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obl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ahl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as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 err="1">
                <a:latin typeface="Calibri"/>
                <a:cs typeface="Calibri"/>
              </a:rPr>
              <a:t>e</a:t>
            </a:r>
            <a:r>
              <a:rPr sz="3600" b="1" spc="-29" baseline="1137" dirty="0" err="1">
                <a:latin typeface="Calibri"/>
                <a:cs typeface="Calibri"/>
              </a:rPr>
              <a:t>n</a:t>
            </a:r>
            <a:r>
              <a:rPr sz="3600" b="1" spc="0" baseline="1137" dirty="0" err="1">
                <a:latin typeface="Calibri"/>
                <a:cs typeface="Calibri"/>
              </a:rPr>
              <a:t>ts</a:t>
            </a:r>
            <a:r>
              <a:rPr sz="3600" b="1" spc="-4" baseline="1137" dirty="0" err="1">
                <a:latin typeface="Calibri"/>
                <a:cs typeface="Calibri"/>
              </a:rPr>
              <a:t>p</a:t>
            </a:r>
            <a:r>
              <a:rPr sz="3600" b="1" spc="-25" baseline="1137" dirty="0" err="1">
                <a:latin typeface="Calibri"/>
                <a:cs typeface="Calibri"/>
              </a:rPr>
              <a:t>r</a:t>
            </a:r>
            <a:r>
              <a:rPr sz="3600" b="1" spc="0" baseline="1137" dirty="0" err="1">
                <a:latin typeface="Calibri"/>
                <a:cs typeface="Calibri"/>
              </a:rPr>
              <a:t>e</a:t>
            </a:r>
            <a:r>
              <a:rPr sz="3600" b="1" spc="4" baseline="1137" dirty="0" err="1">
                <a:latin typeface="Calibri"/>
                <a:cs typeface="Calibri"/>
              </a:rPr>
              <a:t>c</a:t>
            </a:r>
            <a:r>
              <a:rPr sz="3600" b="1" spc="0" baseline="1137" dirty="0" err="1">
                <a:latin typeface="Calibri"/>
                <a:cs typeface="Calibri"/>
              </a:rPr>
              <a:t>hend</a:t>
            </a:r>
            <a:r>
              <a:rPr sz="3600" b="1" spc="0" baseline="1137" dirty="0">
                <a:latin typeface="Calibri"/>
                <a:cs typeface="Calibri"/>
              </a:rPr>
              <a:t> </a:t>
            </a:r>
            <a:r>
              <a:rPr sz="3600" b="1" spc="0" baseline="1137" dirty="0" err="1">
                <a:latin typeface="Calibri"/>
                <a:cs typeface="Calibri"/>
              </a:rPr>
              <a:t>umz</a:t>
            </a:r>
            <a:r>
              <a:rPr sz="3600" b="1" spc="-9" baseline="1137" dirty="0" err="1">
                <a:latin typeface="Calibri"/>
                <a:cs typeface="Calibri"/>
              </a:rPr>
              <a:t>u</a:t>
            </a:r>
            <a:r>
              <a:rPr sz="3600" b="1" spc="-25" baseline="1137" dirty="0" err="1">
                <a:latin typeface="Calibri"/>
                <a:cs typeface="Calibri"/>
              </a:rPr>
              <a:t>r</a:t>
            </a:r>
            <a:r>
              <a:rPr sz="3600" b="1" spc="0" baseline="1137" dirty="0" err="1">
                <a:latin typeface="Calibri"/>
                <a:cs typeface="Calibri"/>
              </a:rPr>
              <a:t>e</a:t>
            </a:r>
            <a:r>
              <a:rPr sz="3600" b="1" spc="4" baseline="1137" dirty="0" err="1">
                <a:latin typeface="Calibri"/>
                <a:cs typeface="Calibri"/>
              </a:rPr>
              <a:t>c</a:t>
            </a:r>
            <a:r>
              <a:rPr sz="3600" b="1" spc="0" baseline="1137" dirty="0" err="1">
                <a:latin typeface="Calibri"/>
                <a:cs typeface="Calibri"/>
              </a:rPr>
              <a:t>h</a:t>
            </a:r>
            <a:r>
              <a:rPr sz="3600" b="1" spc="-9" baseline="1137" dirty="0" err="1">
                <a:latin typeface="Calibri"/>
                <a:cs typeface="Calibri"/>
              </a:rPr>
              <a:t>n</a:t>
            </a:r>
            <a:r>
              <a:rPr sz="3600" b="1" spc="0" baseline="1137" dirty="0" err="1">
                <a:latin typeface="Calibri"/>
                <a:cs typeface="Calibri"/>
              </a:rPr>
              <a:t>e</a:t>
            </a:r>
            <a:r>
              <a:rPr sz="3600" b="1" spc="-379" baseline="1137" dirty="0" err="1">
                <a:latin typeface="Calibri"/>
                <a:cs typeface="Calibri"/>
              </a:rPr>
              <a:t>n</a:t>
            </a:r>
            <a:r>
              <a:rPr lang="de-DE" sz="1200" b="1" spc="-229" baseline="1137" dirty="0">
                <a:solidFill>
                  <a:srgbClr val="888888"/>
                </a:solidFill>
                <a:latin typeface="Calibri"/>
                <a:cs typeface="Calibri"/>
              </a:rPr>
              <a:t>..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8384" y="1484376"/>
            <a:ext cx="5832347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2649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557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490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000" y="665733"/>
            <a:ext cx="6097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3245" y="665733"/>
            <a:ext cx="41184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7750" y="273684"/>
            <a:ext cx="75080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finiti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148841"/>
            <a:ext cx="8502677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307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325751"/>
            <a:ext cx="7914022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[e</a:t>
            </a:r>
            <a:r>
              <a:rPr sz="2400" b="1" spc="-2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ehen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Rahm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d] s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 Be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eile</a:t>
            </a:r>
            <a:r>
              <a:rPr sz="24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schu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ischen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Begleitu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62435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642741"/>
            <a:ext cx="8277547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„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ales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ass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9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Ein</a:t>
            </a:r>
            <a:r>
              <a:rPr sz="2400" b="1" spc="-4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sie 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in g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öß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-6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9414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959858"/>
            <a:ext cx="8599075" cy="168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in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schüle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e,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 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chü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erin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ler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einem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oder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Lernen in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-29" dirty="0">
                <a:latin typeface="Calibri"/>
                <a:cs typeface="Calibri"/>
              </a:rPr>
              <a:t>e</a:t>
            </a:r>
            <a:r>
              <a:rPr sz="2400" b="1" spc="-59" dirty="0">
                <a:latin typeface="Calibri"/>
                <a:cs typeface="Calibri"/>
              </a:rPr>
              <a:t>x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rnsi</a:t>
            </a:r>
            <a:r>
              <a:rPr sz="2400" b="1" spc="-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onen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440"/>
              </a:lnSpc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ähi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0" baseline="3413" dirty="0" err="1">
                <a:latin typeface="Calibri"/>
                <a:cs typeface="Calibri"/>
              </a:rPr>
              <a:t>sollen</a:t>
            </a:r>
            <a:r>
              <a:rPr sz="3600" b="1" spc="0" baseline="3413" dirty="0">
                <a:latin typeface="Calibri"/>
                <a:cs typeface="Calibri"/>
              </a:rPr>
              <a:t> </a:t>
            </a:r>
            <a:r>
              <a:rPr sz="3600" b="1" spc="-4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-219" baseline="3413" dirty="0">
                <a:latin typeface="Calibri"/>
                <a:cs typeface="Calibri"/>
              </a:rPr>
              <a:t>.</a:t>
            </a:r>
            <a:r>
              <a:rPr sz="3600" b="1" spc="0" baseline="3413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640" y="129921"/>
            <a:ext cx="8545806" cy="3531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305572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690"/>
              </a:spcBef>
            </a:pPr>
            <a:r>
              <a:rPr sz="2800" b="1" spc="-39" dirty="0">
                <a:latin typeface="Calibri"/>
                <a:cs typeface="Calibri"/>
              </a:rPr>
              <a:t>„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4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 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xiss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me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-29" dirty="0">
                <a:latin typeface="Calibri"/>
                <a:cs typeface="Calibri"/>
              </a:rPr>
              <a:t>ge</a:t>
            </a:r>
            <a:r>
              <a:rPr sz="2800" b="1" spc="0" dirty="0">
                <a:latin typeface="Calibri"/>
                <a:cs typeface="Calibri"/>
              </a:rPr>
              <a:t>führt</a:t>
            </a:r>
            <a:r>
              <a:rPr sz="2800" b="1" spc="24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[um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asse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]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Stunde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8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b="1" spc="-1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denen</a:t>
            </a:r>
            <a:r>
              <a:rPr sz="2800" b="1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2800" b="1" spc="-1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 hoh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6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2800" b="1" spc="-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8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b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 sind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</a:t>
            </a:r>
            <a:r>
              <a:rPr sz="2800" b="1" spc="-26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einsam</a:t>
            </a:r>
            <a:r>
              <a:rPr sz="2800" b="1" spc="-113" dirty="0"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beglei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 Lehrk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Semi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au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54" dirty="0">
                <a:latin typeface="Calibri"/>
                <a:cs typeface="Calibri"/>
              </a:rPr>
              <a:t>.</a:t>
            </a:r>
            <a:r>
              <a:rPr sz="2800" b="1" spc="0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6984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28325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304690"/>
            <a:ext cx="7740709" cy="807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„D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onk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ng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-14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ortung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enden</a:t>
            </a:r>
            <a:r>
              <a:rPr sz="4200" b="1" spc="-7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e.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380" y="4304690"/>
            <a:ext cx="574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158613"/>
            <a:ext cx="8406846" cy="1484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xisseme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4200" b="1" spc="-2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zug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Ums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tzung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orhaben</a:t>
            </a:r>
            <a:r>
              <a:rPr sz="4200" b="1" spc="-16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sowie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ehen</a:t>
            </a:r>
            <a:r>
              <a:rPr sz="4200" b="1" spc="-4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dabei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 err="1">
                <a:latin typeface="Calibri"/>
                <a:cs typeface="Calibri"/>
              </a:rPr>
              <a:t>M</a:t>
            </a:r>
            <a:r>
              <a:rPr sz="4200" b="1" spc="0" baseline="1950" dirty="0" err="1">
                <a:latin typeface="Calibri"/>
                <a:cs typeface="Calibri"/>
              </a:rPr>
              <a:t>i</a:t>
            </a:r>
            <a:r>
              <a:rPr sz="4200" b="1" spc="-39" baseline="1950" dirty="0" err="1">
                <a:latin typeface="Calibri"/>
                <a:cs typeface="Calibri"/>
              </a:rPr>
              <a:t>t</a:t>
            </a:r>
            <a:r>
              <a:rPr sz="4200" b="1" spc="-34" baseline="1950" dirty="0" err="1">
                <a:latin typeface="Calibri"/>
                <a:cs typeface="Calibri"/>
              </a:rPr>
              <a:t>t</a:t>
            </a:r>
            <a:r>
              <a:rPr sz="4200" b="1" spc="0" baseline="1950" dirty="0" err="1">
                <a:latin typeface="Calibri"/>
                <a:cs typeface="Calibri"/>
              </a:rPr>
              <a:t>elp</a:t>
            </a:r>
            <a:r>
              <a:rPr sz="4200" b="1" spc="-9" baseline="1950" dirty="0" err="1">
                <a:latin typeface="Calibri"/>
                <a:cs typeface="Calibri"/>
              </a:rPr>
              <a:t>u</a:t>
            </a:r>
            <a:r>
              <a:rPr sz="4200" b="1" spc="0" baseline="1950" dirty="0" err="1">
                <a:latin typeface="Calibri"/>
                <a:cs typeface="Calibri"/>
              </a:rPr>
              <a:t>n</a:t>
            </a:r>
            <a:r>
              <a:rPr sz="4200" b="1" spc="-9" baseline="1950" dirty="0" err="1">
                <a:latin typeface="Calibri"/>
                <a:cs typeface="Calibri"/>
              </a:rPr>
              <a:t>k</a:t>
            </a:r>
            <a:r>
              <a:rPr sz="4200" b="1" spc="0" baseline="1950" dirty="0" err="1">
                <a:latin typeface="Calibri"/>
                <a:cs typeface="Calibri"/>
              </a:rPr>
              <a:t>t</a:t>
            </a:r>
            <a:r>
              <a:rPr sz="4200" b="1" spc="-250" baseline="1950" dirty="0">
                <a:latin typeface="Calibri"/>
                <a:cs typeface="Calibri"/>
              </a:rPr>
              <a:t>.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endParaRPr lang="de-DE" sz="4200" b="1" spc="0" baseline="1950" dirty="0">
              <a:latin typeface="Calibri"/>
              <a:cs typeface="Calibri"/>
            </a:endParaRPr>
          </a:p>
          <a:p>
            <a:pPr marR="233177" algn="r">
              <a:lnSpc>
                <a:spcPct val="101725"/>
              </a:lnSpc>
              <a:spcBef>
                <a:spcPts val="302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5378-EA6B-4062-A4DF-CE5A5AB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284BD-59BA-407B-89BC-CDD560C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Darüber hinaus: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/>
              <a:t>In den Unterrichtsvorhaben konkretisieren sich </a:t>
            </a:r>
            <a:r>
              <a:rPr lang="de-DE" sz="11200" b="1" dirty="0">
                <a:solidFill>
                  <a:srgbClr val="0070C0"/>
                </a:solidFill>
              </a:rPr>
              <a:t>Gütekriterien für guten (Fach)</a:t>
            </a:r>
            <a:r>
              <a:rPr lang="de-DE" sz="11200" b="1" dirty="0" err="1">
                <a:solidFill>
                  <a:srgbClr val="0070C0"/>
                </a:solidFill>
              </a:rPr>
              <a:t>unterricht</a:t>
            </a:r>
            <a:r>
              <a:rPr lang="de-DE" sz="11200" b="1" dirty="0"/>
              <a:t>.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Beratung</a:t>
            </a:r>
            <a:r>
              <a:rPr lang="de-DE" sz="11200" b="1" dirty="0"/>
              <a:t> bezogen auf die Unterrichtvorhaben erfolgt durch die schulischen Lehrkräfte (Mentor*innen) und die fachlichen bzw. überfachlichen Begleitkräfte des ZfsL. </a:t>
            </a:r>
          </a:p>
          <a:p>
            <a:endParaRPr lang="de-DE" sz="4000" b="1" dirty="0"/>
          </a:p>
          <a:p>
            <a:r>
              <a:rPr lang="de-DE" sz="11200" b="1" dirty="0"/>
              <a:t>Ihre fachlichen ZfsL-Begleitkräfte hospitieren Ihren Unterricht, der im Kontext eines Ihrer Unterrichtsvorhaben steht, je Fach einmal (nach individueller Terminabsprache). Für diese </a:t>
            </a:r>
            <a:r>
              <a:rPr lang="de-DE" sz="11200" b="1" dirty="0">
                <a:solidFill>
                  <a:srgbClr val="0070C0"/>
                </a:solidFill>
              </a:rPr>
              <a:t>fachlichen</a:t>
            </a:r>
            <a:r>
              <a:rPr lang="de-DE" sz="11200" b="1" dirty="0"/>
              <a:t> </a:t>
            </a:r>
            <a:r>
              <a:rPr lang="de-DE" sz="11200" b="1" dirty="0">
                <a:solidFill>
                  <a:srgbClr val="0070C0"/>
                </a:solidFill>
              </a:rPr>
              <a:t>Praxisbegleitungen</a:t>
            </a:r>
            <a:r>
              <a:rPr lang="de-DE" sz="11200" b="1" dirty="0"/>
              <a:t> gilt:</a:t>
            </a:r>
          </a:p>
          <a:p>
            <a:pPr marL="0" indent="0">
              <a:buNone/>
            </a:pPr>
            <a:r>
              <a:rPr lang="de-DE" sz="11200" b="1" dirty="0"/>
              <a:t>    - Hospitiert wird </a:t>
            </a:r>
            <a:r>
              <a:rPr lang="de-DE" sz="11200" b="1" dirty="0">
                <a:solidFill>
                  <a:srgbClr val="0070C0"/>
                </a:solidFill>
              </a:rPr>
              <a:t>nur Ihr Unterricht</a:t>
            </a:r>
            <a:r>
              <a:rPr lang="de-DE" sz="11200" b="1" dirty="0"/>
              <a:t>/ werden nur Ihre</a:t>
            </a:r>
          </a:p>
          <a:p>
            <a:pPr marL="0" indent="0">
              <a:buNone/>
            </a:pPr>
            <a:r>
              <a:rPr lang="de-DE" sz="11200" b="1" dirty="0"/>
              <a:t>      Unterrichtsanteile.</a:t>
            </a:r>
          </a:p>
          <a:p>
            <a:pPr marL="0" indent="0">
              <a:buNone/>
            </a:pPr>
            <a:r>
              <a:rPr lang="de-DE" sz="11200" b="1" dirty="0"/>
              <a:t>    - Eine </a:t>
            </a:r>
            <a:r>
              <a:rPr lang="de-DE" sz="11200" b="1" dirty="0">
                <a:solidFill>
                  <a:srgbClr val="0070C0"/>
                </a:solidFill>
              </a:rPr>
              <a:t>Praxisbegleitung ist kein Unterrichtsbesuch </a:t>
            </a:r>
            <a:r>
              <a:rPr lang="de-DE" sz="11200" b="1" dirty="0"/>
              <a:t>(UB) wie</a:t>
            </a:r>
          </a:p>
          <a:p>
            <a:pPr marL="0" indent="0">
              <a:buNone/>
            </a:pPr>
            <a:r>
              <a:rPr lang="de-DE" sz="11200" b="1" dirty="0"/>
              <a:t>      im Vorbereitungsdienst (VD)!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sz="32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6105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1477" y="223393"/>
            <a:ext cx="8489939" cy="193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Studienp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B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ug</a:t>
            </a:r>
            <a:endParaRPr sz="3200">
              <a:latin typeface="Calibri"/>
              <a:cs typeface="Calibri"/>
            </a:endParaRPr>
          </a:p>
          <a:p>
            <a:pPr marL="800366" marR="83025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  <a:p>
            <a:pPr marL="92862" marR="30518">
              <a:lnSpc>
                <a:spcPts val="3335"/>
              </a:lnSpc>
              <a:spcBef>
                <a:spcPts val="1888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ederfüh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1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92862" marR="30518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Hochschule</a:t>
            </a:r>
            <a:r>
              <a:rPr sz="4200" b="1" spc="9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3900" dirty="0">
                <a:latin typeface="Calibri"/>
                <a:cs typeface="Calibri"/>
              </a:rPr>
              <a:t>v</a:t>
            </a:r>
            <a:r>
              <a:rPr sz="4200" b="1" spc="0" baseline="3900" dirty="0">
                <a:latin typeface="Calibri"/>
                <a:cs typeface="Calibri"/>
              </a:rPr>
              <a:t>orb</a:t>
            </a:r>
            <a:r>
              <a:rPr sz="4200" b="1" spc="-9" baseline="3900" dirty="0">
                <a:latin typeface="Calibri"/>
                <a:cs typeface="Calibri"/>
              </a:rPr>
              <a:t>e</a:t>
            </a:r>
            <a:r>
              <a:rPr sz="4200" b="1" spc="-34" baseline="3900" dirty="0">
                <a:latin typeface="Calibri"/>
                <a:cs typeface="Calibri"/>
              </a:rPr>
              <a:t>r</a:t>
            </a:r>
            <a:r>
              <a:rPr sz="4200" b="1" spc="0" baseline="3900" dirty="0">
                <a:latin typeface="Calibri"/>
                <a:cs typeface="Calibri"/>
              </a:rPr>
              <a:t>ei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t,</a:t>
            </a:r>
            <a:r>
              <a:rPr sz="4200" b="1" spc="46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be</a:t>
            </a:r>
            <a:r>
              <a:rPr sz="4200" b="1" spc="-14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le</a:t>
            </a:r>
            <a:r>
              <a:rPr sz="4200" b="1" spc="-9" baseline="3900" dirty="0">
                <a:latin typeface="Calibri"/>
                <a:cs typeface="Calibri"/>
              </a:rPr>
              <a:t>i</a:t>
            </a:r>
            <a:r>
              <a:rPr sz="4200" b="1" spc="-34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</a:t>
            </a:r>
            <a:r>
              <a:rPr sz="4200" b="1" spc="49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und </a:t>
            </a:r>
            <a:r>
              <a:rPr sz="4200" b="1" spc="9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g</a:t>
            </a:r>
            <a:r>
              <a:rPr sz="4200" b="1" spc="-159" baseline="3900" dirty="0">
                <a:latin typeface="Calibri"/>
                <a:cs typeface="Calibri"/>
              </a:rPr>
              <a:t>f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r>
              <a:rPr sz="4200" b="1" spc="-14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</a:t>
            </a:r>
            <a:r>
              <a:rPr sz="4200" b="1" spc="-19" baseline="3900" dirty="0">
                <a:latin typeface="Calibri"/>
                <a:cs typeface="Calibri"/>
              </a:rPr>
              <a:t>ew</a:t>
            </a:r>
            <a:r>
              <a:rPr sz="4200" b="1" spc="0" baseline="3900" dirty="0">
                <a:latin typeface="Calibri"/>
                <a:cs typeface="Calibri"/>
              </a:rPr>
              <a:t>er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4192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1434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635757"/>
            <a:ext cx="8176823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 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800" b="1" spc="-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Schule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tüt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jedo</a:t>
            </a:r>
            <a:r>
              <a:rPr sz="2800" b="1" spc="1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Beda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4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p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aktisc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orischen</a:t>
            </a:r>
            <a:r>
              <a:rPr sz="2800" b="1" spc="1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r>
              <a:rPr sz="2800" b="1" spc="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-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alt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bei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49228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513707"/>
            <a:ext cx="8658533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Planu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! 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 </a:t>
            </a:r>
            <a:r>
              <a:rPr sz="2800" b="1" spc="-144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enn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tidee</a:t>
            </a:r>
            <a:r>
              <a:rPr sz="2800" b="1" spc="-10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umzus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as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mei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enerheb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-14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zie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t).</a:t>
            </a:r>
            <a:endParaRPr sz="2800" dirty="0">
              <a:latin typeface="Calibri"/>
              <a:cs typeface="Calibri"/>
            </a:endParaRPr>
          </a:p>
          <a:p>
            <a:pPr marR="484864" algn="r">
              <a:lnSpc>
                <a:spcPct val="101725"/>
              </a:lnSpc>
              <a:spcBef>
                <a:spcPts val="950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7736" y="4076699"/>
            <a:ext cx="3636264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864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07872"/>
            <a:ext cx="8486177" cy="2600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hase</a:t>
            </a:r>
            <a:r>
              <a:rPr sz="4200" b="1" spc="-17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t: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Hande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 bei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tideen</a:t>
            </a:r>
            <a:r>
              <a:rPr sz="4200" b="1" spc="-1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um</a:t>
            </a:r>
            <a:r>
              <a:rPr sz="4200" b="1" spc="-3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</a:t>
            </a:r>
            <a:r>
              <a:rPr sz="4200" b="1" spc="-5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r>
              <a:rPr sz="4200" b="1" spc="-7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Sinne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„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schenden</a:t>
            </a:r>
            <a:r>
              <a:rPr sz="4200" b="1" spc="-1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Lernen</a:t>
            </a:r>
            <a:r>
              <a:rPr sz="4200" b="1" spc="-19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r>
              <a:rPr sz="4200" b="1" spc="-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 meiner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50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ess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3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9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Prü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6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4" dirty="0">
                <a:latin typeface="Calibri"/>
                <a:cs typeface="Calibri"/>
              </a:rPr>
              <a:t>(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tla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ende!)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20603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654171"/>
            <a:ext cx="45069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wis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hen</a:t>
            </a:r>
            <a:r>
              <a:rPr sz="4200" b="1" spc="-10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4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083" y="3654171"/>
            <a:ext cx="24458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Studi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oje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414" y="3654171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718" y="3654171"/>
            <a:ext cx="10013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080891"/>
            <a:ext cx="7905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90" y="4080891"/>
            <a:ext cx="3234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192" y="1847088"/>
            <a:ext cx="5429250" cy="439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3262" y="462152"/>
            <a:ext cx="76964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45" y="949832"/>
            <a:ext cx="15058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067" y="949832"/>
            <a:ext cx="197994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930" y="949832"/>
            <a:ext cx="274541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Arbeit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6496" y="949832"/>
            <a:ext cx="249672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erfüh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65861"/>
            <a:ext cx="8267544" cy="182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854" marR="0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 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emäß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LZV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61698" lvl="0" indent="0" algn="l" defTabSz="914400" rtl="0" eaLnBrk="1" fontAlgn="auto" latinLnBrk="0" hangingPunct="1">
              <a:lnSpc>
                <a:spcPts val="3000"/>
              </a:lnSpc>
              <a:spcBef>
                <a:spcPts val="1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tituie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500" b="1" i="0" u="none" strike="noStrike" kern="1200" cap="none" spc="4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r>
              <a:rPr kumimoji="0" sz="2500" b="1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(…)</a:t>
            </a:r>
            <a:r>
              <a:rPr kumimoji="0" sz="2500" b="1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5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ompe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twicklun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Dab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2500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5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ähi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201427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2033397"/>
            <a:ext cx="7721722" cy="186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1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ndl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-18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lischen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71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07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pä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ogisc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1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tik</a:t>
            </a:r>
            <a:r>
              <a:rPr kumimoji="0" sz="3750" b="1" i="0" u="none" strike="noStrike" kern="1200" cap="none" spc="-7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ividu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ller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ö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anzu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5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5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8320" y="2033397"/>
            <a:ext cx="525807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.)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137" y="2033397"/>
            <a:ext cx="369045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776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919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938778"/>
            <a:ext cx="7169028" cy="72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Erzieh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5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3750" b="1" i="0" u="none" strike="noStrike" kern="1200" cap="none" spc="-16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3750" b="1" i="0" u="none" strike="noStrike" kern="1200" cap="none" spc="-19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Umse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zung</a:t>
            </a:r>
            <a:r>
              <a:rPr kumimoji="0" sz="3750" b="1" i="0" u="none" strike="noStrike" kern="1200" cap="none" spc="-11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-2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086" y="3938778"/>
            <a:ext cx="58001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sich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913" y="3938778"/>
            <a:ext cx="91376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681912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01032"/>
            <a:ext cx="8460327" cy="16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848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elei</a:t>
            </a:r>
            <a:r>
              <a:rPr kumimoji="0" sz="3750" b="1" i="0" u="none" strike="noStrike" kern="1200" cap="none" spc="-2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3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750" b="1" i="0" u="none" strike="noStrike" kern="1200" cap="none" spc="-2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Handl</a:t>
            </a:r>
            <a:r>
              <a:rPr kumimoji="0" sz="3750" b="1" i="0" u="none" strike="noStrike" kern="1200" cap="none" spc="1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eld</a:t>
            </a:r>
            <a:r>
              <a:rPr kumimoji="0" sz="3750" b="1" i="0" u="none" strike="noStrike" kern="1200" cap="none" spc="-15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03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r>
              <a:rPr kumimoji="0" sz="3750" b="1" i="0" u="none" strike="noStrike" kern="1200" cap="none" spc="-5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</a:t>
            </a:r>
            <a:r>
              <a:rPr kumimoji="0" sz="3750" b="1" i="0" u="none" strike="noStrike" kern="1200" cap="none" spc="-3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5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-5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3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Theori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9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eln</a:t>
            </a:r>
            <a:r>
              <a:rPr kumimoji="0" sz="3750" b="1" i="0" u="none" strike="noStrike" kern="1200" cap="none" spc="-11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3750" b="1" i="0" u="none" strike="noStrike" kern="1200" cap="none" spc="-2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750" b="1" i="0" u="none" strike="noStrike" kern="1200" cap="none" spc="-7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elles</a:t>
            </a:r>
            <a:r>
              <a:rPr kumimoji="0" sz="3750" b="1" i="0" u="none" strike="noStrike" kern="1200" cap="none" spc="-13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ept</a:t>
            </a:r>
            <a:r>
              <a:rPr kumimoji="0" sz="3750" b="1" i="0" u="none" strike="noStrike" kern="1200" cap="none" spc="-13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750" b="1" i="0" u="none" strike="noStrike" kern="1200" cap="none" spc="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2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8183" marR="21988" lvl="0" indent="0" algn="l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s:</a:t>
            </a:r>
            <a:r>
              <a:rPr kumimoji="0" sz="1800" b="0" i="0" u="none" strike="noStrike" kern="1200" cap="none" spc="271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dnun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-2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3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82521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1171" y="6377736"/>
            <a:ext cx="4430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ZV)</a:t>
            </a:r>
            <a:r>
              <a:rPr kumimoji="0" sz="1800" b="1" i="0" u="none" strike="noStrike" kern="1200" cap="none" spc="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800" b="0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.2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800" b="0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§8</a:t>
            </a:r>
            <a:r>
              <a:rPr kumimoji="0" sz="1800" b="0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rax</a:t>
            </a:r>
            <a:r>
              <a:rPr kumimoji="0" sz="1800" b="1" i="1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ss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1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1640" y="0"/>
            <a:ext cx="864616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33" marR="52412">
              <a:lnSpc>
                <a:spcPts val="3365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2229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ausbi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xisphas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n-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.B.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o)</a:t>
            </a:r>
            <a:r>
              <a:rPr sz="2800" b="1" spc="-9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ob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orisch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ABG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170"/>
              </a:lnSpc>
              <a:spcBef>
                <a:spcPts val="7"/>
              </a:spcBef>
            </a:pPr>
            <a:r>
              <a:rPr sz="4200" b="1" spc="0" baseline="1950" dirty="0">
                <a:latin typeface="Calibri"/>
                <a:cs typeface="Calibri"/>
              </a:rPr>
              <a:t>200</a:t>
            </a:r>
            <a:r>
              <a:rPr sz="4200" b="1" spc="-9" baseline="1950" dirty="0">
                <a:latin typeface="Calibri"/>
                <a:cs typeface="Calibri"/>
              </a:rPr>
              <a:t>9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lt</a:t>
            </a:r>
            <a:r>
              <a:rPr sz="4200" b="1" spc="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demnach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auch für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das P</a:t>
            </a:r>
            <a:r>
              <a:rPr sz="4200" b="1" spc="-6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xiss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me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499738">
              <a:lnSpc>
                <a:spcPts val="3020"/>
              </a:lnSpc>
              <a:spcBef>
                <a:spcPts val="523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eric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tische Sam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800" b="1" spc="-1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es ind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vid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Lernp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4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esses/</a:t>
            </a:r>
            <a:r>
              <a:rPr sz="2800" b="1" spc="-8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  <a:spcBef>
                <a:spcPts val="583"/>
              </a:spcBef>
            </a:pPr>
            <a:r>
              <a:rPr sz="2800" b="1" spc="0" dirty="0">
                <a:latin typeface="Calibri"/>
                <a:cs typeface="Calibri"/>
              </a:rPr>
              <a:t>Es 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thält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1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zw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als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prüfungs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ebenso</a:t>
            </a:r>
            <a:r>
              <a:rPr sz="2800" b="1" spc="-8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10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xion</a:t>
            </a:r>
            <a:r>
              <a:rPr sz="2800" b="1" spc="-6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orhaben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sowie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tie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eg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erhal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ltun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en).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2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üssen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104093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227880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654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0651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311747"/>
            <a:ext cx="28415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öf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tlich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9700" y="3788663"/>
            <a:ext cx="3924300" cy="306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640" y="70510"/>
            <a:ext cx="7562836" cy="238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04" marR="177362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olio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 dirty="0">
              <a:latin typeface="Calibri"/>
              <a:cs typeface="Calibri"/>
            </a:endParaRPr>
          </a:p>
          <a:p>
            <a:pPr marL="37147" marR="4094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hulp</a:t>
            </a:r>
            <a:r>
              <a:rPr sz="4800" b="1" spc="-6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für die Lernor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  <a:p>
            <a:pPr marL="2838919" marR="2100645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nut</a:t>
            </a:r>
            <a:r>
              <a:rPr sz="4800" b="1" spc="-59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127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onsin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29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ebuch </a:t>
            </a:r>
            <a:r>
              <a:rPr sz="2400" b="1" spc="0" dirty="0">
                <a:latin typeface="Calibri"/>
                <a:cs typeface="Calibri"/>
              </a:rPr>
              <a:t>(Fixie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ung der für Sie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8447" y="558673"/>
            <a:ext cx="741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671478"/>
            <a:ext cx="1778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36" y="2494915"/>
            <a:ext cx="8548827" cy="376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399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880"/>
              </a:lnSpc>
              <a:spcBef>
                <a:spcPts val="144"/>
              </a:spcBef>
            </a:pP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sse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omp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s,</a:t>
            </a:r>
            <a:endParaRPr sz="2400">
              <a:latin typeface="Calibri"/>
              <a:cs typeface="Calibri"/>
            </a:endParaRPr>
          </a:p>
          <a:p>
            <a:pPr marL="81279" marR="3811962" indent="1524">
              <a:lnSpc>
                <a:spcPts val="2929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gleich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erbil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es/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 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art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A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7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930"/>
              </a:lnSpc>
              <a:spcBef>
                <a:spcPts val="673"/>
              </a:spcBef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14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6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/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1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2"/>
              </a:spcBef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BP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526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wiss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154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72036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3685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152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72326"/>
            <a:ext cx="24598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ah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tschei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232" y="472439"/>
            <a:ext cx="6048756" cy="461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728" y="188975"/>
            <a:ext cx="3008376" cy="1685544"/>
          </a:xfrm>
          <a:custGeom>
            <a:avLst/>
            <a:gdLst/>
            <a:ahLst/>
            <a:cxnLst/>
            <a:rect l="l" t="t" r="r" b="b"/>
            <a:pathLst>
              <a:path w="3008376" h="1685544">
                <a:moveTo>
                  <a:pt x="0" y="1685544"/>
                </a:moveTo>
                <a:lnTo>
                  <a:pt x="3008376" y="1685544"/>
                </a:lnTo>
                <a:lnTo>
                  <a:pt x="300837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133600"/>
            <a:ext cx="3139440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6015" y="263136"/>
            <a:ext cx="19075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8915" y="283082"/>
            <a:ext cx="4503201" cy="527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3900" b="1" i="0" u="none" strike="noStrike" kern="1200" cap="none" spc="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900" b="1" i="0" u="none" strike="noStrike" kern="1200" cap="none" spc="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rü</a:t>
            </a:r>
            <a:r>
              <a:rPr kumimoji="0" sz="3900" b="1" i="0" u="none" strike="noStrike" kern="1200" cap="none" spc="-5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0645" lvl="0" indent="0" algn="l" defTabSz="914400" rtl="0" eaLnBrk="1" fontAlgn="auto" latinLnBrk="0" hangingPunct="1">
              <a:lnSpc>
                <a:spcPct val="99995"/>
              </a:lnSpc>
              <a:spcBef>
                <a:spcPts val="4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isse 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Sie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arbe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oll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0386" lvl="0" indent="0" algn="just" defTabSz="914400" rtl="0" eaLnBrk="1" fontAlgn="auto" latinLnBrk="0" hangingPunct="1">
              <a:lnSpc>
                <a:spcPct val="100097"/>
              </a:lnSpc>
              <a:spcBef>
                <a:spcPts val="6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6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</a:t>
            </a:r>
            <a:r>
              <a:rPr kumimoji="0" sz="2600" b="1" i="0" u="none" strike="noStrike" kern="1200" cap="none" spc="-7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 für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30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18m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1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15" y="19273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6015" y="3591813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915" y="5593867"/>
            <a:ext cx="2758731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(VD/</a:t>
            </a:r>
            <a:r>
              <a:rPr kumimoji="0" sz="3900" b="1" i="0" u="none" strike="noStrike" kern="1200" cap="none" spc="-3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4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792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7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ernen,</a:t>
            </a:r>
            <a:r>
              <a:rPr kumimoji="0" sz="3900" b="1" i="0" u="none" strike="noStrike" kern="1200" cap="none" spc="6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712" y="5593867"/>
            <a:ext cx="142214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85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4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728" y="188975"/>
            <a:ext cx="3008376" cy="168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3668" marR="117244" lvl="0" indent="1091" algn="ctr" defTabSz="914400" rtl="0" eaLnBrk="1" fontAlgn="auto" latinLnBrk="0" hangingPunct="1">
              <a:lnSpc>
                <a:spcPct val="99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CHANC</a:t>
            </a:r>
            <a:r>
              <a:rPr kumimoji="0" sz="3200" b="1" i="0" u="heavy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200" b="1" i="0" u="none" strike="noStrike" kern="1200" cap="none" spc="2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P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32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-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für 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 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ind…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991861"/>
                </a:lnTo>
                <a:lnTo>
                  <a:pt x="12007" y="1065365"/>
                </a:lnTo>
                <a:lnTo>
                  <a:pt x="26663" y="1136960"/>
                </a:lnTo>
                <a:lnTo>
                  <a:pt x="46772" y="1206410"/>
                </a:lnTo>
                <a:lnTo>
                  <a:pt x="72097" y="1273480"/>
                </a:lnTo>
                <a:lnTo>
                  <a:pt x="102403" y="1337934"/>
                </a:lnTo>
                <a:lnTo>
                  <a:pt x="137454" y="1399535"/>
                </a:lnTo>
                <a:lnTo>
                  <a:pt x="177014" y="1458047"/>
                </a:lnTo>
                <a:lnTo>
                  <a:pt x="220846" y="1513235"/>
                </a:lnTo>
                <a:lnTo>
                  <a:pt x="268714" y="1564862"/>
                </a:lnTo>
                <a:lnTo>
                  <a:pt x="320382" y="1612692"/>
                </a:lnTo>
                <a:lnTo>
                  <a:pt x="375615" y="1656490"/>
                </a:lnTo>
                <a:lnTo>
                  <a:pt x="434175" y="1696019"/>
                </a:lnTo>
                <a:lnTo>
                  <a:pt x="495828" y="1731043"/>
                </a:lnTo>
                <a:lnTo>
                  <a:pt x="560336" y="1761327"/>
                </a:lnTo>
                <a:lnTo>
                  <a:pt x="627463" y="1786633"/>
                </a:lnTo>
                <a:lnTo>
                  <a:pt x="696974" y="1806727"/>
                </a:lnTo>
                <a:lnTo>
                  <a:pt x="768633" y="1821372"/>
                </a:lnTo>
                <a:lnTo>
                  <a:pt x="842203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5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203" y="3039"/>
                </a:lnTo>
                <a:lnTo>
                  <a:pt x="768633" y="11999"/>
                </a:lnTo>
                <a:lnTo>
                  <a:pt x="696974" y="26644"/>
                </a:lnTo>
                <a:lnTo>
                  <a:pt x="627463" y="46738"/>
                </a:lnTo>
                <a:lnTo>
                  <a:pt x="560336" y="72044"/>
                </a:lnTo>
                <a:lnTo>
                  <a:pt x="495828" y="102328"/>
                </a:lnTo>
                <a:lnTo>
                  <a:pt x="434175" y="137352"/>
                </a:lnTo>
                <a:lnTo>
                  <a:pt x="375615" y="176881"/>
                </a:lnTo>
                <a:lnTo>
                  <a:pt x="320382" y="220679"/>
                </a:lnTo>
                <a:lnTo>
                  <a:pt x="268714" y="268509"/>
                </a:lnTo>
                <a:lnTo>
                  <a:pt x="220846" y="320136"/>
                </a:lnTo>
                <a:lnTo>
                  <a:pt x="177014" y="375324"/>
                </a:lnTo>
                <a:lnTo>
                  <a:pt x="137454" y="433836"/>
                </a:lnTo>
                <a:lnTo>
                  <a:pt x="102403" y="495437"/>
                </a:lnTo>
                <a:lnTo>
                  <a:pt x="72097" y="559891"/>
                </a:lnTo>
                <a:lnTo>
                  <a:pt x="46772" y="626961"/>
                </a:lnTo>
                <a:lnTo>
                  <a:pt x="26663" y="696411"/>
                </a:lnTo>
                <a:lnTo>
                  <a:pt x="12007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841510"/>
                </a:lnTo>
                <a:lnTo>
                  <a:pt x="12007" y="768006"/>
                </a:lnTo>
                <a:lnTo>
                  <a:pt x="26663" y="696411"/>
                </a:lnTo>
                <a:lnTo>
                  <a:pt x="46772" y="626961"/>
                </a:lnTo>
                <a:lnTo>
                  <a:pt x="72097" y="559891"/>
                </a:lnTo>
                <a:lnTo>
                  <a:pt x="102403" y="495437"/>
                </a:lnTo>
                <a:lnTo>
                  <a:pt x="137454" y="433836"/>
                </a:lnTo>
                <a:lnTo>
                  <a:pt x="177014" y="375324"/>
                </a:lnTo>
                <a:lnTo>
                  <a:pt x="220846" y="320136"/>
                </a:lnTo>
                <a:lnTo>
                  <a:pt x="268714" y="268509"/>
                </a:lnTo>
                <a:lnTo>
                  <a:pt x="320382" y="220679"/>
                </a:lnTo>
                <a:lnTo>
                  <a:pt x="375615" y="176881"/>
                </a:lnTo>
                <a:lnTo>
                  <a:pt x="434175" y="137352"/>
                </a:lnTo>
                <a:lnTo>
                  <a:pt x="495828" y="102328"/>
                </a:lnTo>
                <a:lnTo>
                  <a:pt x="560336" y="72044"/>
                </a:lnTo>
                <a:lnTo>
                  <a:pt x="627463" y="46738"/>
                </a:lnTo>
                <a:lnTo>
                  <a:pt x="696974" y="26644"/>
                </a:lnTo>
                <a:lnTo>
                  <a:pt x="768633" y="11999"/>
                </a:lnTo>
                <a:lnTo>
                  <a:pt x="842203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5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203" y="1830332"/>
                </a:lnTo>
                <a:lnTo>
                  <a:pt x="768633" y="1821372"/>
                </a:lnTo>
                <a:lnTo>
                  <a:pt x="696974" y="1806727"/>
                </a:lnTo>
                <a:lnTo>
                  <a:pt x="627463" y="1786633"/>
                </a:lnTo>
                <a:lnTo>
                  <a:pt x="560336" y="1761327"/>
                </a:lnTo>
                <a:lnTo>
                  <a:pt x="495828" y="1731043"/>
                </a:lnTo>
                <a:lnTo>
                  <a:pt x="434175" y="1696019"/>
                </a:lnTo>
                <a:lnTo>
                  <a:pt x="375615" y="1656490"/>
                </a:lnTo>
                <a:lnTo>
                  <a:pt x="320382" y="1612692"/>
                </a:lnTo>
                <a:lnTo>
                  <a:pt x="268714" y="1564862"/>
                </a:lnTo>
                <a:lnTo>
                  <a:pt x="220846" y="1513235"/>
                </a:lnTo>
                <a:lnTo>
                  <a:pt x="177014" y="1458047"/>
                </a:lnTo>
                <a:lnTo>
                  <a:pt x="137454" y="1399535"/>
                </a:lnTo>
                <a:lnTo>
                  <a:pt x="102403" y="1337934"/>
                </a:lnTo>
                <a:lnTo>
                  <a:pt x="72097" y="1273480"/>
                </a:lnTo>
                <a:lnTo>
                  <a:pt x="46772" y="1206410"/>
                </a:lnTo>
                <a:lnTo>
                  <a:pt x="26663" y="1136960"/>
                </a:lnTo>
                <a:lnTo>
                  <a:pt x="12007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2418" y="3665981"/>
            <a:ext cx="781811" cy="781812"/>
          </a:xfrm>
          <a:custGeom>
            <a:avLst/>
            <a:gdLst/>
            <a:ahLst/>
            <a:cxnLst/>
            <a:rect l="l" t="t" r="r" b="b"/>
            <a:pathLst>
              <a:path w="781811" h="781812">
                <a:moveTo>
                  <a:pt x="516000" y="265811"/>
                </a:moveTo>
                <a:lnTo>
                  <a:pt x="516000" y="0"/>
                </a:lnTo>
                <a:lnTo>
                  <a:pt x="265811" y="0"/>
                </a:lnTo>
                <a:lnTo>
                  <a:pt x="265811" y="265811"/>
                </a:lnTo>
                <a:lnTo>
                  <a:pt x="0" y="265811"/>
                </a:lnTo>
                <a:lnTo>
                  <a:pt x="0" y="516001"/>
                </a:lnTo>
                <a:lnTo>
                  <a:pt x="265811" y="516001"/>
                </a:lnTo>
                <a:lnTo>
                  <a:pt x="265811" y="781812"/>
                </a:lnTo>
                <a:lnTo>
                  <a:pt x="516000" y="781812"/>
                </a:lnTo>
                <a:lnTo>
                  <a:pt x="516000" y="516001"/>
                </a:lnTo>
                <a:lnTo>
                  <a:pt x="781811" y="516001"/>
                </a:lnTo>
                <a:lnTo>
                  <a:pt x="781811" y="265811"/>
                </a:lnTo>
                <a:lnTo>
                  <a:pt x="516000" y="265811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9770" y="3744087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9770" y="4119499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4589" y="657478"/>
            <a:ext cx="5845575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 PS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hulseiti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Lernor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37869" marR="1269208" lvl="0" indent="0" algn="ctr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 Art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uale</a:t>
            </a:r>
            <a:r>
              <a:rPr kumimoji="0" sz="3600" b="1" i="0" u="none" strike="noStrike" kern="1200" cap="none" spc="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-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673" y="1491259"/>
            <a:ext cx="608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695" y="1491259"/>
            <a:ext cx="26379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1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</a:t>
            </a: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8021" y="1491259"/>
            <a:ext cx="2035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1996" y="3269996"/>
            <a:ext cx="1106752" cy="1595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5" marR="291456" lvl="0" indent="0" algn="ctr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0" i="0" u="none" strike="noStrike" kern="1200" cap="none" spc="-2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2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1043" lvl="0" indent="0" algn="ctr" defTabSz="914400" rtl="0" eaLnBrk="1" fontAlgn="auto" latinLnBrk="0" hangingPunct="1">
              <a:lnSpc>
                <a:spcPct val="101725"/>
              </a:lnSpc>
              <a:spcBef>
                <a:spcPts val="7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2400" b="0" i="0" u="none" strike="noStrike" kern="1200" cap="none" spc="-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163" marR="197110" lvl="0" indent="0" algn="ctr" defTabSz="914400" rtl="0" eaLnBrk="1" fontAlgn="auto" latinLnBrk="0" hangingPunct="1">
              <a:lnSpc>
                <a:spcPts val="264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9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3546729"/>
            <a:ext cx="1166084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4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</a:t>
            </a:r>
            <a:r>
              <a:rPr kumimoji="0" sz="3600" b="0" i="0" u="none" strike="noStrike" kern="1200" cap="none" spc="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035" marR="21902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3600" b="0" i="0" u="none" strike="noStrike" kern="1200" cap="none" spc="-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600" b="0" i="0" u="none" strike="noStrike" kern="1200" cap="none" spc="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2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885" y="3567811"/>
            <a:ext cx="920364" cy="99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Ausbil-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" marR="7619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dung</a:t>
            </a:r>
            <a:r>
              <a:rPr kumimoji="0" sz="3600" b="0" i="0" u="none" strike="noStrike" kern="1200" cap="none" spc="-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656" marR="30308" lvl="0" indent="0" algn="l" defTabSz="914400" rtl="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53" y="4215765"/>
            <a:ext cx="5021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125" y="4215765"/>
            <a:ext cx="3686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4119499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9770" y="3744087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74320"/>
            <a:ext cx="8229600" cy="1283207"/>
          </a:xfrm>
          <a:custGeom>
            <a:avLst/>
            <a:gdLst/>
            <a:ahLst/>
            <a:cxnLst/>
            <a:rect l="l" t="t" r="r" b="b"/>
            <a:pathLst>
              <a:path w="8229600" h="1283207">
                <a:moveTo>
                  <a:pt x="0" y="1283207"/>
                </a:moveTo>
                <a:lnTo>
                  <a:pt x="8229600" y="1283207"/>
                </a:lnTo>
                <a:lnTo>
                  <a:pt x="82296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756155"/>
            <a:ext cx="32874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sone</a:t>
            </a:r>
            <a:r>
              <a:rPr kumimoji="0" sz="4200" b="1" i="0" u="heavy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4200" b="1" i="0" u="heavy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527" y="1756155"/>
            <a:ext cx="35967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essionsorie</a:t>
            </a:r>
            <a:r>
              <a:rPr kumimoji="0" sz="4200" b="1" i="0" u="heavy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527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2264791"/>
            <a:ext cx="2818915" cy="267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r>
              <a:rPr kumimoji="0" sz="3600" b="1" i="0" u="none" strike="noStrike" kern="1200" cap="none" spc="-1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ei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3600" b="1" i="0" u="none" strike="noStrike" kern="1200" cap="none" spc="-25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sönlic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5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ct val="101725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cklu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ei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-4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2417" lvl="0" indent="0" algn="l" defTabSz="914400" rtl="0" eaLnBrk="1" fontAlgn="auto" latinLnBrk="0" hangingPunct="1">
              <a:lnSpc>
                <a:spcPct val="100097"/>
              </a:lnSpc>
              <a:spcBef>
                <a:spcPts val="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erb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Ha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2264791"/>
            <a:ext cx="3515719" cy="2451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4311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not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223" marR="4311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3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essionsb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46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(z.B.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Du</a:t>
            </a:r>
            <a:r>
              <a:rPr kumimoji="0" sz="2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2400" b="1" i="0" u="none" strike="noStrike" kern="1200" cap="none" spc="5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achu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erric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ric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13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560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066919"/>
            <a:ext cx="3598497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5066919"/>
            <a:ext cx="3386822" cy="123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1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9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1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eitungsdien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274320"/>
            <a:ext cx="8229600" cy="128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059" marR="3068484" lvl="0" indent="0" algn="ctr" defTabSz="914400" rtl="0" eaLnBrk="1" fontAlgn="auto" latinLnBrk="0" hangingPunct="1">
              <a:lnSpc>
                <a:spcPct val="10172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 d</a:t>
            </a:r>
            <a:r>
              <a:rPr kumimoji="0" sz="32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64094" marR="1065466" lvl="0" indent="0" algn="ctr" defTabSz="914400" rtl="0" eaLnBrk="1" fontAlgn="auto" latinLnBrk="0" hangingPunct="1">
              <a:lnSpc>
                <a:spcPts val="384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</a:t>
            </a:r>
            <a:r>
              <a:rPr kumimoji="0" sz="4800" b="1" i="0" u="none" strike="noStrike" kern="1200" cap="none" spc="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 an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4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2187" marR="1194241" lvl="0" indent="0" algn="ctr" defTabSz="914400" rtl="0" eaLnBrk="1" fontAlgn="auto" latinLnBrk="0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3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egi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MS,</a:t>
            </a:r>
            <a:r>
              <a:rPr kumimoji="0" sz="2400" b="1" i="0" u="none" strike="noStrike" kern="1200" cap="none" spc="-1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27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</a:t>
            </a:r>
            <a:r>
              <a:rPr kumimoji="0" sz="2400" b="1" i="0" u="none" strike="noStrike" kern="1200" cap="none" spc="-3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2400" b="1" i="0" u="none" strike="noStrike" kern="1200" cap="none" spc="-16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4833</Words>
  <Application>Microsoft Office PowerPoint</Application>
  <PresentationFormat>Bildschirmpräsentation (4:3)</PresentationFormat>
  <Paragraphs>958</Paragraphs>
  <Slides>62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62</vt:i4>
      </vt:variant>
    </vt:vector>
  </HeadingPairs>
  <TitlesOfParts>
    <vt:vector size="69" baseType="lpstr">
      <vt:lpstr>-apple-system</vt:lpstr>
      <vt:lpstr>Arial</vt:lpstr>
      <vt:lpstr>Calibri</vt:lpstr>
      <vt:lpstr>Cambria</vt:lpstr>
      <vt:lpstr>Times New Roman</vt:lpstr>
      <vt:lpstr>Office Theme</vt:lpstr>
      <vt:lpstr>Larissa</vt:lpstr>
      <vt:lpstr>PowerPoint-Präsentation</vt:lpstr>
      <vt:lpstr>  Welche Informationen enthält diese Info-PDF?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Wie differenziert sich die schulseitige Obligatorik?</vt:lpstr>
      <vt:lpstr>Die Anwesenheitsobligatorik in der Schule</vt:lpstr>
      <vt:lpstr>Problematik im PS-Durchgang 09/2024</vt:lpstr>
      <vt:lpstr>Folgerungen für das PS 02/2025</vt:lpstr>
      <vt:lpstr>PowerPoint-Präsentation</vt:lpstr>
      <vt:lpstr>Mit welchen Personen habe ich am Lernort ZfsL näher zu tun?</vt:lpstr>
      <vt:lpstr>Wo sind für mich wichtige Informationen/ Dokumente hinterlegt? </vt:lpstr>
      <vt:lpstr>PowerPoint-Präsentation</vt:lpstr>
      <vt:lpstr>An welchen Tagen liegen meine ZfsL-Begleitveranstaltungen? </vt:lpstr>
      <vt:lpstr>Fortsetzung:</vt:lpstr>
      <vt:lpstr>  Welche Begleitformate absolviere ich am ZfsL?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wird der erfolgreich absolvierte schulpraktische Teil meines Praxissemesters bescheinigt? –  Die Doppelbescheinigung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Fortsetzung: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badde11</dc:creator>
  <cp:lastModifiedBy>32_nesudo</cp:lastModifiedBy>
  <cp:revision>40</cp:revision>
  <dcterms:modified xsi:type="dcterms:W3CDTF">2025-02-02T20:09:53Z</dcterms:modified>
</cp:coreProperties>
</file>