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notesSlides/notesSlide26.xml" ContentType="application/vnd.openxmlformats-officedocument.presentationml.notesSlide+xml"/>
  <Override PartName="/ppt/comments/comment1.xml" ContentType="application/vnd.openxmlformats-officedocument.presentationml.comments+xml"/>
  <Override PartName="/ppt/tags/tag7.xml" ContentType="application/vnd.openxmlformats-officedocument.presentationml.tags+xml"/>
  <Override PartName="/ppt/notesSlides/notesSlide27.xml" ContentType="application/vnd.openxmlformats-officedocument.presentationml.notesSlide+xml"/>
  <Override PartName="/ppt/comments/comment2.xml" ContentType="application/vnd.openxmlformats-officedocument.presentationml.comments+xml"/>
  <Override PartName="/ppt/tags/tag8.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9.xml" ContentType="application/vnd.openxmlformats-officedocument.presentationml.tags+xml"/>
  <Override PartName="/ppt/notesSlides/notesSlide30.xml" ContentType="application/vnd.openxmlformats-officedocument.presentationml.notesSlide+xml"/>
  <Override PartName="/ppt/comments/comment3.xml" ContentType="application/vnd.openxmlformats-officedocument.presentationml.comments+xml"/>
  <Override PartName="/ppt/tags/tag10.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57"/>
  </p:notesMasterIdLst>
  <p:handoutMasterIdLst>
    <p:handoutMasterId r:id="rId58"/>
  </p:handoutMasterIdLst>
  <p:sldIdLst>
    <p:sldId id="381" r:id="rId5"/>
    <p:sldId id="380" r:id="rId6"/>
    <p:sldId id="388" r:id="rId7"/>
    <p:sldId id="392" r:id="rId8"/>
    <p:sldId id="391" r:id="rId9"/>
    <p:sldId id="416" r:id="rId10"/>
    <p:sldId id="425" r:id="rId11"/>
    <p:sldId id="418" r:id="rId12"/>
    <p:sldId id="429" r:id="rId13"/>
    <p:sldId id="431" r:id="rId14"/>
    <p:sldId id="268" r:id="rId15"/>
    <p:sldId id="419" r:id="rId16"/>
    <p:sldId id="428" r:id="rId17"/>
    <p:sldId id="274" r:id="rId18"/>
    <p:sldId id="396" r:id="rId19"/>
    <p:sldId id="407" r:id="rId20"/>
    <p:sldId id="406" r:id="rId21"/>
    <p:sldId id="412" r:id="rId22"/>
    <p:sldId id="414" r:id="rId23"/>
    <p:sldId id="420" r:id="rId24"/>
    <p:sldId id="282" r:id="rId25"/>
    <p:sldId id="324" r:id="rId26"/>
    <p:sldId id="284" r:id="rId27"/>
    <p:sldId id="352" r:id="rId28"/>
    <p:sldId id="287" r:id="rId29"/>
    <p:sldId id="288" r:id="rId30"/>
    <p:sldId id="289" r:id="rId31"/>
    <p:sldId id="290" r:id="rId32"/>
    <p:sldId id="291" r:id="rId33"/>
    <p:sldId id="422" r:id="rId34"/>
    <p:sldId id="338" r:id="rId35"/>
    <p:sldId id="309" r:id="rId36"/>
    <p:sldId id="333" r:id="rId37"/>
    <p:sldId id="424" r:id="rId38"/>
    <p:sldId id="427" r:id="rId39"/>
    <p:sldId id="430" r:id="rId40"/>
    <p:sldId id="394" r:id="rId41"/>
    <p:sldId id="395" r:id="rId42"/>
    <p:sldId id="348" r:id="rId43"/>
    <p:sldId id="314" r:id="rId44"/>
    <p:sldId id="415" r:id="rId45"/>
    <p:sldId id="386" r:id="rId46"/>
    <p:sldId id="294" r:id="rId47"/>
    <p:sldId id="323" r:id="rId48"/>
    <p:sldId id="296" r:id="rId49"/>
    <p:sldId id="297" r:id="rId50"/>
    <p:sldId id="298" r:id="rId51"/>
    <p:sldId id="321" r:id="rId52"/>
    <p:sldId id="350" r:id="rId53"/>
    <p:sldId id="264" r:id="rId54"/>
    <p:sldId id="345" r:id="rId55"/>
    <p:sldId id="383" r:id="rId56"/>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5"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extLst/>
  </p:cmAuthor>
  <p:cmAuthor id="2" name="User" initials="U" lastIdx="4" clrIdx="1">
    <p:extLst/>
  </p:cmAuthor>
  <p:cmAuthor id="3" name="Frau Dr. Jutta Walke" initials="FDJW" lastIdx="6" clrIdx="2">
    <p:extLst/>
  </p:cmAuthor>
  <p:cmAuthor id="4" name="Frau Corinna Schopphoff" initials="FCS" lastIdx="2" clrIdx="3">
    <p:extLst/>
  </p:cmAuthor>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1C800"/>
    <a:srgbClr val="F1F2F5"/>
    <a:srgbClr val="F3F6F9"/>
    <a:srgbClr val="F66860"/>
    <a:srgbClr val="679AB9"/>
    <a:srgbClr val="9AB7D2"/>
    <a:srgbClr val="BCD700"/>
    <a:srgbClr val="007890"/>
    <a:srgbClr val="F37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64" autoAdjust="0"/>
    <p:restoredTop sz="78713" autoAdjust="0"/>
  </p:normalViewPr>
  <p:slideViewPr>
    <p:cSldViewPr snapToObjects="1">
      <p:cViewPr varScale="1">
        <p:scale>
          <a:sx n="88" d="100"/>
          <a:sy n="88" d="100"/>
        </p:scale>
        <p:origin x="1158" y="78"/>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6" dt="2020-05-13T17:13:27.851" idx="1">
    <p:pos x="10" y="10"/>
    <p:text>NEU einsprech</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7" dt="2021-01-27T16:20:26.163" idx="4">
    <p:pos x="10" y="10"/>
    <p:text>NEU einsprechen</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7" dt="2020-05-27T16:03:40.739" idx="3">
    <p:pos x="10" y="10"/>
    <p:text>NEU einsprechen</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28.09.2021</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28.09.2021</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12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19</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8054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708590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1465327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748679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24</a:t>
            </a:fld>
            <a:endParaRPr lang="de-DE"/>
          </a:p>
        </p:txBody>
      </p:sp>
    </p:spTree>
    <p:extLst>
      <p:ext uri="{BB962C8B-B14F-4D97-AF65-F5344CB8AC3E}">
        <p14:creationId xmlns:p14="http://schemas.microsoft.com/office/powerpoint/2010/main" val="807474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25</a:t>
            </a:fld>
            <a:endParaRPr lang="de-DE"/>
          </a:p>
        </p:txBody>
      </p:sp>
    </p:spTree>
    <p:extLst>
      <p:ext uri="{BB962C8B-B14F-4D97-AF65-F5344CB8AC3E}">
        <p14:creationId xmlns:p14="http://schemas.microsoft.com/office/powerpoint/2010/main" val="3964482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26</a:t>
            </a:fld>
            <a:endParaRPr lang="de-DE"/>
          </a:p>
        </p:txBody>
      </p:sp>
    </p:spTree>
    <p:extLst>
      <p:ext uri="{BB962C8B-B14F-4D97-AF65-F5344CB8AC3E}">
        <p14:creationId xmlns:p14="http://schemas.microsoft.com/office/powerpoint/2010/main" val="3568852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27</a:t>
            </a:fld>
            <a:endParaRPr lang="de-DE"/>
          </a:p>
        </p:txBody>
      </p:sp>
    </p:spTree>
    <p:extLst>
      <p:ext uri="{BB962C8B-B14F-4D97-AF65-F5344CB8AC3E}">
        <p14:creationId xmlns:p14="http://schemas.microsoft.com/office/powerpoint/2010/main" val="374691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28</a:t>
            </a:fld>
            <a:endParaRPr lang="de-DE"/>
          </a:p>
        </p:txBody>
      </p:sp>
    </p:spTree>
    <p:extLst>
      <p:ext uri="{BB962C8B-B14F-4D97-AF65-F5344CB8AC3E}">
        <p14:creationId xmlns:p14="http://schemas.microsoft.com/office/powerpoint/2010/main" val="2326893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40109903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695429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4037626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12991662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11783720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37326387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41018995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38</a:t>
            </a:fld>
            <a:endParaRPr lang="de-DE"/>
          </a:p>
        </p:txBody>
      </p:sp>
    </p:spTree>
    <p:extLst>
      <p:ext uri="{BB962C8B-B14F-4D97-AF65-F5344CB8AC3E}">
        <p14:creationId xmlns:p14="http://schemas.microsoft.com/office/powerpoint/2010/main" val="37687084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Zeitfenster</a:t>
            </a:r>
            <a:r>
              <a:rPr lang="de-DE" baseline="0" dirty="0"/>
              <a:t> beachten – Termine auch von MB und AB in den Blick nehmen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2763407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3386803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27230508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47</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48</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49</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50</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24317203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51</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14</a:t>
            </a:fld>
            <a:endParaRPr lang="de-DE"/>
          </a:p>
        </p:txBody>
      </p:sp>
    </p:spTree>
    <p:extLst>
      <p:ext uri="{BB962C8B-B14F-4D97-AF65-F5344CB8AC3E}">
        <p14:creationId xmlns:p14="http://schemas.microsoft.com/office/powerpoint/2010/main" val="283072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15</a:t>
            </a:fld>
            <a:endParaRPr lang="de-DE"/>
          </a:p>
        </p:txBody>
      </p:sp>
    </p:spTree>
    <p:extLst>
      <p:ext uri="{BB962C8B-B14F-4D97-AF65-F5344CB8AC3E}">
        <p14:creationId xmlns:p14="http://schemas.microsoft.com/office/powerpoint/2010/main" val="650926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1153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17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7859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7733696"/>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00205"/>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66750314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4200061137"/>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3938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262">
          <p15:clr>
            <a:srgbClr val="FBAE40"/>
          </p15:clr>
        </p15:guide>
        <p15:guide id="3" pos="301">
          <p15:clr>
            <a:srgbClr val="FBAE40"/>
          </p15:clr>
        </p15:guide>
        <p15:guide id="4" pos="7379">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04199186"/>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301">
          <p15:clr>
            <a:srgbClr val="FBAE40"/>
          </p15:clr>
        </p15:guide>
        <p15:guide id="5" pos="7379">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65850435"/>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57111559"/>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301">
          <p15:clr>
            <a:srgbClr val="FBAE40"/>
          </p15:clr>
        </p15:guide>
        <p15:guide id="5" pos="737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1121070743"/>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8195125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27.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35.emf"/><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go.wwu.de/se6ps"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38.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notesSlide" Target="../notesSlides/notesSlide27.xml"/><Relationship Id="rId7" Type="http://schemas.openxmlformats.org/officeDocument/2006/relationships/image" Target="../media/image46.emf"/><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45.emf"/><Relationship Id="rId5" Type="http://schemas.openxmlformats.org/officeDocument/2006/relationships/image" Target="../media/image44.emf"/><Relationship Id="rId4" Type="http://schemas.openxmlformats.org/officeDocument/2006/relationships/image" Target="../media/image41.emf"/></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48.emf"/><Relationship Id="rId4" Type="http://schemas.openxmlformats.org/officeDocument/2006/relationships/image" Target="../media/image47.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50.png"/></Relationships>
</file>

<file path=ppt/slides/_rels/slide4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notesSlide" Target="../notesSlides/notesSlide30.xml"/><Relationship Id="rId7" Type="http://schemas.openxmlformats.org/officeDocument/2006/relationships/image" Target="../media/image54.png"/><Relationship Id="rId2" Type="http://schemas.openxmlformats.org/officeDocument/2006/relationships/slideLayout" Target="../slideLayouts/slideLayout7.xml"/><Relationship Id="rId1" Type="http://schemas.openxmlformats.org/officeDocument/2006/relationships/tags" Target="../tags/tag9.xml"/><Relationship Id="rId6" Type="http://schemas.openxmlformats.org/officeDocument/2006/relationships/image" Target="../media/image53.png"/><Relationship Id="rId5" Type="http://schemas.openxmlformats.org/officeDocument/2006/relationships/image" Target="../media/image52.png"/><Relationship Id="rId10" Type="http://schemas.openxmlformats.org/officeDocument/2006/relationships/comments" Target="../comments/comment3.xml"/><Relationship Id="rId4" Type="http://schemas.openxmlformats.org/officeDocument/2006/relationships/image" Target="../media/image51.png"/><Relationship Id="rId9" Type="http://schemas.openxmlformats.org/officeDocument/2006/relationships/image" Target="../media/image56.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59.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hyperlink" Target="http://go.wwu.de/praxissemesterdownloads" TargetMode="External"/><Relationship Id="rId5" Type="http://schemas.openxmlformats.org/officeDocument/2006/relationships/image" Target="../media/image58.png"/><Relationship Id="rId4" Type="http://schemas.openxmlformats.org/officeDocument/2006/relationships/image" Target="../media/image57.emf"/></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38.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60.png"/><Relationship Id="rId7" Type="http://schemas.openxmlformats.org/officeDocument/2006/relationships/image" Target="../media/image63.emf"/><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image" Target="../media/image62.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61.pn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0.xml"/><Relationship Id="rId1" Type="http://schemas.openxmlformats.org/officeDocument/2006/relationships/slideLayout" Target="../slideLayouts/slideLayout2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2168805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Praxisbezogene Studien (Belegung und Aufbau)</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b="1" dirty="0">
                <a:solidFill>
                  <a:schemeClr val="bg2"/>
                </a:solidFill>
              </a:rPr>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spTree>
    <p:extLst>
      <p:ext uri="{BB962C8B-B14F-4D97-AF65-F5344CB8AC3E}">
        <p14:creationId xmlns:p14="http://schemas.microsoft.com/office/powerpoint/2010/main" val="1328645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73E2CAA-6E32-4812-B489-86E82A5E76CF}"/>
              </a:ext>
            </a:extLst>
          </p:cNvPr>
          <p:cNvSpPr>
            <a:spLocks noGrp="1"/>
          </p:cNvSpPr>
          <p:nvPr>
            <p:ph type="title"/>
          </p:nvPr>
        </p:nvSpPr>
        <p:spPr/>
        <p:txBody>
          <a:bodyPr/>
          <a:lstStyle/>
          <a:p>
            <a:r>
              <a:rPr lang="de-DE" dirty="0"/>
              <a:t>Aufbau der Praxisbezogenen Studien (PBS)</a:t>
            </a:r>
          </a:p>
        </p:txBody>
      </p:sp>
      <p:pic>
        <p:nvPicPr>
          <p:cNvPr id="7" name="Grafik 6">
            <a:extLst>
              <a:ext uri="{FF2B5EF4-FFF2-40B4-BE49-F238E27FC236}">
                <a16:creationId xmlns:a16="http://schemas.microsoft.com/office/drawing/2014/main" id="{DB5E5D7C-7C69-4E26-9190-1FC307D31DE3}"/>
              </a:ext>
            </a:extLst>
          </p:cNvPr>
          <p:cNvPicPr>
            <a:picLocks noChangeAspect="1"/>
          </p:cNvPicPr>
          <p:nvPr/>
        </p:nvPicPr>
        <p:blipFill>
          <a:blip r:embed="rId2"/>
          <a:stretch>
            <a:fillRect/>
          </a:stretch>
        </p:blipFill>
        <p:spPr>
          <a:xfrm>
            <a:off x="368311" y="2270659"/>
            <a:ext cx="11455377" cy="2316681"/>
          </a:xfrm>
          <a:prstGeom prst="rect">
            <a:avLst/>
          </a:prstGeom>
        </p:spPr>
      </p:pic>
      <p:sp>
        <p:nvSpPr>
          <p:cNvPr id="6" name="Foliennummernplatzhalter 5">
            <a:extLst>
              <a:ext uri="{FF2B5EF4-FFF2-40B4-BE49-F238E27FC236}">
                <a16:creationId xmlns:a16="http://schemas.microsoft.com/office/drawing/2014/main" id="{6E7A76C2-1C7D-4594-BD7F-15321481F0E6}"/>
              </a:ext>
            </a:extLst>
          </p:cNvPr>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Tree>
    <p:extLst>
      <p:ext uri="{BB962C8B-B14F-4D97-AF65-F5344CB8AC3E}">
        <p14:creationId xmlns:p14="http://schemas.microsoft.com/office/powerpoint/2010/main" val="3176850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29104224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grpSp>
        <p:nvGrpSpPr>
          <p:cNvPr id="7" name="Gruppieren 6">
            <a:extLst>
              <a:ext uri="{FF2B5EF4-FFF2-40B4-BE49-F238E27FC236}">
                <a16:creationId xmlns:a16="http://schemas.microsoft.com/office/drawing/2014/main" id="{1E59E7D1-1ECD-42BE-A01F-AE60A48FA4E9}"/>
              </a:ext>
            </a:extLst>
          </p:cNvPr>
          <p:cNvGrpSpPr/>
          <p:nvPr/>
        </p:nvGrpSpPr>
        <p:grpSpPr>
          <a:xfrm>
            <a:off x="9120336" y="382113"/>
            <a:ext cx="2397378" cy="1603663"/>
            <a:chOff x="8472264" y="558692"/>
            <a:chExt cx="2397378" cy="1603663"/>
          </a:xfrm>
        </p:grpSpPr>
        <p:sp>
          <p:nvSpPr>
            <p:cNvPr id="3" name="Wolkenförmige Legende 2"/>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9034461" y="1098913"/>
              <a:ext cx="1272984" cy="523220"/>
            </a:xfrm>
            <a:prstGeom prst="rect">
              <a:avLst/>
            </a:prstGeom>
          </p:spPr>
          <p:txBody>
            <a:bodyPr wrap="square">
              <a:spAutoFit/>
            </a:bodyPr>
            <a:lstStyle/>
            <a:p>
              <a:pPr lvl="0" algn="ctr">
                <a:defRPr/>
              </a:pPr>
              <a:r>
                <a:rPr lang="de-DE" sz="1400" b="1" dirty="0">
                  <a:solidFill>
                    <a:schemeClr val="bg1"/>
                  </a:solidFill>
                </a:rPr>
                <a:t>31.10-</a:t>
              </a:r>
            </a:p>
            <a:p>
              <a:pPr lvl="0" algn="ctr">
                <a:defRPr/>
              </a:pPr>
              <a:r>
                <a:rPr lang="de-DE" sz="1400" b="1" dirty="0">
                  <a:solidFill>
                    <a:schemeClr val="bg1"/>
                  </a:solidFill>
                </a:rPr>
                <a:t>07.11.2021</a:t>
              </a:r>
            </a:p>
          </p:txBody>
        </p:sp>
      </p:grpSp>
    </p:spTree>
    <p:custDataLst>
      <p:tags r:id="rId1"/>
    </p:custDataLst>
    <p:extLst>
      <p:ext uri="{BB962C8B-B14F-4D97-AF65-F5344CB8AC3E}">
        <p14:creationId xmlns:p14="http://schemas.microsoft.com/office/powerpoint/2010/main" val="4178427091"/>
      </p:ext>
    </p:extLst>
  </p:cSld>
  <p:clrMapOvr>
    <a:masterClrMapping/>
  </p:clrMapOvr>
  <mc:AlternateContent xmlns:mc="http://schemas.openxmlformats.org/markup-compatibility/2006" xmlns:p14="http://schemas.microsoft.com/office/powerpoint/2010/main">
    <mc:Choice Requires="p14">
      <p:transition spd="slow" p14:dur="2000" advTm="102008"/>
    </mc:Choice>
    <mc:Fallback xmlns="">
      <p:transition spd="slow" advTm="102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A91EDEA2-326B-4821-81AA-D27776D05A29}"/>
              </a:ext>
            </a:extLst>
          </p:cNvPr>
          <p:cNvSpPr/>
          <p:nvPr/>
        </p:nvSpPr>
        <p:spPr>
          <a:xfrm>
            <a:off x="0" y="5589240"/>
            <a:ext cx="12115936" cy="94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16</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rotWithShape="1">
          <a:blip r:embed="rId4"/>
          <a:srcRect r="16550" b="82967"/>
          <a:stretch/>
        </p:blipFill>
        <p:spPr>
          <a:xfrm>
            <a:off x="219945" y="1052736"/>
            <a:ext cx="11161240" cy="1879693"/>
          </a:xfrm>
          <a:prstGeom prst="rect">
            <a:avLst/>
          </a:prstGeom>
        </p:spPr>
      </p:pic>
      <p:sp>
        <p:nvSpPr>
          <p:cNvPr id="2" name="Rechteck 1">
            <a:extLst>
              <a:ext uri="{FF2B5EF4-FFF2-40B4-BE49-F238E27FC236}">
                <a16:creationId xmlns:a16="http://schemas.microsoft.com/office/drawing/2014/main" id="{21C15920-2262-4377-8C09-B65CC25503A4}"/>
              </a:ext>
            </a:extLst>
          </p:cNvPr>
          <p:cNvSpPr/>
          <p:nvPr/>
        </p:nvSpPr>
        <p:spPr>
          <a:xfrm>
            <a:off x="3143672" y="1021904"/>
            <a:ext cx="2232248" cy="318864"/>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4" name="Grafik 3">
            <a:extLst>
              <a:ext uri="{FF2B5EF4-FFF2-40B4-BE49-F238E27FC236}">
                <a16:creationId xmlns:a16="http://schemas.microsoft.com/office/drawing/2014/main" id="{967021D0-BDFD-475C-9AE6-568939C0524D}"/>
              </a:ext>
            </a:extLst>
          </p:cNvPr>
          <p:cNvPicPr>
            <a:picLocks noChangeAspect="1"/>
          </p:cNvPicPr>
          <p:nvPr/>
        </p:nvPicPr>
        <p:blipFill rotWithShape="1">
          <a:blip r:embed="rId5"/>
          <a:srcRect t="1039" b="24825"/>
          <a:stretch/>
        </p:blipFill>
        <p:spPr>
          <a:xfrm>
            <a:off x="1607400" y="2904640"/>
            <a:ext cx="4488600" cy="3717914"/>
          </a:xfrm>
          <a:prstGeom prst="rect">
            <a:avLst/>
          </a:prstGeom>
        </p:spPr>
      </p:pic>
      <p:sp>
        <p:nvSpPr>
          <p:cNvPr id="10" name="Textfeld 9"/>
          <p:cNvSpPr txBox="1"/>
          <p:nvPr/>
        </p:nvSpPr>
        <p:spPr>
          <a:xfrm>
            <a:off x="2408921" y="391800"/>
            <a:ext cx="8972264" cy="369332"/>
          </a:xfrm>
          <a:prstGeom prst="rect">
            <a:avLst/>
          </a:prstGeom>
          <a:solidFill>
            <a:srgbClr val="F1F2F5"/>
          </a:solid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Praxissemester </a:t>
            </a:r>
            <a:r>
              <a:rPr kumimoji="0" lang="de-DE" sz="1800" b="1" i="0" u="none" strike="noStrike" kern="1200" cap="none" spc="0" normalizeH="0" baseline="0" noProof="0" dirty="0">
                <a:ln>
                  <a:noFill/>
                </a:ln>
                <a:solidFill>
                  <a:srgbClr val="009DD1"/>
                </a:solidFill>
                <a:effectLst/>
                <a:uLnTx/>
                <a:uFillTx/>
                <a:latin typeface="Meta Offc Pro"/>
                <a:ea typeface="+mn-ea"/>
                <a:cs typeface="+mn-cs"/>
                <a:sym typeface="Wingdings" panose="05000000000000000000" pitchFamily="2" charset="2"/>
              </a:rPr>
              <a:t> Lehrveranstaltungen zum Praxissemester  Praxisbezogene Studien</a:t>
            </a:r>
            <a:endParaRPr kumimoji="0" lang="de-DE" sz="1800" b="1" i="0" u="none" strike="noStrike" kern="1200" cap="none" spc="0" normalizeH="0" baseline="0" noProof="0" dirty="0">
              <a:ln>
                <a:noFill/>
              </a:ln>
              <a:solidFill>
                <a:srgbClr val="009DD1"/>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1086308225"/>
      </p:ext>
    </p:extLst>
  </p:cSld>
  <p:clrMapOvr>
    <a:masterClrMapping/>
  </p:clrMapOvr>
  <mc:AlternateContent xmlns:mc="http://schemas.openxmlformats.org/markup-compatibility/2006" xmlns:p14="http://schemas.microsoft.com/office/powerpoint/2010/main">
    <mc:Choice Requires="p14">
      <p:transition spd="slow" p14:dur="2000" advTm="29508"/>
    </mc:Choice>
    <mc:Fallback xmlns="">
      <p:transition spd="slow" advTm="295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574" x="0" y="1857375"/>
          <p14:tracePt t="6582" x="7938" y="1873250"/>
          <p14:tracePt t="7069" x="15875" y="1873250"/>
          <p14:tracePt t="7094" x="23813" y="1881188"/>
          <p14:tracePt t="7110" x="31750" y="1881188"/>
          <p14:tracePt t="7126" x="39688" y="1881188"/>
          <p14:tracePt t="7143" x="55563" y="1890713"/>
          <p14:tracePt t="7164" x="63500" y="1898650"/>
          <p14:tracePt t="7174" x="71438" y="1898650"/>
          <p14:tracePt t="7189" x="87313" y="1914525"/>
          <p14:tracePt t="7206" x="119063" y="1930400"/>
          <p14:tracePt t="7212" x="134938" y="1938338"/>
          <p14:tracePt t="7223" x="150813" y="1938338"/>
          <p14:tracePt t="7228" x="158750" y="1938338"/>
          <p14:tracePt t="7238" x="184150" y="1938338"/>
          <p14:tracePt t="7244" x="200025" y="1938338"/>
          <p14:tracePt t="7254" x="223838" y="1938338"/>
          <p14:tracePt t="7260" x="247650" y="1938338"/>
          <p14:tracePt t="7270" x="255588" y="1946275"/>
          <p14:tracePt t="7276" x="263525" y="1946275"/>
          <p14:tracePt t="7286" x="279400" y="1946275"/>
          <p14:tracePt t="7292" x="287338" y="1946275"/>
          <p14:tracePt t="7302" x="295275" y="1954213"/>
          <p14:tracePt t="7308" x="319088" y="1954213"/>
          <p14:tracePt t="7318" x="334963" y="1954213"/>
          <p14:tracePt t="7324" x="350838" y="1970088"/>
          <p14:tracePt t="7334" x="366713" y="1970088"/>
          <p14:tracePt t="7341" x="390525" y="1970088"/>
          <p14:tracePt t="7357" x="414338" y="1970088"/>
          <p14:tracePt t="7367" x="430213" y="1970088"/>
          <p14:tracePt t="7374" x="446088" y="1970088"/>
          <p14:tracePt t="7380" x="461963" y="1970088"/>
          <p14:tracePt t="7390" x="469900" y="1970088"/>
          <p14:tracePt t="7396" x="493713" y="1978025"/>
          <p14:tracePt t="7406" x="501650" y="1978025"/>
          <p14:tracePt t="7412" x="509588" y="1978025"/>
          <p14:tracePt t="7423" x="517525" y="1978025"/>
          <p14:tracePt t="7428" x="527050" y="1978025"/>
          <p14:tracePt t="7438" x="542925" y="1978025"/>
          <p14:tracePt t="7444" x="550863" y="1978025"/>
          <p14:tracePt t="7454" x="566738" y="1978025"/>
          <p14:tracePt t="7460" x="574675" y="1978025"/>
          <p14:tracePt t="7469" x="582613" y="1978025"/>
          <p14:tracePt t="7485" x="590550" y="1978025"/>
          <p14:tracePt t="7517" x="606425" y="1978025"/>
          <p14:tracePt t="7524" x="614363" y="1978025"/>
          <p14:tracePt t="7548" x="622300" y="1978025"/>
          <p14:tracePt t="7557" x="638175" y="1978025"/>
          <p14:tracePt t="7569" x="646113" y="1978025"/>
          <p14:tracePt t="7580" x="654050" y="1978025"/>
          <p14:tracePt t="7685" x="669925" y="1978025"/>
          <p14:tracePt t="9325" x="669925" y="1993900"/>
          <p14:tracePt t="9349" x="669925" y="2001838"/>
          <p14:tracePt t="9389" x="669925" y="2009775"/>
          <p14:tracePt t="9406" x="669925" y="2025650"/>
          <p14:tracePt t="9438" x="669925" y="2033588"/>
          <p14:tracePt t="9461" x="669925" y="2041525"/>
          <p14:tracePt t="9470" x="669925" y="2049463"/>
          <p14:tracePt t="9482" x="669925" y="2057400"/>
          <p14:tracePt t="9485" x="669925" y="2065338"/>
          <p14:tracePt t="9501" x="669925" y="2073275"/>
          <p14:tracePt t="9510" x="669925" y="2081213"/>
          <p14:tracePt t="9516" x="669925" y="2089150"/>
          <p14:tracePt t="9532" x="669925" y="2097088"/>
          <p14:tracePt t="9542" x="669925" y="2112963"/>
          <p14:tracePt t="9548" x="669925" y="2120900"/>
          <p14:tracePt t="9557" x="669925" y="2128838"/>
          <p14:tracePt t="9564" x="669925" y="2144713"/>
          <p14:tracePt t="9574" x="669925" y="2152650"/>
          <p14:tracePt t="9580" x="669925" y="2176463"/>
          <p14:tracePt t="9589" x="669925" y="2184400"/>
          <p14:tracePt t="9596" x="669925" y="2192338"/>
          <p14:tracePt t="9605" x="669925" y="2208213"/>
          <p14:tracePt t="9612" x="669925" y="2216150"/>
          <p14:tracePt t="9628" x="677863" y="2224088"/>
          <p14:tracePt t="9637" x="677863" y="2241550"/>
          <p14:tracePt t="9660" x="685800" y="2257425"/>
          <p14:tracePt t="9684" x="693738" y="2273300"/>
          <p14:tracePt t="9700" x="709613" y="2281238"/>
          <p14:tracePt t="9765" x="709613" y="2289175"/>
          <p14:tracePt t="12709" x="709613" y="2305050"/>
          <p14:tracePt t="12726" x="717550" y="2312988"/>
          <p14:tracePt t="12749" x="725488" y="2328863"/>
          <p14:tracePt t="12758" x="725488" y="2336800"/>
          <p14:tracePt t="12782" x="733425" y="2352675"/>
          <p14:tracePt t="12789" x="741363" y="2352675"/>
          <p14:tracePt t="12799" x="741363" y="2360613"/>
          <p14:tracePt t="12816" x="741363" y="2368550"/>
          <p14:tracePt t="12831" x="749300" y="2368550"/>
          <p14:tracePt t="12862" x="757238" y="2376488"/>
          <p14:tracePt t="12893" x="765175" y="2384425"/>
          <p14:tracePt t="12916" x="773113" y="2384425"/>
          <p14:tracePt t="12932" x="781050" y="2392363"/>
          <p14:tracePt t="12965" x="788988" y="2392363"/>
          <p14:tracePt t="12974" x="788988" y="2400300"/>
          <p14:tracePt t="12981" x="796925" y="2408238"/>
          <p14:tracePt t="12988" x="804863" y="2416175"/>
          <p14:tracePt t="13004" x="804863" y="2424113"/>
          <p14:tracePt t="13016" x="804863" y="2439988"/>
          <p14:tracePt t="13020" x="812800" y="2439988"/>
          <p14:tracePt t="13030" x="812800" y="2455863"/>
          <p14:tracePt t="13045" x="812800" y="2463800"/>
          <p14:tracePt t="13065" x="820738" y="2471738"/>
          <p14:tracePt t="13068" x="828675" y="2479675"/>
          <p14:tracePt t="13077" x="828675" y="2487613"/>
          <p14:tracePt t="13100" x="828675" y="2503488"/>
          <p14:tracePt t="13109" x="828675" y="2519363"/>
          <p14:tracePt t="13125" x="828675" y="2535238"/>
          <p14:tracePt t="13133" x="828675" y="2551113"/>
          <p14:tracePt t="13149" x="828675" y="2559050"/>
          <p14:tracePt t="13156" x="828675" y="2576513"/>
          <p14:tracePt t="13165" x="828675" y="2584450"/>
          <p14:tracePt t="13172" x="828675" y="2600325"/>
          <p14:tracePt t="13182" x="828675" y="2608263"/>
          <p14:tracePt t="13188" x="828675" y="2624138"/>
          <p14:tracePt t="13198" x="828675" y="2640013"/>
          <p14:tracePt t="13204" x="828675" y="2647950"/>
          <p14:tracePt t="13213" x="820738" y="2671763"/>
          <p14:tracePt t="13220" x="820738" y="2687638"/>
          <p14:tracePt t="13229" x="820738" y="2703513"/>
          <p14:tracePt t="13236" x="820738" y="2719388"/>
          <p14:tracePt t="13245" x="820738" y="2727325"/>
          <p14:tracePt t="13252" x="820738" y="2735263"/>
          <p14:tracePt t="13262" x="820738" y="2743200"/>
          <p14:tracePt t="13268" x="820738" y="2751138"/>
          <p14:tracePt t="13293" x="820738" y="2759075"/>
          <p14:tracePt t="14749" x="820738" y="2767013"/>
          <p14:tracePt t="14774" x="820738" y="2774950"/>
          <p14:tracePt t="14909" x="828675" y="2774950"/>
          <p14:tracePt t="15053" x="828675" y="2767013"/>
          <p14:tracePt t="15063" x="828675" y="2759075"/>
          <p14:tracePt t="15093" x="828675" y="2751138"/>
          <p14:tracePt t="15189" x="820738" y="2751138"/>
          <p14:tracePt t="15197" x="804863" y="2751138"/>
          <p14:tracePt t="15230" x="796925" y="2751138"/>
          <p14:tracePt t="15271" x="788988" y="2751138"/>
          <p14:tracePt t="15286" x="781050" y="2727325"/>
          <p14:tracePt t="15308" x="781050" y="2719388"/>
          <p14:tracePt t="15335" x="781050" y="2703513"/>
          <p14:tracePt t="15517" x="781050" y="2695575"/>
          <p14:tracePt t="15566" x="773113" y="2687638"/>
          <p14:tracePt t="15574" x="773113" y="2679700"/>
          <p14:tracePt t="16357" x="773113" y="2663825"/>
          <p14:tracePt t="16365" x="781050" y="2655888"/>
          <p14:tracePt t="16390" x="788988" y="2655888"/>
          <p14:tracePt t="16493" x="788988" y="2647950"/>
          <p14:tracePt t="16789" x="796925" y="2640013"/>
          <p14:tracePt t="16814" x="804863" y="2640013"/>
          <p14:tracePt t="16823" x="820738" y="2640013"/>
          <p14:tracePt t="16830" x="820738" y="2647950"/>
          <p14:tracePt t="16838" x="836613" y="2647950"/>
          <p14:tracePt t="16845" x="852488" y="2647950"/>
          <p14:tracePt t="16854" x="868363" y="2671763"/>
          <p14:tracePt t="16862" x="901700" y="2679700"/>
          <p14:tracePt t="16871" x="949325" y="2703513"/>
          <p14:tracePt t="16876" x="965200" y="2711450"/>
          <p14:tracePt t="16885" x="989013" y="2719388"/>
          <p14:tracePt t="16892" x="1028700" y="2751138"/>
          <p14:tracePt t="16901" x="1044575" y="2767013"/>
          <p14:tracePt t="16908" x="1060450" y="2767013"/>
          <p14:tracePt t="16917" x="1092200" y="2782888"/>
          <p14:tracePt t="16924" x="1100138" y="2790825"/>
          <p14:tracePt t="16933" x="1108075" y="2798763"/>
          <p14:tracePt t="16940" x="1123950" y="2806700"/>
          <p14:tracePt t="16949" x="1139825" y="2822575"/>
          <p14:tracePt t="16956" x="1155700" y="2830513"/>
          <p14:tracePt t="16972" x="1163638" y="2830513"/>
          <p14:tracePt t="16996" x="1179513" y="2846388"/>
          <p14:tracePt t="17005" x="1187450" y="2854325"/>
          <p14:tracePt t="17012" x="1195388" y="2862263"/>
          <p14:tracePt t="17028" x="1211263" y="2862263"/>
          <p14:tracePt t="17038" x="1236663" y="2862263"/>
          <p14:tracePt t="17054" x="1244600" y="2862263"/>
          <p14:tracePt t="17101" x="1260475" y="2862263"/>
          <p14:tracePt t="17125" x="1276350" y="2862263"/>
          <p14:tracePt t="17133" x="1300163" y="2862263"/>
          <p14:tracePt t="17149" x="1308100" y="2862263"/>
          <p14:tracePt t="17159" x="1323975" y="2862263"/>
          <p14:tracePt t="17166" x="1331913" y="2862263"/>
          <p14:tracePt t="17173" x="1339850" y="2862263"/>
          <p14:tracePt t="17184" x="1355725" y="2862263"/>
          <p14:tracePt t="17190" x="1363663" y="2870200"/>
          <p14:tracePt t="17196" x="1387475" y="2870200"/>
          <p14:tracePt t="17206" x="1419225" y="2886075"/>
          <p14:tracePt t="17212" x="1435100" y="2886075"/>
          <p14:tracePt t="17222" x="1443038" y="2886075"/>
          <p14:tracePt t="17238" x="1458913" y="2886075"/>
          <p14:tracePt t="17254" x="1466850" y="2894013"/>
          <p14:tracePt t="17317" x="1474788" y="2901950"/>
          <p14:tracePt t="17342" x="1490663" y="2901950"/>
          <p14:tracePt t="17350" x="1498600" y="2909888"/>
          <p14:tracePt t="17366" x="1522413" y="2927350"/>
          <p14:tracePt t="17376" x="1538288" y="2927350"/>
          <p14:tracePt t="17381" x="1562100" y="2927350"/>
          <p14:tracePt t="17389" x="1571625" y="2935288"/>
          <p14:tracePt t="17396" x="1595438" y="2935288"/>
          <p14:tracePt t="17405" x="1603375" y="2943225"/>
          <p14:tracePt t="17412" x="1611313" y="2943225"/>
          <p14:tracePt t="17428" x="1627188" y="2959100"/>
          <p14:tracePt t="17444" x="1635125" y="2959100"/>
          <p14:tracePt t="17460" x="1643063" y="2959100"/>
          <p14:tracePt t="17469" x="1651000" y="2959100"/>
          <p14:tracePt t="17476" x="1658938" y="2959100"/>
          <p14:tracePt t="17502" x="1666875" y="2959100"/>
          <p14:tracePt t="17508" x="1674813" y="2959100"/>
          <p14:tracePt t="17517" x="1682750" y="2967038"/>
          <p14:tracePt t="17533" x="1690688" y="2967038"/>
          <p14:tracePt t="17540" x="1698625" y="2967038"/>
          <p14:tracePt t="17550" x="1706563" y="2974975"/>
          <p14:tracePt t="17556" x="1714500" y="2974975"/>
          <p14:tracePt t="17566" x="1722438" y="2974975"/>
          <p14:tracePt t="17573" x="1730375" y="2974975"/>
          <p14:tracePt t="17580" x="1738313" y="2990850"/>
          <p14:tracePt t="17589" x="1754188" y="2990850"/>
          <p14:tracePt t="17596" x="1762125" y="2990850"/>
          <p14:tracePt t="17622" x="1785938" y="2998788"/>
          <p14:tracePt t="17637" x="1793875" y="2998788"/>
          <p14:tracePt t="17644" x="1809750" y="2998788"/>
          <p14:tracePt t="17653" x="1817688" y="3006725"/>
          <p14:tracePt t="17660" x="1825625" y="3006725"/>
          <p14:tracePt t="17669" x="1841500" y="3006725"/>
          <p14:tracePt t="17685" x="1849438" y="3006725"/>
          <p14:tracePt t="17701" x="1857375" y="3006725"/>
          <p14:tracePt t="17708" x="1873250" y="3006725"/>
          <p14:tracePt t="17732" x="1881188" y="3006725"/>
          <p14:tracePt t="17740" x="1889125" y="3006725"/>
          <p14:tracePt t="17757" x="1897063" y="3006725"/>
          <p14:tracePt t="17766" x="1905000" y="3006725"/>
          <p14:tracePt t="17773" x="1912938" y="3006725"/>
          <p14:tracePt t="18213" x="1922463" y="3014663"/>
          <p14:tracePt t="18221" x="1922463" y="3022600"/>
          <p14:tracePt t="18230" x="1922463" y="3046413"/>
          <p14:tracePt t="18238" x="1922463" y="3070225"/>
          <p14:tracePt t="18244" x="1930400" y="3101975"/>
          <p14:tracePt t="18255" x="1930400" y="3117850"/>
          <p14:tracePt t="18260" x="1946275" y="3141663"/>
          <p14:tracePt t="18276" x="1946275" y="3165475"/>
          <p14:tracePt t="18292" x="1946275" y="3181350"/>
          <p14:tracePt t="18308" x="1954213" y="3189288"/>
          <p14:tracePt t="18317" x="1954213" y="3197225"/>
          <p14:tracePt t="18324" x="1962150" y="3205163"/>
          <p14:tracePt t="18341" x="1962150" y="3213100"/>
          <p14:tracePt t="18348" x="1962150" y="3221038"/>
          <p14:tracePt t="18357" x="1962150" y="3228975"/>
          <p14:tracePt t="18374" x="1978025" y="3244850"/>
          <p14:tracePt t="18390" x="1978025" y="3252788"/>
          <p14:tracePt t="18396" x="1978025" y="3270250"/>
          <p14:tracePt t="18406" x="1978025" y="3278188"/>
          <p14:tracePt t="18412" x="1978025" y="3286125"/>
          <p14:tracePt t="18422" x="1978025" y="3294063"/>
          <p14:tracePt t="18428" x="1978025" y="3302000"/>
          <p14:tracePt t="18444" x="1978025" y="3325813"/>
          <p14:tracePt t="18460" x="1978025" y="3333750"/>
          <p14:tracePt t="18469" x="1978025" y="3349625"/>
          <p14:tracePt t="18485" x="1978025" y="3357563"/>
          <p14:tracePt t="18492" x="1978025" y="3389313"/>
          <p14:tracePt t="18501" x="1978025" y="3397250"/>
          <p14:tracePt t="18508" x="1978025" y="3413125"/>
          <p14:tracePt t="18517" x="1978025" y="3421063"/>
          <p14:tracePt t="18532" x="1978025" y="3429000"/>
          <p14:tracePt t="18541" x="1978025" y="3444875"/>
          <p14:tracePt t="18548" x="1978025" y="3452813"/>
          <p14:tracePt t="18557" x="1978025" y="3460750"/>
          <p14:tracePt t="18564" x="1978025" y="3476625"/>
          <p14:tracePt t="18574" x="1978025" y="3484563"/>
          <p14:tracePt t="18580" x="1978025" y="3492500"/>
          <p14:tracePt t="18590" x="1978025" y="3500438"/>
          <p14:tracePt t="18596" x="1978025" y="3508375"/>
          <p14:tracePt t="18606" x="1978025" y="3516313"/>
          <p14:tracePt t="18612" x="1978025" y="3524250"/>
          <p14:tracePt t="18621" x="1978025" y="3532188"/>
          <p14:tracePt t="18628" x="1978025" y="3540125"/>
          <p14:tracePt t="18637" x="1978025" y="3548063"/>
          <p14:tracePt t="18660" x="1978025" y="3571875"/>
          <p14:tracePt t="18669" x="1978025" y="3579813"/>
          <p14:tracePt t="18685" x="1978025" y="3595688"/>
          <p14:tracePt t="18692" x="1978025" y="3605213"/>
          <p14:tracePt t="18708" x="1978025" y="3613150"/>
          <p14:tracePt t="18725" x="1978025" y="3629025"/>
          <p14:tracePt t="18741" x="1978025" y="3644900"/>
          <p14:tracePt t="18748" x="1978025" y="3676650"/>
          <p14:tracePt t="18757" x="1978025" y="3684588"/>
          <p14:tracePt t="18764" x="1978025" y="3692525"/>
          <p14:tracePt t="18773" x="1978025" y="3708400"/>
          <p14:tracePt t="18790" x="1978025" y="3732213"/>
          <p14:tracePt t="18806" x="1978025" y="3740150"/>
          <p14:tracePt t="18812" x="1978025" y="3756025"/>
          <p14:tracePt t="18821" x="1978025" y="3763963"/>
          <p14:tracePt t="18828" x="1978025" y="3779838"/>
          <p14:tracePt t="18837" x="1978025" y="3787775"/>
          <p14:tracePt t="18844" x="1978025" y="3803650"/>
          <p14:tracePt t="18853" x="1985963" y="3835400"/>
          <p14:tracePt t="18860" x="1985963" y="3843338"/>
          <p14:tracePt t="18869" x="1985963" y="3859213"/>
          <p14:tracePt t="18876" x="1985963" y="3875088"/>
          <p14:tracePt t="18884" x="1993900" y="3898900"/>
          <p14:tracePt t="18892" x="1993900" y="3906838"/>
          <p14:tracePt t="18902" x="1993900" y="3930650"/>
          <p14:tracePt t="18908" x="1993900" y="3938588"/>
          <p14:tracePt t="18925" x="1993900" y="3963988"/>
          <p14:tracePt t="18932" x="1993900" y="3979863"/>
          <p14:tracePt t="18942" x="1993900" y="3987800"/>
          <p14:tracePt t="18948" x="1993900" y="4011613"/>
          <p14:tracePt t="18957" x="1993900" y="4019550"/>
          <p14:tracePt t="18964" x="2009775" y="4043363"/>
          <p14:tracePt t="18974" x="2009775" y="4067175"/>
          <p14:tracePt t="18980" x="2009775" y="4075113"/>
          <p14:tracePt t="18996" x="2009775" y="4098925"/>
          <p14:tracePt t="19005" x="2017713" y="4114800"/>
          <p14:tracePt t="19012" x="2017713" y="4130675"/>
          <p14:tracePt t="19022" x="2025650" y="4138613"/>
          <p14:tracePt t="19028" x="2033588" y="4162425"/>
          <p14:tracePt t="19037" x="2033588" y="4170363"/>
          <p14:tracePt t="19044" x="2041525" y="4194175"/>
          <p14:tracePt t="19053" x="2041525" y="4202113"/>
          <p14:tracePt t="19060" x="2049463" y="4217988"/>
          <p14:tracePt t="19069" x="2049463" y="4241800"/>
          <p14:tracePt t="19076" x="2057400" y="4249738"/>
          <p14:tracePt t="19092" x="2065338" y="4273550"/>
          <p14:tracePt t="19109" x="2065338" y="4281488"/>
          <p14:tracePt t="19116" x="2073275" y="4291013"/>
          <p14:tracePt t="19125" x="2073275" y="4298950"/>
          <p14:tracePt t="19137" x="2081213" y="4306888"/>
          <p14:tracePt t="19148" x="2081213" y="4314825"/>
          <p14:tracePt t="19164" x="2081213" y="4330700"/>
          <p14:tracePt t="19174" x="2081213" y="4338638"/>
          <p14:tracePt t="19190" x="2081213" y="4346575"/>
          <p14:tracePt t="19196" x="2081213" y="4362450"/>
          <p14:tracePt t="19212" x="2081213" y="4370388"/>
          <p14:tracePt t="19222" x="2089150" y="4386263"/>
          <p14:tracePt t="19237" x="2089150" y="4402138"/>
          <p14:tracePt t="19253" x="2089150" y="4410075"/>
          <p14:tracePt t="19260" x="2089150" y="4418013"/>
          <p14:tracePt t="19269" x="2089150" y="4425950"/>
          <p14:tracePt t="19285" x="2089150" y="4433888"/>
          <p14:tracePt t="19302" x="2089150" y="4449763"/>
          <p14:tracePt t="19309" x="2089150" y="4457700"/>
          <p14:tracePt t="19325" x="2089150" y="4465638"/>
          <p14:tracePt t="19332" x="2089150" y="4481513"/>
          <p14:tracePt t="19348" x="2089150" y="4489450"/>
          <p14:tracePt t="19358" x="2089150" y="4513263"/>
          <p14:tracePt t="19374" x="2089150" y="4521200"/>
          <p14:tracePt t="19380" x="2089150" y="4529138"/>
          <p14:tracePt t="19389" x="2089150" y="4537075"/>
          <p14:tracePt t="19396" x="2089150" y="4545013"/>
          <p14:tracePt t="19405" x="2089150" y="4560888"/>
          <p14:tracePt t="19422" x="2089150" y="4576763"/>
          <p14:tracePt t="19428" x="2089150" y="4584700"/>
          <p14:tracePt t="19437" x="2089150" y="4592638"/>
          <p14:tracePt t="19444" x="2089150" y="4608513"/>
          <p14:tracePt t="19453" x="2089150" y="4616450"/>
          <p14:tracePt t="19460" x="2089150" y="4624388"/>
          <p14:tracePt t="19469" x="2089150" y="4633913"/>
          <p14:tracePt t="19476" x="2089150" y="4641850"/>
          <p14:tracePt t="19486" x="2089150" y="4649788"/>
          <p14:tracePt t="19500" x="2089150" y="4673600"/>
          <p14:tracePt t="19509" x="2089150" y="4681538"/>
          <p14:tracePt t="19516" x="2089150" y="4697413"/>
          <p14:tracePt t="19526" x="2089150" y="4705350"/>
          <p14:tracePt t="19532" x="2089150" y="4713288"/>
          <p14:tracePt t="19542" x="2089150" y="4729163"/>
          <p14:tracePt t="19548" x="2089150" y="4745038"/>
          <p14:tracePt t="19564" x="2089150" y="4760913"/>
          <p14:tracePt t="19574" x="2089150" y="4768850"/>
          <p14:tracePt t="19589" x="2089150" y="4776788"/>
          <p14:tracePt t="19596" x="2089150" y="4792663"/>
          <p14:tracePt t="19605" x="2089150" y="4800600"/>
          <p14:tracePt t="19612" x="2089150" y="4808538"/>
          <p14:tracePt t="19621" x="2089150" y="4824413"/>
          <p14:tracePt t="19637" x="2089150" y="4832350"/>
          <p14:tracePt t="19644" x="2081213" y="4848225"/>
          <p14:tracePt t="19660" x="2081213" y="4856163"/>
          <p14:tracePt t="19670" x="2081213" y="4864100"/>
          <p14:tracePt t="19676" x="2081213" y="4879975"/>
          <p14:tracePt t="19686" x="2081213" y="4887913"/>
          <p14:tracePt t="19693" x="2081213" y="4895850"/>
          <p14:tracePt t="19725" x="2081213" y="4911725"/>
          <p14:tracePt t="19732" x="2081213" y="4927600"/>
          <p14:tracePt t="19748" x="2081213" y="4943475"/>
          <p14:tracePt t="19758" x="2081213" y="4951413"/>
          <p14:tracePt t="19764" x="2081213" y="4959350"/>
          <p14:tracePt t="19773" x="2081213" y="4984750"/>
          <p14:tracePt t="19780" x="2081213" y="4992688"/>
          <p14:tracePt t="19796" x="2081213" y="5016500"/>
          <p14:tracePt t="19805" x="2081213" y="5024438"/>
          <p14:tracePt t="19821" x="2081213" y="5048250"/>
          <p14:tracePt t="19828" x="2081213" y="5064125"/>
          <p14:tracePt t="19837" x="2081213" y="5087938"/>
          <p14:tracePt t="19844" x="2073275" y="5111750"/>
          <p14:tracePt t="19853" x="2073275" y="5127625"/>
          <p14:tracePt t="19860" x="2073275" y="5143500"/>
          <p14:tracePt t="19871" x="2057400" y="5167313"/>
          <p14:tracePt t="19877" x="2049463" y="5183188"/>
          <p14:tracePt t="19884" x="2041525" y="5199063"/>
          <p14:tracePt t="19900" x="2041525" y="5222875"/>
          <p14:tracePt t="19909" x="2041525" y="5238750"/>
          <p14:tracePt t="19916" x="2041525" y="5254625"/>
          <p14:tracePt t="19926" x="2041525" y="5262563"/>
          <p14:tracePt t="19932" x="2041525" y="5286375"/>
          <p14:tracePt t="19943" x="2041525" y="5294313"/>
          <p14:tracePt t="19948" x="2041525" y="5319713"/>
          <p14:tracePt t="19957" x="2033588" y="5343525"/>
          <p14:tracePt t="19964" x="2033588" y="5351463"/>
          <p14:tracePt t="19973" x="2033588" y="5375275"/>
          <p14:tracePt t="19980" x="2033588" y="5391150"/>
          <p14:tracePt t="19989" x="2033588" y="5399088"/>
          <p14:tracePt t="19996" x="2033588" y="5422900"/>
          <p14:tracePt t="20005" x="2025650" y="5446713"/>
          <p14:tracePt t="20012" x="2025650" y="5462588"/>
          <p14:tracePt t="20022" x="2009775" y="5478463"/>
          <p14:tracePt t="20028" x="2009775" y="5494338"/>
          <p14:tracePt t="20036" x="2009775" y="5518150"/>
          <p14:tracePt t="20044" x="2001838" y="5541963"/>
          <p14:tracePt t="20060" x="2001838" y="5549900"/>
          <p14:tracePt t="20074" x="2001838" y="5565775"/>
          <p14:tracePt t="20078" x="2001838" y="5573713"/>
          <p14:tracePt t="20084" x="2001838" y="5581650"/>
          <p14:tracePt t="20094" x="2001838" y="5597525"/>
          <p14:tracePt t="20100" x="1993900" y="5613400"/>
          <p14:tracePt t="20116" x="1993900" y="5629275"/>
          <p14:tracePt t="20126" x="1993900" y="5637213"/>
          <p14:tracePt t="20132" x="1993900" y="5645150"/>
          <p14:tracePt t="20142" x="1993900" y="5670550"/>
          <p14:tracePt t="20148" x="1993900" y="5678488"/>
          <p14:tracePt t="20157" x="1993900" y="5702300"/>
          <p14:tracePt t="20164" x="1993900" y="5718175"/>
          <p14:tracePt t="20173" x="1985963" y="5734050"/>
          <p14:tracePt t="20180" x="1978025" y="5741988"/>
          <p14:tracePt t="20189" x="1978025" y="5765800"/>
          <p14:tracePt t="20196" x="1970088" y="5765800"/>
          <p14:tracePt t="20205" x="1970088" y="5773738"/>
          <p14:tracePt t="20212" x="1970088" y="5797550"/>
          <p14:tracePt t="20228" x="1970088" y="5805488"/>
          <p14:tracePt t="20236" x="1970088" y="5813425"/>
          <p14:tracePt t="20244" x="1970088" y="5821363"/>
          <p14:tracePt t="20255" x="1970088" y="5829300"/>
          <p14:tracePt t="20261" x="1970088" y="5837238"/>
          <p14:tracePt t="20269" x="1970088" y="5853113"/>
          <p14:tracePt t="20277" x="1970088" y="5861050"/>
          <p14:tracePt t="20284" x="1970088" y="5868988"/>
          <p14:tracePt t="20309" x="1970088" y="5884863"/>
          <p14:tracePt t="20316" x="1970088" y="5892800"/>
          <p14:tracePt t="20342" x="1970088" y="5900738"/>
          <p14:tracePt t="20348" x="1970088" y="5916613"/>
          <p14:tracePt t="20364" x="1970088" y="5924550"/>
          <p14:tracePt t="20373" x="1970088" y="5940425"/>
          <p14:tracePt t="20380" x="1970088" y="5948363"/>
          <p14:tracePt t="20389" x="1970088" y="5956300"/>
          <p14:tracePt t="20405" x="1970088" y="5980113"/>
          <p14:tracePt t="20421" x="1970088" y="5988050"/>
          <p14:tracePt t="20428" x="1970088" y="6013450"/>
          <p14:tracePt t="20452" x="1970088" y="6029325"/>
          <p14:tracePt t="20468" x="1970088" y="6053138"/>
          <p14:tracePt t="20484" x="1970088" y="6076950"/>
          <p14:tracePt t="20510" x="1970088" y="6084888"/>
          <p14:tracePt t="20516" x="1970088" y="6092825"/>
          <p14:tracePt t="20526" x="1978025" y="6100763"/>
          <p14:tracePt t="20532" x="1978025" y="6108700"/>
          <p14:tracePt t="20542" x="1985963" y="6124575"/>
          <p14:tracePt t="20548" x="1985963" y="6132513"/>
          <p14:tracePt t="20557" x="1985963" y="6148388"/>
          <p14:tracePt t="20564" x="1985963" y="6156325"/>
          <p14:tracePt t="20573" x="1993900" y="6172200"/>
          <p14:tracePt t="20580" x="2001838" y="6180138"/>
          <p14:tracePt t="20596" x="2001838" y="6203950"/>
          <p14:tracePt t="20612" x="2001838" y="6211888"/>
          <p14:tracePt t="20622" x="2001838" y="6227763"/>
          <p14:tracePt t="20628" x="2009775" y="6243638"/>
          <p14:tracePt t="20637" x="2009775" y="6267450"/>
          <p14:tracePt t="20645" x="2017713" y="6283325"/>
          <p14:tracePt t="20661" x="2017713" y="6307138"/>
          <p14:tracePt t="20668" x="2017713" y="6315075"/>
          <p14:tracePt t="20684" x="2017713" y="6338888"/>
          <p14:tracePt t="20694" x="2017713" y="6348413"/>
          <p14:tracePt t="20710" x="2017713" y="6364288"/>
          <p14:tracePt t="20716" x="2033588" y="6388100"/>
          <p14:tracePt t="20732" x="2033588" y="6396038"/>
          <p14:tracePt t="20741" x="2033588" y="6403975"/>
          <p14:tracePt t="20748" x="2033588" y="6411913"/>
          <p14:tracePt t="20773" x="2033588" y="6427788"/>
          <p14:tracePt t="20780" x="2033588" y="6435725"/>
          <p14:tracePt t="20796" x="2033588" y="6443663"/>
          <p14:tracePt t="20844" x="2033588" y="6459538"/>
          <p14:tracePt t="20852" x="2033588" y="6467475"/>
          <p14:tracePt t="20869" x="2041525" y="6475413"/>
          <p14:tracePt t="20884" x="2041525" y="6491288"/>
          <p14:tracePt t="20900" x="2049463" y="6491288"/>
          <p14:tracePt t="20932" x="2049463" y="6507163"/>
          <p14:tracePt t="20940" x="2057400" y="6523038"/>
          <p14:tracePt t="20964" x="2057400" y="6530975"/>
          <p14:tracePt t="20981" x="2057400" y="6538913"/>
          <p14:tracePt t="20989" x="2057400" y="6554788"/>
          <p14:tracePt t="21005" x="2057400" y="6562725"/>
          <p14:tracePt t="21014" x="2065338" y="6578600"/>
          <p14:tracePt t="21030" x="2065338" y="6586538"/>
          <p14:tracePt t="21036" x="2065338" y="6594475"/>
          <p14:tracePt t="21045" x="2065338" y="6618288"/>
          <p14:tracePt t="21062" x="2065338" y="6634163"/>
          <p14:tracePt t="21078" x="2065338" y="6642100"/>
          <p14:tracePt t="21084" x="2073275" y="6650038"/>
          <p14:tracePt t="21116" x="2073275" y="6657975"/>
          <p14:tracePt t="22140" x="2073275" y="6665913"/>
          <p14:tracePt t="22156" x="2073275" y="6673850"/>
          <p14:tracePt t="22188" x="2073275" y="6681788"/>
          <p14:tracePt t="23357" x="2065338" y="6681788"/>
          <p14:tracePt t="28189" x="2057400" y="6681788"/>
          <p14:tracePt t="28197" x="2041525" y="6691313"/>
          <p14:tracePt t="28208" x="2033588" y="6699250"/>
          <p14:tracePt t="28214" x="2017713" y="6699250"/>
          <p14:tracePt t="28226" x="2001838" y="6715125"/>
          <p14:tracePt t="28230" x="1962150" y="6723063"/>
          <p14:tracePt t="28243" x="1922463" y="6723063"/>
          <p14:tracePt t="28244" x="1833563" y="6723063"/>
          <p14:tracePt t="28254" x="1754188" y="6723063"/>
          <p14:tracePt t="28260" x="1651000" y="6723063"/>
          <p14:tracePt t="28269" x="1514475" y="6723063"/>
          <p14:tracePt t="28276" x="1371600" y="6707188"/>
          <p14:tracePt t="28285" x="1252538" y="6699250"/>
          <p14:tracePt t="28292" x="1116013" y="6665913"/>
          <p14:tracePt t="28301" x="989013" y="6650038"/>
          <p14:tracePt t="28308" x="885825" y="6642100"/>
          <p14:tracePt t="28317" x="773113" y="6610350"/>
          <p14:tracePt t="28324" x="646113" y="6570663"/>
          <p14:tracePt t="28333" x="534988" y="6530975"/>
          <p14:tracePt t="28340" x="422275" y="6475413"/>
          <p14:tracePt t="28350" x="311150" y="6411913"/>
          <p14:tracePt t="28357" x="150813" y="6315075"/>
          <p14:tracePt t="28364" x="23813" y="6180138"/>
        </p14:tracePtLst>
      </p14:laserTrace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17</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11879752"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Belegen der Praxisbezogenen Studien im Bereich „Vorbereitung“</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B3AD48B-E5C3-4EA2-9610-1E793D2DF13B}"/>
              </a:ext>
            </a:extLst>
          </p:cNvPr>
          <p:cNvPicPr>
            <a:picLocks noChangeAspect="1"/>
          </p:cNvPicPr>
          <p:nvPr/>
        </p:nvPicPr>
        <p:blipFill rotWithShape="1">
          <a:blip r:embed="rId4"/>
          <a:srcRect r="3296" b="20694"/>
          <a:stretch/>
        </p:blipFill>
        <p:spPr>
          <a:xfrm>
            <a:off x="555224" y="2412225"/>
            <a:ext cx="8787376" cy="3240601"/>
          </a:xfrm>
          <a:prstGeom prst="rect">
            <a:avLst/>
          </a:prstGeom>
        </p:spPr>
      </p:pic>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055440" y="3809993"/>
            <a:ext cx="608774" cy="608774"/>
          </a:xfrm>
        </p:spPr>
      </p:pic>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4" name="Rechteck 3">
            <a:extLst>
              <a:ext uri="{FF2B5EF4-FFF2-40B4-BE49-F238E27FC236}">
                <a16:creationId xmlns:a16="http://schemas.microsoft.com/office/drawing/2014/main" id="{D80D7B88-5A54-4109-A862-0859741312BD}"/>
              </a:ext>
            </a:extLst>
          </p:cNvPr>
          <p:cNvSpPr/>
          <p:nvPr/>
        </p:nvSpPr>
        <p:spPr>
          <a:xfrm>
            <a:off x="1991544" y="3908832"/>
            <a:ext cx="1512168" cy="312257"/>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14449BDF-6642-49B2-8911-227B105F29C7}"/>
              </a:ext>
            </a:extLst>
          </p:cNvPr>
          <p:cNvSpPr/>
          <p:nvPr/>
        </p:nvSpPr>
        <p:spPr>
          <a:xfrm>
            <a:off x="8023759" y="4797151"/>
            <a:ext cx="1284478" cy="378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1" name="Rechteck 10">
            <a:extLst>
              <a:ext uri="{FF2B5EF4-FFF2-40B4-BE49-F238E27FC236}">
                <a16:creationId xmlns:a16="http://schemas.microsoft.com/office/drawing/2014/main" id="{12FE0C2E-966C-4622-874E-07219C7BDF27}"/>
              </a:ext>
            </a:extLst>
          </p:cNvPr>
          <p:cNvSpPr/>
          <p:nvPr/>
        </p:nvSpPr>
        <p:spPr>
          <a:xfrm>
            <a:off x="8023759" y="5175366"/>
            <a:ext cx="1284478" cy="40328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25" name="Grafik 24">
            <a:extLst>
              <a:ext uri="{FF2B5EF4-FFF2-40B4-BE49-F238E27FC236}">
                <a16:creationId xmlns:a16="http://schemas.microsoft.com/office/drawing/2014/main" id="{DAD501E2-72E1-46B4-96DB-F5E85058A7BB}"/>
              </a:ext>
            </a:extLst>
          </p:cNvPr>
          <p:cNvPicPr>
            <a:picLocks noChangeAspect="1"/>
          </p:cNvPicPr>
          <p:nvPr/>
        </p:nvPicPr>
        <p:blipFill rotWithShape="1">
          <a:blip r:embed="rId7"/>
          <a:srcRect b="56734"/>
          <a:stretch/>
        </p:blipFill>
        <p:spPr>
          <a:xfrm>
            <a:off x="8031887" y="4845517"/>
            <a:ext cx="1276350" cy="296715"/>
          </a:xfrm>
          <a:prstGeom prst="rect">
            <a:avLst/>
          </a:prstGeom>
        </p:spPr>
      </p:pic>
      <p:pic>
        <p:nvPicPr>
          <p:cNvPr id="5" name="Grafik 4">
            <a:extLst>
              <a:ext uri="{FF2B5EF4-FFF2-40B4-BE49-F238E27FC236}">
                <a16:creationId xmlns:a16="http://schemas.microsoft.com/office/drawing/2014/main" id="{C41F2475-ED9F-4AF1-ADCC-6C5579D2D381}"/>
              </a:ext>
            </a:extLst>
          </p:cNvPr>
          <p:cNvPicPr>
            <a:picLocks noChangeAspect="1"/>
          </p:cNvPicPr>
          <p:nvPr/>
        </p:nvPicPr>
        <p:blipFill rotWithShape="1">
          <a:blip r:embed="rId7"/>
          <a:srcRect t="34763"/>
          <a:stretch/>
        </p:blipFill>
        <p:spPr>
          <a:xfrm>
            <a:off x="8066249" y="5157192"/>
            <a:ext cx="1276350" cy="447394"/>
          </a:xfrm>
          <a:prstGeom prst="rect">
            <a:avLst/>
          </a:prstGeom>
        </p:spPr>
      </p:pic>
    </p:spTree>
    <p:custDataLst>
      <p:tags r:id="rId1"/>
    </p:custDataLst>
    <p:extLst>
      <p:ext uri="{BB962C8B-B14F-4D97-AF65-F5344CB8AC3E}">
        <p14:creationId xmlns:p14="http://schemas.microsoft.com/office/powerpoint/2010/main" val="3150784455"/>
      </p:ext>
    </p:extLst>
  </p:cSld>
  <p:clrMapOvr>
    <a:masterClrMapping/>
  </p:clrMapOvr>
  <mc:AlternateContent xmlns:mc="http://schemas.openxmlformats.org/markup-compatibility/2006" xmlns:p14="http://schemas.microsoft.com/office/powerpoint/2010/main">
    <mc:Choice Requires="p14">
      <p:transition spd="slow" p14:dur="2000" advTm="20653"/>
    </mc:Choice>
    <mc:Fallback xmlns="">
      <p:transition spd="slow" advTm="206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E42B65F-FBD8-45E4-8799-0BD01ECCE680}"/>
              </a:ext>
            </a:extLst>
          </p:cNvPr>
          <p:cNvSpPr/>
          <p:nvPr/>
        </p:nvSpPr>
        <p:spPr>
          <a:xfrm>
            <a:off x="0" y="5831964"/>
            <a:ext cx="12192000" cy="643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2" name="Titel 1"/>
          <p:cNvSpPr>
            <a:spLocks noGrp="1"/>
          </p:cNvSpPr>
          <p:nvPr>
            <p:ph type="title"/>
          </p:nvPr>
        </p:nvSpPr>
        <p:spPr>
          <a:xfrm>
            <a:off x="449091" y="1393223"/>
            <a:ext cx="8425225" cy="872856"/>
          </a:xfrm>
        </p:spPr>
        <p:txBody>
          <a:bodyPr/>
          <a:lstStyle/>
          <a:p>
            <a:r>
              <a:rPr lang="de-DE" dirty="0"/>
              <a:t>Belegung der PBS in Bildungswissenschaften</a:t>
            </a:r>
          </a:p>
        </p:txBody>
      </p:sp>
      <p:sp>
        <p:nvSpPr>
          <p:cNvPr id="5" name="Inhaltsplatzhalter 4"/>
          <p:cNvSpPr>
            <a:spLocks noGrp="1"/>
          </p:cNvSpPr>
          <p:nvPr>
            <p:ph idx="1"/>
          </p:nvPr>
        </p:nvSpPr>
        <p:spPr>
          <a:xfrm>
            <a:off x="254805" y="2244689"/>
            <a:ext cx="11262909" cy="3421062"/>
          </a:xfrm>
        </p:spPr>
        <p:txBody>
          <a:bodyPr/>
          <a:lstStyle/>
          <a:p>
            <a:pPr marL="342900" indent="-342900">
              <a:lnSpc>
                <a:spcPct val="100000"/>
              </a:lnSpc>
              <a:spcBef>
                <a:spcPts val="1400"/>
              </a:spcBef>
              <a:buFont typeface="Arial" panose="020B0604020202020204" pitchFamily="34" charset="0"/>
              <a:buChar char="•"/>
            </a:pPr>
            <a:r>
              <a:rPr lang="de-DE" sz="1800" dirty="0"/>
              <a:t>Praxisbezogene Studien können entweder in der Teildisziplin </a:t>
            </a:r>
            <a:r>
              <a:rPr lang="de-DE" sz="1800" b="1" dirty="0">
                <a:solidFill>
                  <a:schemeClr val="accent1"/>
                </a:solidFill>
              </a:rPr>
              <a:t>Psychologie oder Erziehungswissenschaft </a:t>
            </a:r>
            <a:r>
              <a:rPr lang="de-DE" sz="1800" dirty="0"/>
              <a:t>gewählt werden</a:t>
            </a:r>
          </a:p>
          <a:p>
            <a:pPr marL="342900" indent="-342900">
              <a:lnSpc>
                <a:spcPct val="100000"/>
              </a:lnSpc>
              <a:spcBef>
                <a:spcPts val="1400"/>
              </a:spcBef>
              <a:buFont typeface="Arial" panose="020B0604020202020204" pitchFamily="34" charset="0"/>
              <a:buChar char="•"/>
            </a:pPr>
            <a:r>
              <a:rPr lang="de-DE" sz="1800" dirty="0"/>
              <a:t>Die PBS in Bildungswissenschaften bestehen aus zwei Bestandteilen: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Methodenteil (Vorlesung „Methoden des Forschenden Lernens im Praxissemester”)</a:t>
            </a:r>
            <a:r>
              <a:rPr lang="de-DE" sz="1800" dirty="0"/>
              <a:t>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Thementeil (Seminar)</a:t>
            </a:r>
            <a:endParaRPr lang="de-DE" sz="1800" dirty="0"/>
          </a:p>
          <a:p>
            <a:pPr marL="342900" indent="-342900">
              <a:lnSpc>
                <a:spcPct val="100000"/>
              </a:lnSpc>
              <a:spcBef>
                <a:spcPts val="1400"/>
              </a:spcBef>
              <a:buFont typeface="Arial" panose="020B0604020202020204" pitchFamily="34" charset="0"/>
              <a:buChar char="•"/>
            </a:pPr>
            <a:r>
              <a:rPr lang="de-DE" sz="1800" dirty="0"/>
              <a:t>Wenn Sie eine PBS im Fach Psychologie zugeteilt bekommen, besuchen Sie einen der Vorlesungstermine („Methodenteil“) in Psychologie, gleiches gilt für die Erziehungswissenschaft</a:t>
            </a:r>
          </a:p>
          <a:p>
            <a:pPr marL="342900" indent="-342900">
              <a:lnSpc>
                <a:spcPct val="100000"/>
              </a:lnSpc>
              <a:spcBef>
                <a:spcPts val="1400"/>
              </a:spcBef>
              <a:buFont typeface="Arial" panose="020B0604020202020204" pitchFamily="34" charset="0"/>
              <a:buChar char="•"/>
            </a:pPr>
            <a:r>
              <a:rPr lang="de-DE" sz="1800" dirty="0"/>
              <a:t>Wählen Sie mindestens </a:t>
            </a:r>
            <a:r>
              <a:rPr lang="de-DE" sz="1800" b="1" dirty="0">
                <a:solidFill>
                  <a:schemeClr val="bg2"/>
                </a:solidFill>
              </a:rPr>
              <a:t>5 verschiedene PBS in einer Prioritätenliste </a:t>
            </a:r>
            <a:r>
              <a:rPr lang="de-DE" sz="1800" dirty="0"/>
              <a:t>im Rahmen der Belegung der PBS</a:t>
            </a:r>
            <a:br>
              <a:rPr lang="de-DE" sz="1800" dirty="0"/>
            </a:br>
            <a:r>
              <a:rPr lang="de-DE" sz="1800" dirty="0"/>
              <a:t>In der Wunschliste können Sie PBS aus beiden Teildisziplinen kombinieren</a:t>
            </a:r>
          </a:p>
          <a:p>
            <a:pPr marL="342900" indent="-342900">
              <a:lnSpc>
                <a:spcPct val="100000"/>
              </a:lnSpc>
              <a:spcBef>
                <a:spcPts val="1400"/>
              </a:spcBef>
              <a:buFont typeface="Arial" panose="020B0604020202020204" pitchFamily="34" charset="0"/>
              <a:buChar char="•"/>
            </a:pPr>
            <a:r>
              <a:rPr lang="de-DE" sz="1800" dirty="0"/>
              <a:t>Der Methodenteil (Vorlesung) muss nicht gesondert belegt werden</a:t>
            </a:r>
          </a:p>
          <a:p>
            <a:pPr marL="342900" indent="-342900">
              <a:lnSpc>
                <a:spcPct val="100000"/>
              </a:lnSpc>
              <a:spcBef>
                <a:spcPts val="1400"/>
              </a:spcBef>
              <a:buFont typeface="Arial" panose="020B0604020202020204" pitchFamily="34" charset="0"/>
              <a:buChar char="•"/>
            </a:pPr>
            <a:r>
              <a:rPr lang="de-DE" sz="1800" dirty="0"/>
              <a:t>Das Ergebnis der Lehrveranstaltungsplatzvergabe wird Ihnen per E-Mail zugesendet</a:t>
            </a:r>
            <a:br>
              <a:rPr lang="de-DE" sz="1800" dirty="0"/>
            </a:br>
            <a:br>
              <a:rPr lang="de-DE" sz="1800" dirty="0"/>
            </a:br>
            <a:endParaRPr lang="de-DE" sz="1800" dirty="0"/>
          </a:p>
        </p:txBody>
      </p:sp>
      <p:grpSp>
        <p:nvGrpSpPr>
          <p:cNvPr id="13" name="Gruppieren 12">
            <a:extLst>
              <a:ext uri="{FF2B5EF4-FFF2-40B4-BE49-F238E27FC236}">
                <a16:creationId xmlns:a16="http://schemas.microsoft.com/office/drawing/2014/main" id="{A9A838E8-F1D1-40C2-803D-0796C45C2DDF}"/>
              </a:ext>
            </a:extLst>
          </p:cNvPr>
          <p:cNvGrpSpPr/>
          <p:nvPr/>
        </p:nvGrpSpPr>
        <p:grpSpPr>
          <a:xfrm>
            <a:off x="9120336" y="382113"/>
            <a:ext cx="2397378" cy="1603663"/>
            <a:chOff x="8472264" y="558692"/>
            <a:chExt cx="2397378" cy="1603663"/>
          </a:xfrm>
        </p:grpSpPr>
        <p:sp>
          <p:nvSpPr>
            <p:cNvPr id="14" name="Wolkenförmige Legende 2">
              <a:extLst>
                <a:ext uri="{FF2B5EF4-FFF2-40B4-BE49-F238E27FC236}">
                  <a16:creationId xmlns:a16="http://schemas.microsoft.com/office/drawing/2014/main" id="{1A252BD8-8C0F-4CA8-A692-DDD5362FE356}"/>
                </a:ext>
              </a:extLst>
            </p:cNvPr>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5" name="Rechteck 14">
              <a:extLst>
                <a:ext uri="{FF2B5EF4-FFF2-40B4-BE49-F238E27FC236}">
                  <a16:creationId xmlns:a16="http://schemas.microsoft.com/office/drawing/2014/main" id="{E0AFA8FD-1349-41F8-BB78-524ADF66FF60}"/>
                </a:ext>
              </a:extLst>
            </p:cNvPr>
            <p:cNvSpPr/>
            <p:nvPr/>
          </p:nvSpPr>
          <p:spPr>
            <a:xfrm>
              <a:off x="9034461" y="1098913"/>
              <a:ext cx="1272984" cy="584775"/>
            </a:xfrm>
            <a:prstGeom prst="rect">
              <a:avLst/>
            </a:prstGeom>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dirty="0">
                  <a:ln>
                    <a:noFill/>
                  </a:ln>
                  <a:solidFill>
                    <a:srgbClr val="F4F4F4"/>
                  </a:solidFill>
                  <a:effectLst/>
                  <a:uLnTx/>
                  <a:uFillTx/>
                  <a:latin typeface="Meta Offc Pro"/>
                  <a:ea typeface="+mn-ea"/>
                  <a:cs typeface="+mn-cs"/>
                </a:rPr>
                <a:t>31.10.-</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dirty="0">
                  <a:ln>
                    <a:noFill/>
                  </a:ln>
                  <a:solidFill>
                    <a:srgbClr val="F4F4F4"/>
                  </a:solidFill>
                  <a:effectLst/>
                  <a:uLnTx/>
                  <a:uFillTx/>
                  <a:latin typeface="Meta Offc Pro"/>
                  <a:ea typeface="+mn-ea"/>
                  <a:cs typeface="+mn-cs"/>
                </a:rPr>
                <a:t>07.11.2021</a:t>
              </a:r>
            </a:p>
          </p:txBody>
        </p:sp>
      </p:grpSp>
    </p:spTree>
    <p:custDataLst>
      <p:tags r:id="rId1"/>
    </p:custDataLst>
    <p:extLst>
      <p:ext uri="{BB962C8B-B14F-4D97-AF65-F5344CB8AC3E}">
        <p14:creationId xmlns:p14="http://schemas.microsoft.com/office/powerpoint/2010/main" val="1872989261"/>
      </p:ext>
    </p:extLst>
  </p:cSld>
  <p:clrMapOvr>
    <a:masterClrMapping/>
  </p:clrMapOvr>
  <mc:AlternateContent xmlns:mc="http://schemas.openxmlformats.org/markup-compatibility/2006" xmlns:p14="http://schemas.microsoft.com/office/powerpoint/2010/main">
    <mc:Choice Requires="p14">
      <p:transition spd="slow" p14:dur="2000" advTm="103776"/>
    </mc:Choice>
    <mc:Fallback xmlns="">
      <p:transition spd="slow" advTm="103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19</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1" name="Rechteck 10"/>
          <p:cNvSpPr/>
          <p:nvPr/>
        </p:nvSpPr>
        <p:spPr>
          <a:xfrm>
            <a:off x="9076135" y="603389"/>
            <a:ext cx="1272984" cy="954107"/>
          </a:xfrm>
          <a:prstGeom prst="rect">
            <a:avLst/>
          </a:prstGeom>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Gesonderte </a:t>
            </a:r>
            <a:br>
              <a:rPr kumimoji="0" lang="de-DE" sz="1400" b="1" i="0" u="none" strike="noStrike" kern="1200" cap="none" spc="0" normalizeH="0" baseline="0" noProof="0" dirty="0">
                <a:ln>
                  <a:noFill/>
                </a:ln>
                <a:solidFill>
                  <a:srgbClr val="F4F4F4"/>
                </a:solidFill>
                <a:effectLst/>
                <a:uLnTx/>
                <a:uFillTx/>
                <a:latin typeface="Meta Offc Pro"/>
                <a:ea typeface="+mn-ea"/>
                <a:cs typeface="+mn-cs"/>
              </a:rPr>
            </a:br>
            <a:r>
              <a:rPr kumimoji="0" lang="de-DE" sz="1400" b="1" i="0" u="none" strike="noStrike" kern="1200" cap="none" spc="0" normalizeH="0" baseline="0" noProof="0" dirty="0">
                <a:ln>
                  <a:noFill/>
                </a:ln>
                <a:solidFill>
                  <a:srgbClr val="F4F4F4"/>
                </a:solidFill>
                <a:effectLst/>
                <a:uLnTx/>
                <a:uFillTx/>
                <a:latin typeface="Meta Offc Pro"/>
                <a:ea typeface="+mn-ea"/>
                <a:cs typeface="+mn-cs"/>
              </a:rPr>
              <a:t>Belegfrist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21.10. –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27.10.2019 </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10539177" cy="872856"/>
          </a:xfrm>
        </p:spPr>
        <p:txBody>
          <a:bodyPr/>
          <a:lstStyle/>
          <a:p>
            <a:r>
              <a:rPr lang="de-DE" dirty="0"/>
              <a:t>Praxisbezogene Studien in Bildungswissenschaften</a:t>
            </a:r>
          </a:p>
        </p:txBody>
      </p:sp>
      <p:pic>
        <p:nvPicPr>
          <p:cNvPr id="4" name="Grafik 3">
            <a:extLst>
              <a:ext uri="{FF2B5EF4-FFF2-40B4-BE49-F238E27FC236}">
                <a16:creationId xmlns:a16="http://schemas.microsoft.com/office/drawing/2014/main" id="{F53E7FF9-32CB-48E5-80A8-56C00F51BF92}"/>
              </a:ext>
            </a:extLst>
          </p:cNvPr>
          <p:cNvPicPr>
            <a:picLocks noChangeAspect="1"/>
          </p:cNvPicPr>
          <p:nvPr/>
        </p:nvPicPr>
        <p:blipFill>
          <a:blip r:embed="rId4"/>
          <a:stretch>
            <a:fillRect/>
          </a:stretch>
        </p:blipFill>
        <p:spPr>
          <a:xfrm>
            <a:off x="453367" y="2467735"/>
            <a:ext cx="10271869" cy="3389717"/>
          </a:xfrm>
          <a:prstGeom prst="rect">
            <a:avLst/>
          </a:prstGeom>
        </p:spPr>
      </p:pic>
      <p:sp>
        <p:nvSpPr>
          <p:cNvPr id="12" name="Textfeld 11"/>
          <p:cNvSpPr txBox="1"/>
          <p:nvPr/>
        </p:nvSpPr>
        <p:spPr>
          <a:xfrm>
            <a:off x="8695425" y="3935241"/>
            <a:ext cx="1800200" cy="646331"/>
          </a:xfrm>
          <a:prstGeom prst="rect">
            <a:avLst/>
          </a:prstGeom>
          <a:solidFill>
            <a:schemeClr val="bg2"/>
          </a:solid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F4F4F4"/>
                </a:solidFill>
                <a:effectLst/>
                <a:uLnTx/>
                <a:uFillTx/>
                <a:latin typeface="Meta Offc Pro"/>
                <a:ea typeface="+mn-ea"/>
                <a:cs typeface="+mn-cs"/>
              </a:rPr>
              <a:t>„Methodenteil“ = Vorlesung</a:t>
            </a:r>
          </a:p>
        </p:txBody>
      </p:sp>
      <p:sp>
        <p:nvSpPr>
          <p:cNvPr id="13" name="Textfeld 12"/>
          <p:cNvSpPr txBox="1"/>
          <p:nvPr/>
        </p:nvSpPr>
        <p:spPr>
          <a:xfrm>
            <a:off x="8695425" y="5023342"/>
            <a:ext cx="1800200" cy="646331"/>
          </a:xfrm>
          <a:prstGeom prst="rect">
            <a:avLst/>
          </a:prstGeom>
          <a:solidFill>
            <a:schemeClr val="accent4"/>
          </a:solid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F4F4F4"/>
                </a:solidFill>
                <a:effectLst/>
                <a:uLnTx/>
                <a:uFillTx/>
                <a:latin typeface="Meta Offc Pro"/>
                <a:ea typeface="+mn-ea"/>
                <a:cs typeface="+mn-cs"/>
              </a:rPr>
              <a:t>„Thementeil“=</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F4F4F4"/>
                </a:solidFill>
                <a:effectLst/>
                <a:uLnTx/>
                <a:uFillTx/>
                <a:latin typeface="Meta Offc Pro"/>
                <a:ea typeface="+mn-ea"/>
                <a:cs typeface="+mn-cs"/>
              </a:rPr>
              <a:t>Seminar</a:t>
            </a:r>
          </a:p>
        </p:txBody>
      </p:sp>
      <p:sp>
        <p:nvSpPr>
          <p:cNvPr id="3" name="Rechteck 2">
            <a:extLst>
              <a:ext uri="{FF2B5EF4-FFF2-40B4-BE49-F238E27FC236}">
                <a16:creationId xmlns:a16="http://schemas.microsoft.com/office/drawing/2014/main" id="{8F818188-87B1-4F32-8110-47226E85FF92}"/>
              </a:ext>
            </a:extLst>
          </p:cNvPr>
          <p:cNvSpPr/>
          <p:nvPr/>
        </p:nvSpPr>
        <p:spPr>
          <a:xfrm>
            <a:off x="453367" y="3806436"/>
            <a:ext cx="6679260" cy="872856"/>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5" name="Rechteck 4">
            <a:extLst>
              <a:ext uri="{FF2B5EF4-FFF2-40B4-BE49-F238E27FC236}">
                <a16:creationId xmlns:a16="http://schemas.microsoft.com/office/drawing/2014/main" id="{57380F18-BCE3-4841-84DE-654A3F99525F}"/>
              </a:ext>
            </a:extLst>
          </p:cNvPr>
          <p:cNvSpPr/>
          <p:nvPr/>
        </p:nvSpPr>
        <p:spPr>
          <a:xfrm>
            <a:off x="459113" y="5006039"/>
            <a:ext cx="6673514" cy="902689"/>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1221695803"/>
      </p:ext>
    </p:extLst>
  </p:cSld>
  <p:clrMapOvr>
    <a:masterClrMapping/>
  </p:clrMapOvr>
  <mc:AlternateContent xmlns:mc="http://schemas.openxmlformats.org/markup-compatibility/2006" xmlns:p14="http://schemas.microsoft.com/office/powerpoint/2010/main">
    <mc:Choice Requires="p14">
      <p:transition spd="slow" p14:dur="2000" advTm="61327"/>
    </mc:Choice>
    <mc:Fallback xmlns="">
      <p:transition spd="slow" advTm="613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460294547"/>
              </p:ext>
            </p:extLst>
          </p:nvPr>
        </p:nvGraphicFramePr>
        <p:xfrm>
          <a:off x="763900" y="1003509"/>
          <a:ext cx="10664199" cy="424099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50702" y="4493154"/>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Online-Verteilverfahren der Schulplätze (PVP)</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33374"/>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b="1" dirty="0">
                <a:solidFill>
                  <a:schemeClr val="bg2"/>
                </a:solidFill>
              </a:rPr>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20</a:t>
            </a:fld>
            <a:r>
              <a:rPr lang="de-DE"/>
              <a:t> </a:t>
            </a:r>
            <a:endParaRPr lang="de-DE" sz="1400" dirty="0"/>
          </a:p>
        </p:txBody>
      </p:sp>
    </p:spTree>
    <p:extLst>
      <p:ext uri="{BB962C8B-B14F-4D97-AF65-F5344CB8AC3E}">
        <p14:creationId xmlns:p14="http://schemas.microsoft.com/office/powerpoint/2010/main" val="3949430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388866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1705654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2187764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24</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nvPr>
        </p:nvGraphicFramePr>
        <p:xfrm>
          <a:off x="510018" y="2011274"/>
          <a:ext cx="8640960" cy="3924939"/>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18.04.2021</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21.10.2021</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14.04.2021)</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22.10.2021 bis 25.10.2021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6948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22.10. – 04.11.2021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05.11.2021 </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Anfang</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/Mitte </a:t>
                      </a: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Dezember</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 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16.12.2021</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614476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25</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3206820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26</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26345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27</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504399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28</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31418077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a:t> </a:t>
            </a:r>
            <a:endParaRPr lang="de-DE" sz="1400" dirty="0"/>
          </a:p>
        </p:txBody>
      </p:sp>
    </p:spTree>
    <p:extLst>
      <p:ext uri="{BB962C8B-B14F-4D97-AF65-F5344CB8AC3E}">
        <p14:creationId xmlns:p14="http://schemas.microsoft.com/office/powerpoint/2010/main" val="3497591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a:t>
            </a:r>
            <a:r>
              <a:rPr lang="de-DE" b="1" dirty="0">
                <a:solidFill>
                  <a:schemeClr val="bg2"/>
                </a:solidFill>
              </a:rPr>
              <a:t>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Lernorte Schule und ZfsL</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b="1" dirty="0">
                <a:solidFill>
                  <a:schemeClr val="bg2"/>
                </a:solidFill>
              </a:rPr>
              <a:t>Lernorte Schule und Zentrum für schulpraktische Lehrerausbildung (ZfsL)</a:t>
            </a:r>
          </a:p>
          <a:p>
            <a:pPr marL="457200" indent="-457200">
              <a:buFont typeface="+mj-lt"/>
              <a:buAutoNum type="arabicPeriod"/>
            </a:pPr>
            <a:r>
              <a:rPr lang="de-DE" dirty="0"/>
              <a:t>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30</a:t>
            </a:fld>
            <a:r>
              <a:rPr lang="de-DE"/>
              <a:t> </a:t>
            </a:r>
            <a:endParaRPr lang="de-DE" sz="1400" dirty="0"/>
          </a:p>
        </p:txBody>
      </p:sp>
    </p:spTree>
    <p:extLst>
      <p:ext uri="{BB962C8B-B14F-4D97-AF65-F5344CB8AC3E}">
        <p14:creationId xmlns:p14="http://schemas.microsoft.com/office/powerpoint/2010/main" val="4139323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13407815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41428366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spTree>
    <p:extLst>
      <p:ext uri="{BB962C8B-B14F-4D97-AF65-F5344CB8AC3E}">
        <p14:creationId xmlns:p14="http://schemas.microsoft.com/office/powerpoint/2010/main" val="1016850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spTree>
    <p:extLst>
      <p:ext uri="{BB962C8B-B14F-4D97-AF65-F5344CB8AC3E}">
        <p14:creationId xmlns:p14="http://schemas.microsoft.com/office/powerpoint/2010/main" val="3937124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Verschiedenes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7506" y="2089831"/>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dirty="0"/>
              <a:t>Anforderungen am Lernort Schule</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b="1" dirty="0">
                <a:solidFill>
                  <a:schemeClr val="bg2"/>
                </a:solidFill>
              </a:rPr>
              <a:t>Verschiedenes</a:t>
            </a:r>
          </a:p>
          <a:p>
            <a:endParaRPr lang="de-DE" b="1" dirty="0">
              <a:solidFill>
                <a:schemeClr val="bg2"/>
              </a:solidFill>
            </a:endParaRP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Tree>
    <p:extLst>
      <p:ext uri="{BB962C8B-B14F-4D97-AF65-F5344CB8AC3E}">
        <p14:creationId xmlns:p14="http://schemas.microsoft.com/office/powerpoint/2010/main" val="188579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1467CC-A7FF-4B6A-B250-5FAE2C781E99}"/>
              </a:ext>
            </a:extLst>
          </p:cNvPr>
          <p:cNvSpPr>
            <a:spLocks noGrp="1"/>
          </p:cNvSpPr>
          <p:nvPr>
            <p:ph type="title"/>
          </p:nvPr>
        </p:nvSpPr>
        <p:spPr/>
        <p:txBody>
          <a:bodyPr/>
          <a:lstStyle/>
          <a:p>
            <a:r>
              <a:rPr lang="de-DE" dirty="0"/>
              <a:t>Praxissemester im Ausland</a:t>
            </a:r>
          </a:p>
        </p:txBody>
      </p:sp>
      <p:pic>
        <p:nvPicPr>
          <p:cNvPr id="7" name="Grafik 6">
            <a:hlinkClick r:id="rId3"/>
            <a:extLst>
              <a:ext uri="{FF2B5EF4-FFF2-40B4-BE49-F238E27FC236}">
                <a16:creationId xmlns:a16="http://schemas.microsoft.com/office/drawing/2014/main" id="{17AE7CF9-2CC9-4371-BF81-0986A2ECE2D5}"/>
              </a:ext>
            </a:extLst>
          </p:cNvPr>
          <p:cNvPicPr>
            <a:picLocks noChangeAspect="1"/>
          </p:cNvPicPr>
          <p:nvPr/>
        </p:nvPicPr>
        <p:blipFill>
          <a:blip r:embed="rId4"/>
          <a:stretch>
            <a:fillRect/>
          </a:stretch>
        </p:blipFill>
        <p:spPr>
          <a:xfrm>
            <a:off x="461056" y="1908780"/>
            <a:ext cx="6260422" cy="4031876"/>
          </a:xfrm>
          <a:prstGeom prst="rect">
            <a:avLst/>
          </a:prstGeom>
        </p:spPr>
      </p:pic>
      <p:sp>
        <p:nvSpPr>
          <p:cNvPr id="6" name="Foliennummernplatzhalter 5">
            <a:extLst>
              <a:ext uri="{FF2B5EF4-FFF2-40B4-BE49-F238E27FC236}">
                <a16:creationId xmlns:a16="http://schemas.microsoft.com/office/drawing/2014/main" id="{E0FAB38E-DBB2-4CED-8A45-AD495A2DABA3}"/>
              </a:ext>
            </a:extLst>
          </p:cNvPr>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sp>
        <p:nvSpPr>
          <p:cNvPr id="8" name="Textfeld 7">
            <a:extLst>
              <a:ext uri="{FF2B5EF4-FFF2-40B4-BE49-F238E27FC236}">
                <a16:creationId xmlns:a16="http://schemas.microsoft.com/office/drawing/2014/main" id="{A2A35FA8-9ADA-4050-91F2-DCA6AC480D39}"/>
              </a:ext>
            </a:extLst>
          </p:cNvPr>
          <p:cNvSpPr txBox="1"/>
          <p:nvPr/>
        </p:nvSpPr>
        <p:spPr>
          <a:xfrm>
            <a:off x="7176120" y="2132856"/>
            <a:ext cx="4520532" cy="3293209"/>
          </a:xfrm>
          <a:prstGeom prst="rect">
            <a:avLst/>
          </a:prstGeom>
          <a:noFill/>
        </p:spPr>
        <p:txBody>
          <a:bodyPr wrap="square" rtlCol="0">
            <a:spAutoFit/>
          </a:bodyPr>
          <a:lstStyle/>
          <a:p>
            <a:r>
              <a:rPr lang="de-DE" b="1" dirty="0">
                <a:solidFill>
                  <a:schemeClr val="bg2"/>
                </a:solidFill>
              </a:rPr>
              <a:t>Bewerbungsfrist Februar-Durchgang: </a:t>
            </a:r>
            <a:r>
              <a:rPr lang="de-DE" dirty="0"/>
              <a:t>30.08.2021</a:t>
            </a:r>
          </a:p>
          <a:p>
            <a:endParaRPr lang="de-DE" dirty="0"/>
          </a:p>
          <a:p>
            <a:endParaRPr lang="de-DE" dirty="0"/>
          </a:p>
          <a:p>
            <a:r>
              <a:rPr lang="de-DE" b="1" dirty="0">
                <a:solidFill>
                  <a:schemeClr val="bg2"/>
                </a:solidFill>
              </a:rPr>
              <a:t>Bewerbungsfrist September-Durchgang: </a:t>
            </a:r>
            <a:r>
              <a:rPr lang="de-DE" dirty="0"/>
              <a:t>15.03.2022</a:t>
            </a:r>
          </a:p>
          <a:p>
            <a:endParaRPr lang="de-DE" dirty="0"/>
          </a:p>
          <a:p>
            <a:endParaRPr lang="de-DE" dirty="0"/>
          </a:p>
          <a:p>
            <a:endParaRPr lang="de-DE" dirty="0"/>
          </a:p>
          <a:p>
            <a:r>
              <a:rPr lang="de-DE" sz="2800" dirty="0">
                <a:solidFill>
                  <a:schemeClr val="bg2"/>
                </a:solidFill>
                <a:hlinkClick r:id="rId3">
                  <a:extLst>
                    <a:ext uri="{A12FA001-AC4F-418D-AE19-62706E023703}">
                      <ahyp:hlinkClr xmlns:ahyp="http://schemas.microsoft.com/office/drawing/2018/hyperlinkcolor" val="tx"/>
                    </a:ext>
                  </a:extLst>
                </a:hlinkClick>
              </a:rPr>
              <a:t>http://go.wwu.de/se6ps</a:t>
            </a:r>
            <a:r>
              <a:rPr lang="de-DE" sz="2800" dirty="0">
                <a:solidFill>
                  <a:schemeClr val="bg2"/>
                </a:solidFill>
              </a:rPr>
              <a:t> </a:t>
            </a:r>
          </a:p>
          <a:p>
            <a:endParaRPr lang="de-DE" dirty="0"/>
          </a:p>
        </p:txBody>
      </p:sp>
    </p:spTree>
    <p:extLst>
      <p:ext uri="{BB962C8B-B14F-4D97-AF65-F5344CB8AC3E}">
        <p14:creationId xmlns:p14="http://schemas.microsoft.com/office/powerpoint/2010/main" val="24957754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BD630BE-A00A-4453-8AEC-E232ACF8858A}"/>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
            <a:ext cx="9150424" cy="55172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524000" y="2204863"/>
            <a:ext cx="9144000"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8" name="Rechteck 7"/>
          <p:cNvSpPr/>
          <p:nvPr/>
        </p:nvSpPr>
        <p:spPr>
          <a:xfrm>
            <a:off x="1576074" y="2348880"/>
            <a:ext cx="1423582"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PRAXISSEMESTER-STICHTAG DES ZFL</a:t>
            </a:r>
          </a:p>
          <a:p>
            <a:r>
              <a:rPr lang="de-DE" sz="1200" b="1" dirty="0">
                <a:solidFill>
                  <a:srgbClr val="007890"/>
                </a:solidFill>
              </a:rPr>
              <a:t>19.10.2021</a:t>
            </a:r>
          </a:p>
        </p:txBody>
      </p:sp>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p:cNvPicPr>
            <a:picLocks noChangeAspect="1"/>
          </p:cNvPicPr>
          <p:nvPr/>
        </p:nvPicPr>
        <p:blipFill rotWithShape="1">
          <a:blip r:embed="rId5"/>
          <a:srcRect l="3421"/>
          <a:stretch/>
        </p:blipFill>
        <p:spPr>
          <a:xfrm>
            <a:off x="443973" y="1053543"/>
            <a:ext cx="2808913" cy="1249914"/>
          </a:xfrm>
          <a:prstGeom prst="rect">
            <a:avLst/>
          </a:prstGeom>
        </p:spPr>
      </p:pic>
      <p:sp>
        <p:nvSpPr>
          <p:cNvPr id="21" name="Rechteck 20"/>
          <p:cNvSpPr/>
          <p:nvPr/>
        </p:nvSpPr>
        <p:spPr>
          <a:xfrm>
            <a:off x="4701175" y="1189105"/>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691397" y="-147126"/>
            <a:ext cx="1844824" cy="21390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3629928" y="2367168"/>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r>
              <a:rPr lang="de-DE" sz="1200" b="1" dirty="0">
                <a:solidFill>
                  <a:schemeClr val="bg1">
                    <a:lumMod val="10000"/>
                  </a:schemeClr>
                </a:solidFill>
              </a:rPr>
              <a:t>INFOMAIL ÜBER ZEITPUNKT DES PRAXISSEMESTERS</a:t>
            </a:r>
          </a:p>
          <a:p>
            <a:r>
              <a:rPr lang="de-DE" sz="1200" b="1" dirty="0">
                <a:solidFill>
                  <a:srgbClr val="007890"/>
                </a:solidFill>
              </a:rPr>
              <a:t>21.10.2021</a:t>
            </a: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5592559" y="2390239"/>
            <a:ext cx="2142492" cy="10526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AM ONLINE-VERTEILVERFAHREN DER SCHULPLÄTZE (PVP) TEILNEHMEN</a:t>
            </a:r>
            <a:br>
              <a:rPr lang="de-DE" sz="1200" b="1" dirty="0">
                <a:solidFill>
                  <a:schemeClr val="bg1">
                    <a:lumMod val="10000"/>
                  </a:schemeClr>
                </a:solidFill>
              </a:rPr>
            </a:br>
            <a:r>
              <a:rPr lang="de-DE" sz="1200" b="1" dirty="0">
                <a:solidFill>
                  <a:srgbClr val="007890"/>
                </a:solidFill>
              </a:rPr>
              <a:t>22.10.- 04.11.2021</a:t>
            </a:r>
          </a:p>
          <a:p>
            <a:pPr algn="ctr"/>
            <a:endParaRPr lang="de-DE" sz="1200" b="1" dirty="0">
              <a:solidFill>
                <a:schemeClr val="tx1"/>
              </a:solidFill>
            </a:endParaRPr>
          </a:p>
          <a:p>
            <a:pPr algn="ctr"/>
            <a:endParaRPr lang="de-DE" sz="1200" b="1" dirty="0">
              <a:solidFill>
                <a:schemeClr val="tx1"/>
              </a:solidFill>
            </a:endParaRPr>
          </a:p>
        </p:txBody>
      </p:sp>
      <p:sp>
        <p:nvSpPr>
          <p:cNvPr id="13" name="Rechteck 12"/>
          <p:cNvSpPr/>
          <p:nvPr/>
        </p:nvSpPr>
        <p:spPr>
          <a:xfrm>
            <a:off x="7451556" y="2361258"/>
            <a:ext cx="1680752" cy="1159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SCHULPLATZ IN PVP EINSEHEN UND ANNEHMEN</a:t>
            </a:r>
          </a:p>
          <a:p>
            <a:r>
              <a:rPr lang="de-DE" sz="1200" b="1" dirty="0">
                <a:solidFill>
                  <a:srgbClr val="007890"/>
                </a:solidFill>
              </a:rPr>
              <a:t>Anfang/Mitte Dezember</a:t>
            </a:r>
          </a:p>
          <a:p>
            <a:pPr algn="ctr"/>
            <a:endParaRPr lang="de-DE" sz="1200" b="1" dirty="0">
              <a:solidFill>
                <a:schemeClr val="tx1"/>
              </a:solidFill>
            </a:endParaRPr>
          </a:p>
          <a:p>
            <a:pPr algn="ctr"/>
            <a:endParaRPr lang="de-DE" sz="1200" b="1" dirty="0">
              <a:solidFill>
                <a:schemeClr val="tx1"/>
              </a:solidFill>
            </a:endParaRPr>
          </a:p>
        </p:txBody>
      </p:sp>
      <p:sp>
        <p:nvSpPr>
          <p:cNvPr id="14" name="Rechteck 13"/>
          <p:cNvSpPr/>
          <p:nvPr/>
        </p:nvSpPr>
        <p:spPr>
          <a:xfrm>
            <a:off x="9048328" y="2960587"/>
            <a:ext cx="1948930" cy="6433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ERWEITERTES FÜHRUNGSZEUGNIS BEANTRAGEN</a:t>
            </a:r>
          </a:p>
          <a:p>
            <a:r>
              <a:rPr lang="de-DE" sz="1200" b="1" dirty="0">
                <a:solidFill>
                  <a:srgbClr val="007890"/>
                </a:solidFill>
              </a:rPr>
              <a:t>Mitte Dezember</a:t>
            </a:r>
          </a:p>
          <a:p>
            <a:endParaRPr lang="de-DE" sz="1100" b="1" dirty="0">
              <a:solidFill>
                <a:schemeClr val="bg1">
                  <a:lumMod val="10000"/>
                </a:schemeClr>
              </a:solidFill>
            </a:endParaRPr>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5437788" y="4109229"/>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FÜR PRAXISBEZOGENE STUDIEN ANMELDEN</a:t>
            </a:r>
            <a:br>
              <a:rPr lang="de-DE" sz="1200" b="1" dirty="0">
                <a:solidFill>
                  <a:schemeClr val="bg1">
                    <a:lumMod val="10000"/>
                  </a:schemeClr>
                </a:solidFill>
              </a:rPr>
            </a:br>
            <a:r>
              <a:rPr lang="de-DE" sz="1200" b="1" dirty="0">
                <a:solidFill>
                  <a:srgbClr val="007890"/>
                </a:solidFill>
              </a:rPr>
              <a:t>31.10.21 – 07.11.21   </a:t>
            </a:r>
          </a:p>
        </p:txBody>
      </p:sp>
      <p:sp>
        <p:nvSpPr>
          <p:cNvPr id="10" name="Rechteck 9"/>
          <p:cNvSpPr/>
          <p:nvPr/>
        </p:nvSpPr>
        <p:spPr>
          <a:xfrm>
            <a:off x="3664264" y="4042224"/>
            <a:ext cx="1839885"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PRAXISSEMESTER-DURCHGANG IN PVP BESTÄTIGEN</a:t>
            </a:r>
            <a:br>
              <a:rPr lang="de-DE" sz="1200" b="1" dirty="0">
                <a:solidFill>
                  <a:schemeClr val="bg1">
                    <a:lumMod val="10000"/>
                  </a:schemeClr>
                </a:solidFill>
              </a:rPr>
            </a:br>
            <a:r>
              <a:rPr lang="de-DE" sz="1200" b="1" dirty="0">
                <a:solidFill>
                  <a:srgbClr val="007890"/>
                </a:solidFill>
              </a:rPr>
              <a:t>bis</a:t>
            </a:r>
            <a:r>
              <a:rPr lang="de-DE" sz="1200" b="1" dirty="0">
                <a:solidFill>
                  <a:schemeClr val="bg1">
                    <a:lumMod val="10000"/>
                  </a:schemeClr>
                </a:solidFill>
              </a:rPr>
              <a:t> </a:t>
            </a:r>
            <a:r>
              <a:rPr lang="de-DE" sz="1200" b="1" dirty="0">
                <a:solidFill>
                  <a:srgbClr val="007890"/>
                </a:solidFill>
              </a:rPr>
              <a:t>25.10.2021</a:t>
            </a:r>
            <a:endParaRPr lang="de-DE" sz="1200" b="1" dirty="0">
              <a:solidFill>
                <a:schemeClr val="tx1"/>
              </a:solidFill>
            </a:endParaRPr>
          </a:p>
          <a:p>
            <a:endParaRPr lang="de-DE" sz="1200" b="1" dirty="0">
              <a:solidFill>
                <a:schemeClr val="bg1">
                  <a:lumMod val="10000"/>
                </a:schemeClr>
              </a:solidFill>
            </a:endParaRPr>
          </a:p>
        </p:txBody>
      </p:sp>
      <p:sp>
        <p:nvSpPr>
          <p:cNvPr id="12" name="Rechteck 11"/>
          <p:cNvSpPr/>
          <p:nvPr/>
        </p:nvSpPr>
        <p:spPr>
          <a:xfrm>
            <a:off x="7260099" y="4118843"/>
            <a:ext cx="2011641"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PRAXISBEZOGENE STUDIEN BESUCHEN</a:t>
            </a:r>
          </a:p>
          <a:p>
            <a:r>
              <a:rPr lang="de-DE" sz="1200" b="1" dirty="0">
                <a:solidFill>
                  <a:srgbClr val="007890"/>
                </a:solidFill>
              </a:rPr>
              <a:t>Ab Anfang/Mitte November</a:t>
            </a:r>
          </a:p>
        </p:txBody>
      </p:sp>
      <p:pic>
        <p:nvPicPr>
          <p:cNvPr id="3" name="Grafik 2"/>
          <p:cNvPicPr>
            <a:picLocks noChangeAspect="1"/>
          </p:cNvPicPr>
          <p:nvPr/>
        </p:nvPicPr>
        <p:blipFill>
          <a:blip r:embed="rId6"/>
          <a:stretch>
            <a:fillRect/>
          </a:stretch>
        </p:blipFill>
        <p:spPr>
          <a:xfrm>
            <a:off x="3890712" y="270437"/>
            <a:ext cx="4966360" cy="1275547"/>
          </a:xfrm>
          <a:prstGeom prst="rect">
            <a:avLst/>
          </a:prstGeom>
        </p:spPr>
      </p:pic>
    </p:spTree>
    <p:custDataLst>
      <p:tags r:id="rId1"/>
    </p:custDataLst>
    <p:extLst>
      <p:ext uri="{BB962C8B-B14F-4D97-AF65-F5344CB8AC3E}">
        <p14:creationId xmlns:p14="http://schemas.microsoft.com/office/powerpoint/2010/main" val="3112593644"/>
      </p:ext>
    </p:extLst>
  </p:cSld>
  <p:clrMapOvr>
    <a:masterClrMapping/>
  </p:clrMapOvr>
  <mc:AlternateContent xmlns:mc="http://schemas.openxmlformats.org/markup-compatibility/2006" xmlns:p14="http://schemas.microsoft.com/office/powerpoint/2010/main">
    <mc:Choice Requires="p14">
      <p:transition spd="slow" p14:dur="2000" advTm="211684"/>
    </mc:Choice>
    <mc:Fallback xmlns="">
      <p:transition spd="slow" advTm="2116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1" grpId="0" animBg="1"/>
      <p:bldP spid="13" grpId="0" animBg="1"/>
      <p:bldP spid="14" grpId="0" animBg="1"/>
      <p:bldP spid="9" grpId="0" animBg="1"/>
      <p:bldP spid="10" grpId="0" animBg="1"/>
      <p:bldP spid="1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32">
            <a:extLst>
              <a:ext uri="{FF2B5EF4-FFF2-40B4-BE49-F238E27FC236}">
                <a16:creationId xmlns:a16="http://schemas.microsoft.com/office/drawing/2014/main" id="{0BDF9FF1-F2C5-483C-B983-B1ED9F33C7E0}"/>
              </a:ext>
            </a:extLst>
          </p:cNvPr>
          <p:cNvSpPr/>
          <p:nvPr/>
        </p:nvSpPr>
        <p:spPr>
          <a:xfrm>
            <a:off x="0" y="-27455"/>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01170"/>
            <a:ext cx="9150424" cy="592011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660735" y="1972043"/>
            <a:ext cx="9029694"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38</a:t>
            </a:fld>
            <a:r>
              <a:rPr lang="de-DE" dirty="0"/>
              <a:t> </a:t>
            </a:r>
            <a:endParaRPr lang="de-DE" sz="1400" dirty="0"/>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p:cNvSpPr/>
          <p:nvPr/>
        </p:nvSpPr>
        <p:spPr>
          <a:xfrm>
            <a:off x="4784814" y="1197560"/>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985415" y="121294"/>
            <a:ext cx="1844824"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1568198" y="1152896"/>
            <a:ext cx="9115148" cy="4471822"/>
          </a:xfrm>
          <a:prstGeom prst="rect">
            <a:avLst/>
          </a:prstGeom>
        </p:spPr>
      </p:pic>
      <p:sp>
        <p:nvSpPr>
          <p:cNvPr id="7" name="Rechteck 6"/>
          <p:cNvSpPr/>
          <p:nvPr/>
        </p:nvSpPr>
        <p:spPr>
          <a:xfrm>
            <a:off x="1599786" y="1129442"/>
            <a:ext cx="6907647" cy="24962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04908" y="2422111"/>
            <a:ext cx="2054404" cy="33110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1806754" y="4841554"/>
            <a:ext cx="1768967"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BILANZ- UND PERSPEKTIVGESPRÄCH DURCHFÜHREN</a:t>
            </a:r>
          </a:p>
          <a:p>
            <a:r>
              <a:rPr lang="de-DE" sz="1200" b="1" dirty="0">
                <a:solidFill>
                  <a:srgbClr val="81C800"/>
                </a:solidFill>
              </a:rPr>
              <a:t>Bis Ende des schulpraktischen Teils</a:t>
            </a:r>
          </a:p>
        </p:txBody>
      </p:sp>
      <p:sp>
        <p:nvSpPr>
          <p:cNvPr id="29" name="Rechteck 28"/>
          <p:cNvSpPr/>
          <p:nvPr/>
        </p:nvSpPr>
        <p:spPr>
          <a:xfrm>
            <a:off x="4082302" y="4198100"/>
            <a:ext cx="6290385" cy="144158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4125950" y="4500857"/>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br>
              <a:rPr lang="de-DE" sz="1200" b="1" dirty="0">
                <a:solidFill>
                  <a:schemeClr val="tx1"/>
                </a:solidFill>
              </a:rPr>
            </a:br>
            <a:br>
              <a:rPr lang="de-DE" sz="1200" b="1" dirty="0">
                <a:solidFill>
                  <a:schemeClr val="tx1"/>
                </a:solidFill>
              </a:rPr>
            </a:br>
            <a:r>
              <a:rPr lang="de-DE" sz="1200" b="1" dirty="0">
                <a:solidFill>
                  <a:schemeClr val="bg1">
                    <a:lumMod val="10000"/>
                  </a:schemeClr>
                </a:solidFill>
              </a:rPr>
              <a:t>FÜR PRÜFUNGS- UND STUDIENLEISTUNGEN ANMELDEN</a:t>
            </a:r>
          </a:p>
          <a:p>
            <a:r>
              <a:rPr lang="de-DE" sz="1200" b="1" dirty="0">
                <a:solidFill>
                  <a:srgbClr val="007890"/>
                </a:solidFill>
              </a:rPr>
              <a:t>01.04.2022– 30.09.2022</a:t>
            </a:r>
          </a:p>
          <a:p>
            <a:pPr algn="ctr"/>
            <a:endParaRPr lang="de-DE" sz="1200" b="1" dirty="0">
              <a:solidFill>
                <a:schemeClr val="tx1"/>
              </a:solidFill>
            </a:endParaRPr>
          </a:p>
          <a:p>
            <a:pPr algn="ctr"/>
            <a:endParaRPr lang="de-DE" sz="1200" b="1" dirty="0">
              <a:solidFill>
                <a:schemeClr val="tx1"/>
              </a:solidFill>
            </a:endParaRPr>
          </a:p>
        </p:txBody>
      </p:sp>
      <p:sp>
        <p:nvSpPr>
          <p:cNvPr id="8" name="Rechteck 7"/>
          <p:cNvSpPr/>
          <p:nvPr/>
        </p:nvSpPr>
        <p:spPr>
          <a:xfrm>
            <a:off x="6933101" y="1454603"/>
            <a:ext cx="1639606"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EINFÜHRUNGS</a:t>
            </a:r>
            <a:br>
              <a:rPr lang="de-DE" sz="1200" b="1" dirty="0">
                <a:solidFill>
                  <a:schemeClr val="bg1">
                    <a:lumMod val="10000"/>
                  </a:schemeClr>
                </a:solidFill>
              </a:rPr>
            </a:br>
            <a:r>
              <a:rPr lang="de-DE" sz="1200" b="1" dirty="0">
                <a:solidFill>
                  <a:schemeClr val="bg1">
                    <a:lumMod val="10000"/>
                  </a:schemeClr>
                </a:solidFill>
              </a:rPr>
              <a:t>VERANSTALTUNGEN BESUCHEN </a:t>
            </a:r>
            <a:br>
              <a:rPr lang="de-DE" sz="1200" b="1" dirty="0">
                <a:solidFill>
                  <a:schemeClr val="bg1">
                    <a:lumMod val="10000"/>
                  </a:schemeClr>
                </a:solidFill>
              </a:rPr>
            </a:br>
            <a:r>
              <a:rPr lang="de-DE" sz="1200" b="1" dirty="0">
                <a:solidFill>
                  <a:srgbClr val="81C800"/>
                </a:solidFill>
              </a:rPr>
              <a:t>ZFSL/SCHULE</a:t>
            </a:r>
          </a:p>
        </p:txBody>
      </p:sp>
      <p:sp>
        <p:nvSpPr>
          <p:cNvPr id="14" name="Rechteck 13"/>
          <p:cNvSpPr/>
          <p:nvPr/>
        </p:nvSpPr>
        <p:spPr>
          <a:xfrm>
            <a:off x="7400832" y="2216256"/>
            <a:ext cx="1129073" cy="8081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STUDIENTAGE HOCHSCHULE</a:t>
            </a:r>
          </a:p>
        </p:txBody>
      </p:sp>
      <p:sp>
        <p:nvSpPr>
          <p:cNvPr id="31" name="Rechteck 30"/>
          <p:cNvSpPr/>
          <p:nvPr/>
        </p:nvSpPr>
        <p:spPr>
          <a:xfrm>
            <a:off x="8247344" y="1160579"/>
            <a:ext cx="2011036" cy="522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 name="Grafik 29"/>
          <p:cNvPicPr>
            <a:picLocks noChangeAspect="1"/>
          </p:cNvPicPr>
          <p:nvPr/>
        </p:nvPicPr>
        <p:blipFill>
          <a:blip r:embed="rId6"/>
          <a:stretch>
            <a:fillRect/>
          </a:stretch>
        </p:blipFill>
        <p:spPr>
          <a:xfrm>
            <a:off x="7450316" y="1107464"/>
            <a:ext cx="2520281" cy="328143"/>
          </a:xfrm>
          <a:prstGeom prst="rect">
            <a:avLst/>
          </a:prstGeom>
        </p:spPr>
      </p:pic>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p:nvSpPr>
        <p:spPr>
          <a:xfrm>
            <a:off x="8915340" y="1664971"/>
            <a:ext cx="1598686" cy="30432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8961911" y="3214530"/>
            <a:ext cx="1419254" cy="6559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STUDIENTAGE ZFSL</a:t>
            </a:r>
          </a:p>
          <a:p>
            <a:pPr algn="ct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8935070" y="1465099"/>
            <a:ext cx="2163265" cy="14011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SCHULPRAXIS</a:t>
            </a:r>
            <a:br>
              <a:rPr lang="de-DE" sz="1200" b="1" dirty="0">
                <a:solidFill>
                  <a:schemeClr val="bg1">
                    <a:lumMod val="10000"/>
                  </a:schemeClr>
                </a:solidFill>
              </a:rPr>
            </a:br>
            <a:r>
              <a:rPr lang="de-DE" sz="1200" b="1" dirty="0">
                <a:solidFill>
                  <a:srgbClr val="81C800"/>
                </a:solidFill>
              </a:rPr>
              <a:t>ab 15.02.2022</a:t>
            </a:r>
          </a:p>
          <a:p>
            <a:pPr algn="ctr"/>
            <a:endParaRPr lang="de-DE" sz="1200" b="1" dirty="0">
              <a:solidFill>
                <a:schemeClr val="tx1"/>
              </a:solidFill>
            </a:endParaRPr>
          </a:p>
          <a:p>
            <a:pPr algn="ctr"/>
            <a:endParaRPr lang="de-DE" sz="1200" b="1" dirty="0">
              <a:solidFill>
                <a:schemeClr val="tx1"/>
              </a:solidFill>
            </a:endParaRPr>
          </a:p>
        </p:txBody>
      </p:sp>
      <p:pic>
        <p:nvPicPr>
          <p:cNvPr id="3" name="Grafik 2"/>
          <p:cNvPicPr>
            <a:picLocks noChangeAspect="1"/>
          </p:cNvPicPr>
          <p:nvPr/>
        </p:nvPicPr>
        <p:blipFill>
          <a:blip r:embed="rId7"/>
          <a:stretch>
            <a:fillRect/>
          </a:stretch>
        </p:blipFill>
        <p:spPr>
          <a:xfrm>
            <a:off x="3645865" y="1481116"/>
            <a:ext cx="2914084" cy="2006466"/>
          </a:xfrm>
          <a:prstGeom prst="rect">
            <a:avLst/>
          </a:prstGeom>
        </p:spPr>
      </p:pic>
      <p:sp>
        <p:nvSpPr>
          <p:cNvPr id="9" name="Rechteck 8"/>
          <p:cNvSpPr/>
          <p:nvPr/>
        </p:nvSpPr>
        <p:spPr>
          <a:xfrm>
            <a:off x="3471905" y="1243135"/>
            <a:ext cx="654045" cy="246658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p:nvSpPr>
        <p:spPr>
          <a:xfrm rot="16200000">
            <a:off x="2845238" y="809518"/>
            <a:ext cx="757677" cy="23210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831248121"/>
      </p:ext>
    </p:extLst>
  </p:cSld>
  <p:clrMapOvr>
    <a:masterClrMapping/>
  </p:clrMapOvr>
  <mc:AlternateContent xmlns:mc="http://schemas.openxmlformats.org/markup-compatibility/2006" xmlns:p14="http://schemas.microsoft.com/office/powerpoint/2010/main">
    <mc:Choice Requires="p14">
      <p:transition spd="slow" p14:dur="2000" advTm="102840"/>
    </mc:Choice>
    <mc:Fallback xmlns="">
      <p:transition spd="slow" advTm="1028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8" grpId="0" animBg="1"/>
      <p:bldP spid="14" grpId="0" animBg="1"/>
      <p:bldP spid="13" grpId="0" animBg="1"/>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19">
            <a:extLst>
              <a:ext uri="{FF2B5EF4-FFF2-40B4-BE49-F238E27FC236}">
                <a16:creationId xmlns:a16="http://schemas.microsoft.com/office/drawing/2014/main" id="{E8FE0424-1A63-47D8-B207-05860D16D989}"/>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524000" y="1607776"/>
            <a:ext cx="9144000" cy="44135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39</a:t>
            </a:fld>
            <a:r>
              <a:rPr lang="de-DE"/>
              <a:t> </a:t>
            </a:r>
            <a:endParaRPr lang="de-DE" sz="1400" dirty="0"/>
          </a:p>
        </p:txBody>
      </p:sp>
      <p:pic>
        <p:nvPicPr>
          <p:cNvPr id="5" name="Grafik 4"/>
          <p:cNvPicPr>
            <a:picLocks noChangeAspect="1"/>
          </p:cNvPicPr>
          <p:nvPr/>
        </p:nvPicPr>
        <p:blipFill>
          <a:blip r:embed="rId4"/>
          <a:stretch>
            <a:fillRect/>
          </a:stretch>
        </p:blipFill>
        <p:spPr>
          <a:xfrm>
            <a:off x="1919028" y="1638420"/>
            <a:ext cx="7920880" cy="4120184"/>
          </a:xfrm>
          <a:prstGeom prst="rect">
            <a:avLst/>
          </a:prstGeom>
        </p:spPr>
      </p:pic>
      <p:sp>
        <p:nvSpPr>
          <p:cNvPr id="10" name="Rechteck 9"/>
          <p:cNvSpPr/>
          <p:nvPr/>
        </p:nvSpPr>
        <p:spPr>
          <a:xfrm>
            <a:off x="1847528" y="1916833"/>
            <a:ext cx="2376264" cy="38111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5303912" y="1607776"/>
            <a:ext cx="4896544" cy="12451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4727849" y="1916832"/>
            <a:ext cx="5581377" cy="18722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4002939" y="4187674"/>
            <a:ext cx="6480720" cy="15068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7608168" y="2852936"/>
            <a:ext cx="1872208" cy="17281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4799856" y="1972963"/>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ABSCHLUSSBLOCK PRAXISBEZOGENE STUDIEN BESUCHEN</a:t>
            </a:r>
          </a:p>
        </p:txBody>
      </p:sp>
      <p:sp>
        <p:nvSpPr>
          <p:cNvPr id="15" name="Rechteck 14"/>
          <p:cNvSpPr/>
          <p:nvPr/>
        </p:nvSpPr>
        <p:spPr>
          <a:xfrm>
            <a:off x="4756254" y="2924944"/>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STUDIENPROJEKTE (MAP) UND STUDIENLEISTUNG AUSARBEITEN</a:t>
            </a:r>
          </a:p>
        </p:txBody>
      </p:sp>
      <p:sp>
        <p:nvSpPr>
          <p:cNvPr id="16" name="Rechteck 15"/>
          <p:cNvSpPr/>
          <p:nvPr/>
        </p:nvSpPr>
        <p:spPr>
          <a:xfrm>
            <a:off x="4799856" y="4401108"/>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 UND PRÜFUNGSLEISTUNGEN ABGEBEN</a:t>
            </a:r>
            <a:br>
              <a:rPr lang="de-DE" sz="1200" b="1" dirty="0">
                <a:solidFill>
                  <a:schemeClr val="bg1">
                    <a:lumMod val="10000"/>
                  </a:schemeClr>
                </a:solidFill>
              </a:rPr>
            </a:br>
            <a:r>
              <a:rPr lang="de-DE" sz="1200" b="1" dirty="0">
                <a:solidFill>
                  <a:srgbClr val="007890"/>
                </a:solidFill>
              </a:rPr>
              <a:t>i. d. R. 6 Wochen nach Ende des schulpraktischen Teils</a:t>
            </a:r>
          </a:p>
        </p:txBody>
      </p:sp>
      <p:sp>
        <p:nvSpPr>
          <p:cNvPr id="17" name="Rechteck 16"/>
          <p:cNvSpPr/>
          <p:nvPr/>
        </p:nvSpPr>
        <p:spPr>
          <a:xfrm>
            <a:off x="7384785" y="3030307"/>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VERBUCHUNG DES MODULS AN DER HOCHSCHULE</a:t>
            </a:r>
            <a:endParaRPr lang="de-DE" sz="1200" b="1" dirty="0">
              <a:solidFill>
                <a:srgbClr val="007890"/>
              </a:solidFill>
            </a:endParaRPr>
          </a:p>
        </p:txBody>
      </p:sp>
      <p:sp>
        <p:nvSpPr>
          <p:cNvPr id="18" name="Rechteck 17"/>
          <p:cNvSpPr/>
          <p:nvPr/>
        </p:nvSpPr>
        <p:spPr>
          <a:xfrm rot="5400000">
            <a:off x="8261323" y="845386"/>
            <a:ext cx="3293009"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24002" y="-1"/>
            <a:ext cx="7747739" cy="16235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2173363" y="2230356"/>
            <a:ext cx="1780898" cy="1925223"/>
          </a:xfrm>
          <a:prstGeom prst="rect">
            <a:avLst/>
          </a:prstGeom>
        </p:spPr>
      </p:pic>
      <p:sp>
        <p:nvSpPr>
          <p:cNvPr id="3" name="Rechteck 2"/>
          <p:cNvSpPr/>
          <p:nvPr/>
        </p:nvSpPr>
        <p:spPr>
          <a:xfrm>
            <a:off x="2144957" y="4077072"/>
            <a:ext cx="2070992" cy="4320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2913567" y="3822396"/>
            <a:ext cx="383773" cy="4707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128207967"/>
      </p:ext>
    </p:extLst>
  </p:cSld>
  <p:clrMapOvr>
    <a:masterClrMapping/>
  </p:clrMapOvr>
  <mc:AlternateContent xmlns:mc="http://schemas.openxmlformats.org/markup-compatibility/2006" xmlns:p14="http://schemas.microsoft.com/office/powerpoint/2010/main">
    <mc:Choice Requires="p14">
      <p:transition spd="slow" p14:dur="2000" advTm="45337"/>
    </mc:Choice>
    <mc:Fallback xmlns="">
      <p:transition spd="slow" advTm="453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Welches Lehramt studieren Sie?</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40</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739133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pic>
        <p:nvPicPr>
          <p:cNvPr id="4" name="Grafik 3">
            <a:extLst>
              <a:ext uri="{FF2B5EF4-FFF2-40B4-BE49-F238E27FC236}">
                <a16:creationId xmlns:a16="http://schemas.microsoft.com/office/drawing/2014/main" id="{DA26BC10-C373-4D32-8F90-21256EA99FBA}"/>
              </a:ext>
            </a:extLst>
          </p:cNvPr>
          <p:cNvPicPr>
            <a:picLocks noChangeAspect="1"/>
          </p:cNvPicPr>
          <p:nvPr/>
        </p:nvPicPr>
        <p:blipFill>
          <a:blip r:embed="rId4"/>
          <a:stretch>
            <a:fillRect/>
          </a:stretch>
        </p:blipFill>
        <p:spPr>
          <a:xfrm>
            <a:off x="390650" y="1945650"/>
            <a:ext cx="8443692" cy="650458"/>
          </a:xfrm>
          <a:prstGeom prst="rect">
            <a:avLst/>
          </a:prstGeom>
        </p:spPr>
      </p:pic>
      <p:pic>
        <p:nvPicPr>
          <p:cNvPr id="6" name="Grafik 5">
            <a:extLst>
              <a:ext uri="{FF2B5EF4-FFF2-40B4-BE49-F238E27FC236}">
                <a16:creationId xmlns:a16="http://schemas.microsoft.com/office/drawing/2014/main" id="{2A91D3AD-947E-4EF4-8A66-3EF2C852F100}"/>
              </a:ext>
            </a:extLst>
          </p:cNvPr>
          <p:cNvPicPr>
            <a:picLocks noChangeAspect="1"/>
          </p:cNvPicPr>
          <p:nvPr/>
        </p:nvPicPr>
        <p:blipFill>
          <a:blip r:embed="rId5"/>
          <a:stretch>
            <a:fillRect/>
          </a:stretch>
        </p:blipFill>
        <p:spPr>
          <a:xfrm>
            <a:off x="400910" y="2674284"/>
            <a:ext cx="8423173" cy="579049"/>
          </a:xfrm>
          <a:prstGeom prst="rect">
            <a:avLst/>
          </a:prstGeom>
        </p:spPr>
      </p:pic>
      <p:pic>
        <p:nvPicPr>
          <p:cNvPr id="16" name="Grafik 15">
            <a:extLst>
              <a:ext uri="{FF2B5EF4-FFF2-40B4-BE49-F238E27FC236}">
                <a16:creationId xmlns:a16="http://schemas.microsoft.com/office/drawing/2014/main" id="{8A465AD3-67A2-4BA6-963C-8E402C86FBB1}"/>
              </a:ext>
            </a:extLst>
          </p:cNvPr>
          <p:cNvPicPr>
            <a:picLocks noChangeAspect="1"/>
          </p:cNvPicPr>
          <p:nvPr/>
        </p:nvPicPr>
        <p:blipFill rotWithShape="1">
          <a:blip r:embed="rId6"/>
          <a:srcRect t="6404"/>
          <a:stretch/>
        </p:blipFill>
        <p:spPr>
          <a:xfrm>
            <a:off x="420179" y="3881773"/>
            <a:ext cx="8484133" cy="900680"/>
          </a:xfrm>
          <a:prstGeom prst="rect">
            <a:avLst/>
          </a:prstGeom>
        </p:spPr>
      </p:pic>
      <p:pic>
        <p:nvPicPr>
          <p:cNvPr id="17" name="Grafik 16">
            <a:extLst>
              <a:ext uri="{FF2B5EF4-FFF2-40B4-BE49-F238E27FC236}">
                <a16:creationId xmlns:a16="http://schemas.microsoft.com/office/drawing/2014/main" id="{429AFBAD-6010-45AC-9E74-D2DA00E6C92A}"/>
              </a:ext>
            </a:extLst>
          </p:cNvPr>
          <p:cNvPicPr>
            <a:picLocks noChangeAspect="1"/>
          </p:cNvPicPr>
          <p:nvPr/>
        </p:nvPicPr>
        <p:blipFill>
          <a:blip r:embed="rId7"/>
          <a:stretch>
            <a:fillRect/>
          </a:stretch>
        </p:blipFill>
        <p:spPr>
          <a:xfrm>
            <a:off x="377631" y="4786510"/>
            <a:ext cx="8606042" cy="650456"/>
          </a:xfrm>
          <a:prstGeom prst="rect">
            <a:avLst/>
          </a:prstGeom>
        </p:spPr>
      </p:pic>
      <p:pic>
        <p:nvPicPr>
          <p:cNvPr id="18" name="Grafik 17">
            <a:extLst>
              <a:ext uri="{FF2B5EF4-FFF2-40B4-BE49-F238E27FC236}">
                <a16:creationId xmlns:a16="http://schemas.microsoft.com/office/drawing/2014/main" id="{4BA8722D-B45E-49E7-8728-35482090CC09}"/>
              </a:ext>
            </a:extLst>
          </p:cNvPr>
          <p:cNvPicPr>
            <a:picLocks noChangeAspect="1"/>
          </p:cNvPicPr>
          <p:nvPr/>
        </p:nvPicPr>
        <p:blipFill>
          <a:blip r:embed="rId8"/>
          <a:stretch>
            <a:fillRect/>
          </a:stretch>
        </p:blipFill>
        <p:spPr>
          <a:xfrm>
            <a:off x="407368" y="5399820"/>
            <a:ext cx="8534293" cy="754918"/>
          </a:xfrm>
          <a:prstGeom prst="rect">
            <a:avLst/>
          </a:prstGeom>
        </p:spPr>
      </p:pic>
      <p:pic>
        <p:nvPicPr>
          <p:cNvPr id="20" name="Grafik 19">
            <a:extLst>
              <a:ext uri="{FF2B5EF4-FFF2-40B4-BE49-F238E27FC236}">
                <a16:creationId xmlns:a16="http://schemas.microsoft.com/office/drawing/2014/main" id="{D9D3AB32-FAA3-4F56-B84A-1FE145708581}"/>
              </a:ext>
            </a:extLst>
          </p:cNvPr>
          <p:cNvPicPr>
            <a:picLocks noChangeAspect="1"/>
          </p:cNvPicPr>
          <p:nvPr/>
        </p:nvPicPr>
        <p:blipFill>
          <a:blip r:embed="rId9"/>
          <a:stretch>
            <a:fillRect/>
          </a:stretch>
        </p:blipFill>
        <p:spPr>
          <a:xfrm>
            <a:off x="383880" y="3192590"/>
            <a:ext cx="8538839" cy="663994"/>
          </a:xfrm>
          <a:prstGeom prst="rect">
            <a:avLst/>
          </a:prstGeom>
        </p:spPr>
      </p:pic>
    </p:spTree>
    <p:custDataLst>
      <p:tags r:id="rId1"/>
    </p:custDataLst>
    <p:extLst>
      <p:ext uri="{BB962C8B-B14F-4D97-AF65-F5344CB8AC3E}">
        <p14:creationId xmlns:p14="http://schemas.microsoft.com/office/powerpoint/2010/main" val="3033245614"/>
      </p:ext>
    </p:extLst>
  </p:cSld>
  <p:clrMapOvr>
    <a:masterClrMapping/>
  </p:clrMapOvr>
  <mc:AlternateContent xmlns:mc="http://schemas.openxmlformats.org/markup-compatibility/2006" xmlns:p14="http://schemas.microsoft.com/office/powerpoint/2010/main">
    <mc:Choice Requires="p14">
      <p:transition spd="slow" p14:dur="2000" advTm="68520"/>
    </mc:Choice>
    <mc:Fallback xmlns="">
      <p:transition spd="slow" advTm="6852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rotWithShape="1">
          <a:blip r:embed="rId4"/>
          <a:srcRect b="5156"/>
          <a:stretch/>
        </p:blipFill>
        <p:spPr>
          <a:xfrm>
            <a:off x="2055432" y="2043506"/>
            <a:ext cx="7216946" cy="3220066"/>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507940"/>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472204"/>
            <a:ext cx="405068" cy="405068"/>
          </a:xfrm>
          <a:prstGeom prst="rect">
            <a:avLst/>
          </a:prstGeom>
        </p:spPr>
      </p:pic>
    </p:spTree>
    <p:custDataLst>
      <p:tags r:id="rId1"/>
    </p:custDataLst>
    <p:extLst>
      <p:ext uri="{BB962C8B-B14F-4D97-AF65-F5344CB8AC3E}">
        <p14:creationId xmlns:p14="http://schemas.microsoft.com/office/powerpoint/2010/main" val="1183474422"/>
      </p:ext>
    </p:extLst>
  </p:cSld>
  <p:clrMapOvr>
    <a:masterClrMapping/>
  </p:clrMapOvr>
  <mc:AlternateContent xmlns:mc="http://schemas.openxmlformats.org/markup-compatibility/2006" xmlns:p14="http://schemas.microsoft.com/office/powerpoint/2010/main">
    <mc:Choice Requires="p14">
      <p:transition spd="slow" p14:dur="2000" advTm="41181"/>
    </mc:Choice>
    <mc:Fallback xmlns="">
      <p:transition spd="slow" advTm="41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43</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44</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br>
              <a:rPr lang="de-DE" sz="1600" dirty="0"/>
            </a:b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46</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47</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48</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dienstags 14 – 15 Uhr (R 211a)</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mittwochs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14 Uhr (R 205)</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Dienstag 10- 11 Uhr </a:t>
            </a:r>
            <a:r>
              <a:rPr lang="de-DE" sz="1400" dirty="0">
                <a:solidFill>
                  <a:srgbClr val="006E89"/>
                </a:solidFill>
                <a:latin typeface="MetaNormal-Roman"/>
                <a:ea typeface="ＭＳ Ｐゴシック" pitchFamily="1" charset="-128"/>
              </a:rPr>
              <a:t>(im IBL, R 100.051)</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49</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5</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08239" y="162292"/>
            <a:ext cx="9566494" cy="6722653"/>
          </a:xfrm>
          <a:prstGeom prst="rect">
            <a:avLst/>
          </a:prstGeom>
        </p:spPr>
      </p:pic>
      <p:sp>
        <p:nvSpPr>
          <p:cNvPr id="3" name="Rechteck 2">
            <a:extLst>
              <a:ext uri="{FF2B5EF4-FFF2-40B4-BE49-F238E27FC236}">
                <a16:creationId xmlns:a16="http://schemas.microsoft.com/office/drawing/2014/main" id="{E308DA43-BF61-4494-ADA1-F569114E7A45}"/>
              </a:ext>
            </a:extLst>
          </p:cNvPr>
          <p:cNvSpPr/>
          <p:nvPr/>
        </p:nvSpPr>
        <p:spPr>
          <a:xfrm>
            <a:off x="1199456" y="4869160"/>
            <a:ext cx="648072" cy="386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81C800"/>
                </a:solidFill>
                <a:latin typeface="Meta Offc Pro" panose="020B0504030101020102" pitchFamily="34" charset="0"/>
              </a:rPr>
              <a:t>ca.</a:t>
            </a:r>
          </a:p>
        </p:txBody>
      </p:sp>
    </p:spTree>
    <p:extLst>
      <p:ext uri="{BB962C8B-B14F-4D97-AF65-F5344CB8AC3E}">
        <p14:creationId xmlns:p14="http://schemas.microsoft.com/office/powerpoint/2010/main" val="11534602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50</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51</a:t>
            </a:fld>
            <a:r>
              <a:rPr lang="de-DE"/>
              <a:t> </a:t>
            </a:r>
            <a:endParaRPr lang="de-DE" sz="1400" dirty="0"/>
          </a:p>
        </p:txBody>
      </p:sp>
      <p:sp>
        <p:nvSpPr>
          <p:cNvPr id="6" name="Rechteck 5"/>
          <p:cNvSpPr/>
          <p:nvPr/>
        </p:nvSpPr>
        <p:spPr>
          <a:xfrm>
            <a:off x="51343" y="-103391"/>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52874" y="737215"/>
            <a:ext cx="8388937" cy="2739211"/>
          </a:xfrm>
          <a:prstGeom prst="rect">
            <a:avLst/>
          </a:prstGeom>
          <a:noFill/>
        </p:spPr>
        <p:txBody>
          <a:bodyPr wrap="square" rtlCol="0">
            <a:spAutoFit/>
          </a:bodyPr>
          <a:lstStyle/>
          <a:p>
            <a:pPr algn="ctr"/>
            <a:r>
              <a:rPr lang="de-DE" sz="3600" b="1" dirty="0">
                <a:solidFill>
                  <a:schemeClr val="bg1"/>
                </a:solidFill>
                <a:latin typeface="Calibri" panose="020F0502020204030204" pitchFamily="34" charset="0"/>
              </a:rPr>
              <a:t>Bitte geben Sie uns ein Feedback!</a:t>
            </a: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endParaRPr lang="de-DE" sz="2400" b="1" dirty="0">
              <a:solidFill>
                <a:schemeClr val="bg1"/>
              </a:solidFill>
            </a:endParaRP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102947"/>
            <a:ext cx="3078664" cy="1584002"/>
            <a:chOff x="2267744" y="731748"/>
            <a:chExt cx="3285864" cy="1725300"/>
          </a:xfrm>
        </p:grpSpPr>
        <p:sp>
          <p:nvSpPr>
            <p:cNvPr id="2" name="Ovale Legende 1"/>
            <p:cNvSpPr/>
            <p:nvPr/>
          </p:nvSpPr>
          <p:spPr>
            <a:xfrm rot="20861708">
              <a:off x="4257464" y="731748"/>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4656844" y="203785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pic>
        <p:nvPicPr>
          <p:cNvPr id="3" name="Grafik 2">
            <a:extLst>
              <a:ext uri="{FF2B5EF4-FFF2-40B4-BE49-F238E27FC236}">
                <a16:creationId xmlns:a16="http://schemas.microsoft.com/office/drawing/2014/main" id="{CC32664A-922E-485E-9AC7-5B898B15CBF5}"/>
              </a:ext>
            </a:extLst>
          </p:cNvPr>
          <p:cNvPicPr>
            <a:picLocks noChangeAspect="1"/>
          </p:cNvPicPr>
          <p:nvPr/>
        </p:nvPicPr>
        <p:blipFill>
          <a:blip r:embed="rId3"/>
          <a:stretch>
            <a:fillRect/>
          </a:stretch>
        </p:blipFill>
        <p:spPr>
          <a:xfrm>
            <a:off x="480000" y="2709686"/>
            <a:ext cx="11348299" cy="3816132"/>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52</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Zuweisung des Praxissemester-Durchgangs</a:t>
            </a: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82840" y="2133374"/>
            <a:ext cx="11233635" cy="3421062"/>
          </a:xfrm>
        </p:spPr>
        <p:txBody>
          <a:bodyPr/>
          <a:lstStyle/>
          <a:p>
            <a:pPr marL="457200" indent="-457200">
              <a:buFont typeface="+mj-lt"/>
              <a:buAutoNum type="arabicPeriod"/>
            </a:pPr>
            <a:r>
              <a:rPr lang="de-DE" b="1" dirty="0">
                <a:solidFill>
                  <a:schemeClr val="bg2"/>
                </a:solidFill>
              </a:rPr>
              <a:t>Zuweisung des Praxissemester-Durchgangs</a:t>
            </a:r>
          </a:p>
          <a:p>
            <a:pPr marL="457200" indent="-457200">
              <a:buFont typeface="+mj-lt"/>
              <a:buAutoNum type="arabicPeriod"/>
            </a:pPr>
            <a:r>
              <a:rPr lang="de-DE" dirty="0"/>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a:t>
            </a:r>
          </a:p>
          <a:p>
            <a:pPr marL="457200" indent="-457200">
              <a:buFont typeface="+mj-lt"/>
              <a:buAutoNum type="arabicPeriod"/>
            </a:pPr>
            <a:r>
              <a:rPr lang="de-DE" dirty="0"/>
              <a:t>Verschiedenes</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2944587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 Anforderungen im Praxissemester</a:t>
            </a:r>
            <a:br>
              <a:rPr lang="de-DE" dirty="0"/>
            </a:br>
            <a:br>
              <a:rPr lang="de-DE" dirty="0"/>
            </a:br>
            <a:endParaRPr lang="de-DE" dirty="0"/>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a:xfrm>
            <a:off x="478367" y="2122488"/>
            <a:ext cx="11233635" cy="3421062"/>
          </a:xfrm>
        </p:spPr>
        <p:txBody>
          <a:bodyPr/>
          <a:lstStyle/>
          <a:p>
            <a:pPr marL="457200" indent="-457200">
              <a:buFont typeface="+mj-lt"/>
              <a:buAutoNum type="arabicPeriod"/>
            </a:pPr>
            <a:r>
              <a:rPr lang="de-DE" dirty="0"/>
              <a:t>Zuweisung des Praxissemester-Durchgangs</a:t>
            </a:r>
          </a:p>
          <a:p>
            <a:pPr marL="457200" indent="-457200">
              <a:buFont typeface="+mj-lt"/>
              <a:buAutoNum type="arabicPeriod"/>
            </a:pPr>
            <a:r>
              <a:rPr lang="de-DE" b="1" dirty="0">
                <a:solidFill>
                  <a:schemeClr val="bg2"/>
                </a:solidFill>
              </a:rPr>
              <a:t>Anforderungen im Praxissemester</a:t>
            </a:r>
          </a:p>
          <a:p>
            <a:pPr marL="457200" indent="-457200">
              <a:buFont typeface="+mj-lt"/>
              <a:buAutoNum type="arabicPeriod"/>
            </a:pPr>
            <a:r>
              <a:rPr lang="de-DE" dirty="0"/>
              <a:t>Praxisbezogene Studien (Belegung und Aufbau)</a:t>
            </a:r>
          </a:p>
          <a:p>
            <a:pPr marL="457200" indent="-457200">
              <a:buFont typeface="+mj-lt"/>
              <a:buAutoNum type="arabicPeriod"/>
            </a:pPr>
            <a:r>
              <a:rPr lang="de-DE" dirty="0"/>
              <a:t>Online-Verteilverfahren der Schulplätze (PVP)</a:t>
            </a:r>
          </a:p>
          <a:p>
            <a:pPr marL="457200" indent="-457200">
              <a:buFont typeface="+mj-lt"/>
              <a:buAutoNum type="arabicPeriod"/>
            </a:pPr>
            <a:r>
              <a:rPr lang="de-DE" dirty="0"/>
              <a:t>Lernorte Schule und Zentrum für schulpraktische Lehrerausbildung (ZfsL) </a:t>
            </a:r>
          </a:p>
          <a:p>
            <a:pPr marL="457200" indent="-457200">
              <a:buFont typeface="+mj-lt"/>
              <a:buAutoNum type="arabicPeriod"/>
            </a:pPr>
            <a:r>
              <a:rPr lang="de-DE" dirty="0"/>
              <a:t>Verschiedenes</a:t>
            </a:r>
          </a:p>
          <a:p>
            <a:pPr marL="457200" indent="-457200">
              <a:buFont typeface="+mj-lt"/>
              <a:buAutoNum type="arabicPeriod"/>
            </a:pPr>
            <a:endParaRPr lang="de-DE" dirty="0"/>
          </a:p>
          <a:p>
            <a:pPr marL="457200" indent="-457200">
              <a:buFont typeface="+mj-lt"/>
              <a:buAutoNum type="arabicPeriod"/>
            </a:pPr>
            <a:endParaRPr lang="de-DE" dirty="0"/>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7415228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43502158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10.xml><?xml version="1.0" encoding="utf-8"?>
<p:tagLst xmlns:a="http://schemas.openxmlformats.org/drawingml/2006/main" xmlns:r="http://schemas.openxmlformats.org/officeDocument/2006/relationships" xmlns:p="http://schemas.openxmlformats.org/presentationml/2006/main">
  <p:tag name="TIMING" val="|32"/>
</p:tagLst>
</file>

<file path=ppt/tags/tag2.xml><?xml version="1.0" encoding="utf-8"?>
<p:tagLst xmlns:a="http://schemas.openxmlformats.org/drawingml/2006/main" xmlns:r="http://schemas.openxmlformats.org/officeDocument/2006/relationships" xmlns:p="http://schemas.openxmlformats.org/presentationml/2006/main">
  <p:tag name="TIMING" val="|15.8"/>
</p:tagLst>
</file>

<file path=ppt/tags/tag3.xml><?xml version="1.0" encoding="utf-8"?>
<p:tagLst xmlns:a="http://schemas.openxmlformats.org/drawingml/2006/main" xmlns:r="http://schemas.openxmlformats.org/officeDocument/2006/relationships" xmlns:p="http://schemas.openxmlformats.org/presentationml/2006/main">
  <p:tag name="TIMING" val="|9.9|3.6"/>
</p:tagLst>
</file>

<file path=ppt/tags/tag4.xml><?xml version="1.0" encoding="utf-8"?>
<p:tagLst xmlns:a="http://schemas.openxmlformats.org/drawingml/2006/main" xmlns:r="http://schemas.openxmlformats.org/officeDocument/2006/relationships" xmlns:p="http://schemas.openxmlformats.org/presentationml/2006/main">
  <p:tag name="TIMING" val="|7.3|13.4|25.2|30|12.2|8.2"/>
</p:tagLst>
</file>

<file path=ppt/tags/tag5.xml><?xml version="1.0" encoding="utf-8"?>
<p:tagLst xmlns:a="http://schemas.openxmlformats.org/drawingml/2006/main" xmlns:r="http://schemas.openxmlformats.org/officeDocument/2006/relationships" xmlns:p="http://schemas.openxmlformats.org/presentationml/2006/main">
  <p:tag name="TIMING" val="|14.2|13.5"/>
</p:tagLst>
</file>

<file path=ppt/tags/tag6.xml><?xml version="1.0" encoding="utf-8"?>
<p:tagLst xmlns:a="http://schemas.openxmlformats.org/drawingml/2006/main" xmlns:r="http://schemas.openxmlformats.org/officeDocument/2006/relationships" xmlns:p="http://schemas.openxmlformats.org/presentationml/2006/main">
  <p:tag name="TIMING" val="|12.1|21.9|35.3|15|6.1|26.9|15.6|14.6"/>
</p:tagLst>
</file>

<file path=ppt/tags/tag7.xml><?xml version="1.0" encoding="utf-8"?>
<p:tagLst xmlns:a="http://schemas.openxmlformats.org/drawingml/2006/main" xmlns:r="http://schemas.openxmlformats.org/officeDocument/2006/relationships" xmlns:p="http://schemas.openxmlformats.org/presentationml/2006/main">
  <p:tag name="TIMING" val="|7.7|9.2|13.7|4.3|14.4|25.4"/>
</p:tagLst>
</file>

<file path=ppt/tags/tag8.xml><?xml version="1.0" encoding="utf-8"?>
<p:tagLst xmlns:a="http://schemas.openxmlformats.org/drawingml/2006/main" xmlns:r="http://schemas.openxmlformats.org/officeDocument/2006/relationships" xmlns:p="http://schemas.openxmlformats.org/presentationml/2006/main">
  <p:tag name="TIMING" val="|1.6|9.7|10.6|10.3"/>
</p:tagLst>
</file>

<file path=ppt/tags/tag9.xml><?xml version="1.0" encoding="utf-8"?>
<p:tagLst xmlns:a="http://schemas.openxmlformats.org/drawingml/2006/main" xmlns:r="http://schemas.openxmlformats.org/officeDocument/2006/relationships" xmlns:p="http://schemas.openxmlformats.org/presentationml/2006/main">
  <p:tag name="TIMING" val="|7.3|6.3|7.8|11.1|13|10.2"/>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2657</Words>
  <Application>Microsoft Office PowerPoint</Application>
  <PresentationFormat>Breitbild</PresentationFormat>
  <Paragraphs>460</Paragraphs>
  <Slides>52</Slides>
  <Notes>40</Notes>
  <HiddenSlides>0</HiddenSlides>
  <MMClips>0</MMClips>
  <ScaleCrop>false</ScaleCrop>
  <HeadingPairs>
    <vt:vector size="6" baseType="variant">
      <vt:variant>
        <vt:lpstr>Verwendete Schriftarten</vt:lpstr>
      </vt:variant>
      <vt:variant>
        <vt:i4>12</vt:i4>
      </vt:variant>
      <vt:variant>
        <vt:lpstr>Design</vt:lpstr>
      </vt:variant>
      <vt:variant>
        <vt:i4>4</vt:i4>
      </vt:variant>
      <vt:variant>
        <vt:lpstr>Folientitel</vt:lpstr>
      </vt:variant>
      <vt:variant>
        <vt:i4>52</vt:i4>
      </vt:variant>
    </vt:vector>
  </HeadingPairs>
  <TitlesOfParts>
    <vt:vector size="68" baseType="lpstr">
      <vt:lpstr>MS PGothic</vt:lpstr>
      <vt:lpstr>MS PGothic</vt:lpstr>
      <vt:lpstr>Arabic Typesetting</vt:lpstr>
      <vt:lpstr>Arial</vt:lpstr>
      <vt:lpstr>Calibri</vt:lpstr>
      <vt:lpstr>Meta Offc Pro</vt:lpstr>
      <vt:lpstr>MetaNormalLF-Roman</vt:lpstr>
      <vt:lpstr>MetaNormal-Roman</vt:lpstr>
      <vt:lpstr>MetaOT-Medium</vt:lpstr>
      <vt:lpstr>MetaOT-Normal</vt:lpstr>
      <vt:lpstr>Times New Roman</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vt:lpstr>
      <vt:lpstr>PowerPoint-Präsentation</vt:lpstr>
      <vt:lpstr>Themenbereich: Zuweisung des Praxissemester-Durchgangs </vt:lpstr>
      <vt:lpstr>Zuweisung eines Praxissemester-Durchgangs</vt:lpstr>
      <vt:lpstr>Themenbereich: Anforderungen im Praxissemester  </vt:lpstr>
      <vt:lpstr>Leistungen am Lernort Hochschule</vt:lpstr>
      <vt:lpstr>Leistungen an den Lernorten ZfsL und Schule</vt:lpstr>
      <vt:lpstr>Lernort: Hochschule</vt:lpstr>
      <vt:lpstr>Themenbereich: Praxisbezogene Studien (Belegung und Aufbau) </vt:lpstr>
      <vt:lpstr>Aufbau der Praxisbezogenen Studien (PBS)</vt:lpstr>
      <vt:lpstr>Ablauf des Praxissemesters: Studientagmodell</vt:lpstr>
      <vt:lpstr>Belegung der Lehrveranstaltungen</vt:lpstr>
      <vt:lpstr>PowerPoint-Präsentation</vt:lpstr>
      <vt:lpstr>PowerPoint-Präsentation</vt:lpstr>
      <vt:lpstr>Belegung der PBS in Bildungswissenschaften</vt:lpstr>
      <vt:lpstr>Praxisbezogene Studien in Bildungswissenschaften</vt:lpstr>
      <vt:lpstr>Themenbereich: Online-Verteilverfahren der Schulplätze (PVP)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Themenbereich: Lernorte Schule und ZfsL</vt:lpstr>
      <vt:lpstr>Leistungen an den Lernorten ZfsL und Schule</vt:lpstr>
      <vt:lpstr>Lernort: Zentrum für schulpraktische Lehrerausbildung (ZfsL)</vt:lpstr>
      <vt:lpstr>Was ist ein Unterrichtsvorhaben?</vt:lpstr>
      <vt:lpstr>Lernort: Schule</vt:lpstr>
      <vt:lpstr>Themenbereich: Verschiedenes </vt:lpstr>
      <vt:lpstr>Praxissemester im Ausland</vt:lpstr>
      <vt:lpstr>PowerPoint-Präsentation</vt:lpstr>
      <vt:lpstr>PowerPoint-Präsentation</vt:lpstr>
      <vt:lpstr>PowerPoint-Präsentation</vt:lpstr>
      <vt:lpstr>Prüfungsorganisation im Praxissemester</vt:lpstr>
      <vt:lpstr>Merkzettel „Praxissemester“: 6 Fakten</vt:lpstr>
      <vt:lpstr>Checkliste: Praxissemester</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PowerPoint-Präsentation</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381</cp:revision>
  <cp:lastPrinted>2020-06-25T09:17:54Z</cp:lastPrinted>
  <dcterms:created xsi:type="dcterms:W3CDTF">2017-05-19T14:15:15Z</dcterms:created>
  <dcterms:modified xsi:type="dcterms:W3CDTF">2021-09-28T10:06:00Z</dcterms:modified>
</cp:coreProperties>
</file>