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9"/>
  </p:notesMasterIdLst>
  <p:sldIdLst>
    <p:sldId id="396" r:id="rId2"/>
    <p:sldId id="418" r:id="rId3"/>
    <p:sldId id="304" r:id="rId4"/>
    <p:sldId id="390" r:id="rId5"/>
    <p:sldId id="445" r:id="rId6"/>
    <p:sldId id="420" r:id="rId7"/>
    <p:sldId id="317" r:id="rId8"/>
    <p:sldId id="409" r:id="rId9"/>
    <p:sldId id="407" r:id="rId10"/>
    <p:sldId id="356" r:id="rId11"/>
    <p:sldId id="361" r:id="rId12"/>
    <p:sldId id="410" r:id="rId13"/>
    <p:sldId id="363" r:id="rId14"/>
    <p:sldId id="442" r:id="rId15"/>
    <p:sldId id="401" r:id="rId16"/>
    <p:sldId id="423" r:id="rId17"/>
    <p:sldId id="388" r:id="rId18"/>
    <p:sldId id="422" r:id="rId19"/>
    <p:sldId id="359" r:id="rId20"/>
    <p:sldId id="360" r:id="rId21"/>
    <p:sldId id="434" r:id="rId22"/>
    <p:sldId id="433" r:id="rId23"/>
    <p:sldId id="392" r:id="rId24"/>
    <p:sldId id="438" r:id="rId25"/>
    <p:sldId id="411" r:id="rId26"/>
    <p:sldId id="439" r:id="rId27"/>
    <p:sldId id="394" r:id="rId28"/>
    <p:sldId id="340" r:id="rId29"/>
    <p:sldId id="441" r:id="rId30"/>
    <p:sldId id="370" r:id="rId31"/>
    <p:sldId id="343" r:id="rId32"/>
    <p:sldId id="342" r:id="rId33"/>
    <p:sldId id="432" r:id="rId34"/>
    <p:sldId id="424" r:id="rId35"/>
    <p:sldId id="329" r:id="rId36"/>
    <p:sldId id="443" r:id="rId37"/>
    <p:sldId id="403" r:id="rId38"/>
    <p:sldId id="368" r:id="rId39"/>
    <p:sldId id="425" r:id="rId40"/>
    <p:sldId id="330" r:id="rId41"/>
    <p:sldId id="331" r:id="rId42"/>
    <p:sldId id="395" r:id="rId43"/>
    <p:sldId id="365" r:id="rId44"/>
    <p:sldId id="426" r:id="rId45"/>
    <p:sldId id="428" r:id="rId46"/>
    <p:sldId id="427" r:id="rId47"/>
    <p:sldId id="366" r:id="rId48"/>
    <p:sldId id="429" r:id="rId49"/>
    <p:sldId id="430" r:id="rId50"/>
    <p:sldId id="431" r:id="rId51"/>
    <p:sldId id="436" r:id="rId52"/>
    <p:sldId id="437" r:id="rId53"/>
    <p:sldId id="440" r:id="rId54"/>
    <p:sldId id="446" r:id="rId55"/>
    <p:sldId id="444" r:id="rId56"/>
    <p:sldId id="447" r:id="rId57"/>
    <p:sldId id="449" r:id="rId58"/>
    <p:sldId id="450" r:id="rId59"/>
    <p:sldId id="451" r:id="rId60"/>
    <p:sldId id="448" r:id="rId61"/>
    <p:sldId id="452" r:id="rId62"/>
    <p:sldId id="414" r:id="rId63"/>
    <p:sldId id="415" r:id="rId64"/>
    <p:sldId id="454" r:id="rId65"/>
    <p:sldId id="417" r:id="rId66"/>
    <p:sldId id="455" r:id="rId67"/>
    <p:sldId id="421" r:id="rId6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sse11" initials="N" lastIdx="22" clrIdx="0">
    <p:extLst>
      <p:ext uri="{19B8F6BF-5375-455C-9EA6-DF929625EA0E}">
        <p15:presenceInfo xmlns:p15="http://schemas.microsoft.com/office/powerpoint/2012/main" userId="Nesse1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D3E9"/>
    <a:srgbClr val="FFFFFF"/>
    <a:srgbClr val="F0F0F0"/>
    <a:srgbClr val="E3F2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56" autoAdjust="0"/>
    <p:restoredTop sz="74026" autoAdjust="0"/>
  </p:normalViewPr>
  <p:slideViewPr>
    <p:cSldViewPr>
      <p:cViewPr varScale="1">
        <p:scale>
          <a:sx n="75" d="100"/>
          <a:sy n="75" d="100"/>
        </p:scale>
        <p:origin x="233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2E2822-A2B1-44D9-9F05-6213C905A410}" type="doc">
      <dgm:prSet loTypeId="urn:microsoft.com/office/officeart/2005/8/layout/equation1" loCatId="process" qsTypeId="urn:microsoft.com/office/officeart/2005/8/quickstyle/simple1" qsCatId="simple" csTypeId="urn:microsoft.com/office/officeart/2005/8/colors/accent1_2" csCatId="accent1" phldr="1"/>
      <dgm:spPr/>
    </dgm:pt>
    <dgm:pt modelId="{60A46F4D-D527-4C0F-A876-A7DAE66C9ED2}">
      <dgm:prSet phldrT="[Text]" custT="1"/>
      <dgm:spPr/>
      <dgm:t>
        <a:bodyPr/>
        <a:lstStyle/>
        <a:p>
          <a:r>
            <a:rPr lang="de-DE" sz="2400" dirty="0" err="1"/>
            <a:t>Ausbil</a:t>
          </a:r>
          <a:r>
            <a:rPr lang="de-DE" sz="2400" dirty="0"/>
            <a:t>-dungs-schule</a:t>
          </a:r>
        </a:p>
      </dgm:t>
    </dgm:pt>
    <dgm:pt modelId="{D611F150-FFDF-464C-86A5-E938D16D77EA}" type="parTrans" cxnId="{8CDBE467-E309-4118-9390-4AE98B0DC65C}">
      <dgm:prSet/>
      <dgm:spPr/>
      <dgm:t>
        <a:bodyPr/>
        <a:lstStyle/>
        <a:p>
          <a:endParaRPr lang="de-DE"/>
        </a:p>
      </dgm:t>
    </dgm:pt>
    <dgm:pt modelId="{821CB380-BED2-43F0-B5F8-EAFF2E84EAEF}" type="sibTrans" cxnId="{8CDBE467-E309-4118-9390-4AE98B0DC65C}">
      <dgm:prSet/>
      <dgm:spPr/>
      <dgm:t>
        <a:bodyPr/>
        <a:lstStyle/>
        <a:p>
          <a:endParaRPr lang="de-DE"/>
        </a:p>
      </dgm:t>
    </dgm:pt>
    <dgm:pt modelId="{ABF12985-E756-45FD-BE73-D801FD2B4CB6}">
      <dgm:prSet phldrT="[Text]" custT="1"/>
      <dgm:spPr/>
      <dgm:t>
        <a:bodyPr/>
        <a:lstStyle/>
        <a:p>
          <a:r>
            <a:rPr lang="de-DE" sz="2400" dirty="0" err="1"/>
            <a:t>ZfsL</a:t>
          </a:r>
          <a:endParaRPr lang="de-DE" sz="2400" dirty="0"/>
        </a:p>
        <a:p>
          <a:r>
            <a:rPr lang="de-DE" sz="2400" dirty="0"/>
            <a:t>Münster</a:t>
          </a:r>
        </a:p>
        <a:p>
          <a:r>
            <a:rPr lang="de-DE" sz="2400" dirty="0"/>
            <a:t>Lehramt </a:t>
          </a:r>
          <a:r>
            <a:rPr lang="de-DE" sz="2400" dirty="0" err="1"/>
            <a:t>GyGe</a:t>
          </a:r>
          <a:endParaRPr lang="de-DE" sz="2400" dirty="0"/>
        </a:p>
      </dgm:t>
    </dgm:pt>
    <dgm:pt modelId="{C9B033AB-A445-474D-A65B-A423A590D7B6}" type="parTrans" cxnId="{64052349-AAD1-4CEB-8E9E-C17BAA285D76}">
      <dgm:prSet/>
      <dgm:spPr/>
      <dgm:t>
        <a:bodyPr/>
        <a:lstStyle/>
        <a:p>
          <a:endParaRPr lang="de-DE"/>
        </a:p>
      </dgm:t>
    </dgm:pt>
    <dgm:pt modelId="{C76B2DE1-6718-4B3D-B77E-E05C2BF0AA60}" type="sibTrans" cxnId="{64052349-AAD1-4CEB-8E9E-C17BAA285D76}">
      <dgm:prSet/>
      <dgm:spPr/>
      <dgm:t>
        <a:bodyPr/>
        <a:lstStyle/>
        <a:p>
          <a:endParaRPr lang="de-DE"/>
        </a:p>
      </dgm:t>
    </dgm:pt>
    <dgm:pt modelId="{EC7F742D-6949-4857-BDBA-4929E5332B65}">
      <dgm:prSet phldrT="[Text]" custT="1"/>
      <dgm:spPr/>
      <dgm:t>
        <a:bodyPr/>
        <a:lstStyle/>
        <a:p>
          <a:r>
            <a:rPr lang="de-DE" sz="2400" dirty="0" err="1"/>
            <a:t>Schulsei</a:t>
          </a:r>
          <a:r>
            <a:rPr lang="de-DE" sz="2400" dirty="0"/>
            <a:t>-tiger Teil des PS</a:t>
          </a:r>
        </a:p>
      </dgm:t>
    </dgm:pt>
    <dgm:pt modelId="{C5226C8C-8CF6-4FF6-813D-48B157206CC3}" type="parTrans" cxnId="{55A09C2F-C37F-46C3-AA14-2AC6E0D4A966}">
      <dgm:prSet/>
      <dgm:spPr/>
      <dgm:t>
        <a:bodyPr/>
        <a:lstStyle/>
        <a:p>
          <a:endParaRPr lang="de-DE"/>
        </a:p>
      </dgm:t>
    </dgm:pt>
    <dgm:pt modelId="{56F448F4-D6F7-4B9A-95F9-D4E884C5D247}" type="sibTrans" cxnId="{55A09C2F-C37F-46C3-AA14-2AC6E0D4A966}">
      <dgm:prSet/>
      <dgm:spPr/>
      <dgm:t>
        <a:bodyPr/>
        <a:lstStyle/>
        <a:p>
          <a:endParaRPr lang="de-DE"/>
        </a:p>
      </dgm:t>
    </dgm:pt>
    <dgm:pt modelId="{22A5E780-D209-49DC-9908-92F41A2F8EC2}" type="pres">
      <dgm:prSet presAssocID="{D52E2822-A2B1-44D9-9F05-6213C905A410}" presName="linearFlow" presStyleCnt="0">
        <dgm:presLayoutVars>
          <dgm:dir/>
          <dgm:resizeHandles val="exact"/>
        </dgm:presLayoutVars>
      </dgm:prSet>
      <dgm:spPr/>
    </dgm:pt>
    <dgm:pt modelId="{056ED93C-E9A4-47AF-8305-B5454FEC8FB7}" type="pres">
      <dgm:prSet presAssocID="{60A46F4D-D527-4C0F-A876-A7DAE66C9ED2}" presName="node" presStyleLbl="node1" presStyleIdx="0" presStyleCnt="3">
        <dgm:presLayoutVars>
          <dgm:bulletEnabled val="1"/>
        </dgm:presLayoutVars>
      </dgm:prSet>
      <dgm:spPr/>
    </dgm:pt>
    <dgm:pt modelId="{1B2DCFB7-9D52-441F-94E2-DD3D0F40E565}" type="pres">
      <dgm:prSet presAssocID="{821CB380-BED2-43F0-B5F8-EAFF2E84EAEF}" presName="spacerL" presStyleCnt="0"/>
      <dgm:spPr/>
    </dgm:pt>
    <dgm:pt modelId="{6A440EE2-497A-415D-AD31-9272958B046A}" type="pres">
      <dgm:prSet presAssocID="{821CB380-BED2-43F0-B5F8-EAFF2E84EAEF}" presName="sibTrans" presStyleLbl="sibTrans2D1" presStyleIdx="0" presStyleCnt="2"/>
      <dgm:spPr/>
    </dgm:pt>
    <dgm:pt modelId="{C68C8797-EFAD-48D9-B16B-51FCF7C9A239}" type="pres">
      <dgm:prSet presAssocID="{821CB380-BED2-43F0-B5F8-EAFF2E84EAEF}" presName="spacerR" presStyleCnt="0"/>
      <dgm:spPr/>
    </dgm:pt>
    <dgm:pt modelId="{B8459E1C-F692-4772-9C0A-0760E32DD467}" type="pres">
      <dgm:prSet presAssocID="{ABF12985-E756-45FD-BE73-D801FD2B4CB6}" presName="node" presStyleLbl="node1" presStyleIdx="1" presStyleCnt="3">
        <dgm:presLayoutVars>
          <dgm:bulletEnabled val="1"/>
        </dgm:presLayoutVars>
      </dgm:prSet>
      <dgm:spPr/>
    </dgm:pt>
    <dgm:pt modelId="{D8586708-3A91-44A2-83E5-F47E8C2FE4E6}" type="pres">
      <dgm:prSet presAssocID="{C76B2DE1-6718-4B3D-B77E-E05C2BF0AA60}" presName="spacerL" presStyleCnt="0"/>
      <dgm:spPr/>
    </dgm:pt>
    <dgm:pt modelId="{9CF8167E-728C-4BE1-926F-45F8B988882B}" type="pres">
      <dgm:prSet presAssocID="{C76B2DE1-6718-4B3D-B77E-E05C2BF0AA60}" presName="sibTrans" presStyleLbl="sibTrans2D1" presStyleIdx="1" presStyleCnt="2"/>
      <dgm:spPr/>
    </dgm:pt>
    <dgm:pt modelId="{1273D7FF-17AF-45DB-B486-FDCEACD3B31E}" type="pres">
      <dgm:prSet presAssocID="{C76B2DE1-6718-4B3D-B77E-E05C2BF0AA60}" presName="spacerR" presStyleCnt="0"/>
      <dgm:spPr/>
    </dgm:pt>
    <dgm:pt modelId="{771F7A83-0B09-4B29-8D3A-AC190F524C8C}" type="pres">
      <dgm:prSet presAssocID="{EC7F742D-6949-4857-BDBA-4929E5332B65}" presName="node" presStyleLbl="node1" presStyleIdx="2" presStyleCnt="3" custLinFactNeighborY="-1147">
        <dgm:presLayoutVars>
          <dgm:bulletEnabled val="1"/>
        </dgm:presLayoutVars>
      </dgm:prSet>
      <dgm:spPr/>
    </dgm:pt>
  </dgm:ptLst>
  <dgm:cxnLst>
    <dgm:cxn modelId="{90960918-0F41-44C3-9804-DEC596A0BF1B}" type="presOf" srcId="{D52E2822-A2B1-44D9-9F05-6213C905A410}" destId="{22A5E780-D209-49DC-9908-92F41A2F8EC2}" srcOrd="0" destOrd="0" presId="urn:microsoft.com/office/officeart/2005/8/layout/equation1"/>
    <dgm:cxn modelId="{55A09C2F-C37F-46C3-AA14-2AC6E0D4A966}" srcId="{D52E2822-A2B1-44D9-9F05-6213C905A410}" destId="{EC7F742D-6949-4857-BDBA-4929E5332B65}" srcOrd="2" destOrd="0" parTransId="{C5226C8C-8CF6-4FF6-813D-48B157206CC3}" sibTransId="{56F448F4-D6F7-4B9A-95F9-D4E884C5D247}"/>
    <dgm:cxn modelId="{AF67E447-F9FB-4E3D-9A77-E6A0795AE1D7}" type="presOf" srcId="{ABF12985-E756-45FD-BE73-D801FD2B4CB6}" destId="{B8459E1C-F692-4772-9C0A-0760E32DD467}" srcOrd="0" destOrd="0" presId="urn:microsoft.com/office/officeart/2005/8/layout/equation1"/>
    <dgm:cxn modelId="{8CDBE467-E309-4118-9390-4AE98B0DC65C}" srcId="{D52E2822-A2B1-44D9-9F05-6213C905A410}" destId="{60A46F4D-D527-4C0F-A876-A7DAE66C9ED2}" srcOrd="0" destOrd="0" parTransId="{D611F150-FFDF-464C-86A5-E938D16D77EA}" sibTransId="{821CB380-BED2-43F0-B5F8-EAFF2E84EAEF}"/>
    <dgm:cxn modelId="{64052349-AAD1-4CEB-8E9E-C17BAA285D76}" srcId="{D52E2822-A2B1-44D9-9F05-6213C905A410}" destId="{ABF12985-E756-45FD-BE73-D801FD2B4CB6}" srcOrd="1" destOrd="0" parTransId="{C9B033AB-A445-474D-A65B-A423A590D7B6}" sibTransId="{C76B2DE1-6718-4B3D-B77E-E05C2BF0AA60}"/>
    <dgm:cxn modelId="{C6727D54-B2F1-4E5E-97AA-6E1C63CFE69D}" type="presOf" srcId="{C76B2DE1-6718-4B3D-B77E-E05C2BF0AA60}" destId="{9CF8167E-728C-4BE1-926F-45F8B988882B}" srcOrd="0" destOrd="0" presId="urn:microsoft.com/office/officeart/2005/8/layout/equation1"/>
    <dgm:cxn modelId="{EDED0E89-2812-4369-AB61-4AF44A725A58}" type="presOf" srcId="{60A46F4D-D527-4C0F-A876-A7DAE66C9ED2}" destId="{056ED93C-E9A4-47AF-8305-B5454FEC8FB7}" srcOrd="0" destOrd="0" presId="urn:microsoft.com/office/officeart/2005/8/layout/equation1"/>
    <dgm:cxn modelId="{D6351FC5-9973-4471-99FB-DED7D7450871}" type="presOf" srcId="{821CB380-BED2-43F0-B5F8-EAFF2E84EAEF}" destId="{6A440EE2-497A-415D-AD31-9272958B046A}" srcOrd="0" destOrd="0" presId="urn:microsoft.com/office/officeart/2005/8/layout/equation1"/>
    <dgm:cxn modelId="{C3421DE7-DAD5-4A9A-903B-2A6C409FA4A1}" type="presOf" srcId="{EC7F742D-6949-4857-BDBA-4929E5332B65}" destId="{771F7A83-0B09-4B29-8D3A-AC190F524C8C}" srcOrd="0" destOrd="0" presId="urn:microsoft.com/office/officeart/2005/8/layout/equation1"/>
    <dgm:cxn modelId="{B5F4C3AA-D325-42AD-94EB-E1AC184085AE}" type="presParOf" srcId="{22A5E780-D209-49DC-9908-92F41A2F8EC2}" destId="{056ED93C-E9A4-47AF-8305-B5454FEC8FB7}" srcOrd="0" destOrd="0" presId="urn:microsoft.com/office/officeart/2005/8/layout/equation1"/>
    <dgm:cxn modelId="{3D7E83EA-51AC-4CC3-9C0B-B6BBCE7A577B}" type="presParOf" srcId="{22A5E780-D209-49DC-9908-92F41A2F8EC2}" destId="{1B2DCFB7-9D52-441F-94E2-DD3D0F40E565}" srcOrd="1" destOrd="0" presId="urn:microsoft.com/office/officeart/2005/8/layout/equation1"/>
    <dgm:cxn modelId="{491B9F3B-614C-4955-B102-CFD00CEFEC4C}" type="presParOf" srcId="{22A5E780-D209-49DC-9908-92F41A2F8EC2}" destId="{6A440EE2-497A-415D-AD31-9272958B046A}" srcOrd="2" destOrd="0" presId="urn:microsoft.com/office/officeart/2005/8/layout/equation1"/>
    <dgm:cxn modelId="{99A45AAF-C0B6-4077-BA84-85DD61FA5C4E}" type="presParOf" srcId="{22A5E780-D209-49DC-9908-92F41A2F8EC2}" destId="{C68C8797-EFAD-48D9-B16B-51FCF7C9A239}" srcOrd="3" destOrd="0" presId="urn:microsoft.com/office/officeart/2005/8/layout/equation1"/>
    <dgm:cxn modelId="{2BD67116-7FE4-4B3D-B774-22B5BF8209E6}" type="presParOf" srcId="{22A5E780-D209-49DC-9908-92F41A2F8EC2}" destId="{B8459E1C-F692-4772-9C0A-0760E32DD467}" srcOrd="4" destOrd="0" presId="urn:microsoft.com/office/officeart/2005/8/layout/equation1"/>
    <dgm:cxn modelId="{DB0F75C3-B53B-4948-A04D-BD56553F23EF}" type="presParOf" srcId="{22A5E780-D209-49DC-9908-92F41A2F8EC2}" destId="{D8586708-3A91-44A2-83E5-F47E8C2FE4E6}" srcOrd="5" destOrd="0" presId="urn:microsoft.com/office/officeart/2005/8/layout/equation1"/>
    <dgm:cxn modelId="{909B2A26-43F5-4618-9BC3-FEAD0FF36117}" type="presParOf" srcId="{22A5E780-D209-49DC-9908-92F41A2F8EC2}" destId="{9CF8167E-728C-4BE1-926F-45F8B988882B}" srcOrd="6" destOrd="0" presId="urn:microsoft.com/office/officeart/2005/8/layout/equation1"/>
    <dgm:cxn modelId="{1DA9453B-F482-42F0-B5A6-3F741E6AC9D2}" type="presParOf" srcId="{22A5E780-D209-49DC-9908-92F41A2F8EC2}" destId="{1273D7FF-17AF-45DB-B486-FDCEACD3B31E}" srcOrd="7" destOrd="0" presId="urn:microsoft.com/office/officeart/2005/8/layout/equation1"/>
    <dgm:cxn modelId="{9FA3310C-EF0D-4CC3-9867-15971AAC2BD2}" type="presParOf" srcId="{22A5E780-D209-49DC-9908-92F41A2F8EC2}" destId="{771F7A83-0B09-4B29-8D3A-AC190F524C8C}"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919F0D-E1DC-4A36-96F7-199441B6C9D1}" type="doc">
      <dgm:prSet loTypeId="urn:microsoft.com/office/officeart/2005/8/layout/radial2" loCatId="relationship" qsTypeId="urn:microsoft.com/office/officeart/2005/8/quickstyle/simple1" qsCatId="simple" csTypeId="urn:microsoft.com/office/officeart/2005/8/colors/accent3_1" csCatId="accent3" phldr="1"/>
      <dgm:spPr/>
      <dgm:t>
        <a:bodyPr/>
        <a:lstStyle/>
        <a:p>
          <a:endParaRPr lang="de-DE"/>
        </a:p>
      </dgm:t>
    </dgm:pt>
    <dgm:pt modelId="{B54E8770-E2D6-42F8-9023-C94093AC167E}">
      <dgm:prSet phldrT="[Text]" custT="1"/>
      <dgm:spPr/>
      <dgm:t>
        <a:bodyPr/>
        <a:lstStyle/>
        <a:p>
          <a:r>
            <a:rPr lang="de-DE" sz="2000" b="1" dirty="0"/>
            <a:t>PS-Verordnung NRW gibt die </a:t>
          </a:r>
          <a:r>
            <a:rPr lang="de-DE" sz="2000" b="1" dirty="0" err="1"/>
            <a:t>Obligatorik</a:t>
          </a:r>
          <a:r>
            <a:rPr lang="de-DE" sz="2000" b="1" dirty="0"/>
            <a:t> vor</a:t>
          </a:r>
        </a:p>
      </dgm:t>
    </dgm:pt>
    <dgm:pt modelId="{D5E4A824-6888-489C-B849-CB62C1C71C27}" type="parTrans" cxnId="{D6FC7974-E108-4CAB-ACCF-E645680053E5}">
      <dgm:prSet/>
      <dgm:spPr/>
      <dgm:t>
        <a:bodyPr/>
        <a:lstStyle/>
        <a:p>
          <a:endParaRPr lang="de-DE"/>
        </a:p>
      </dgm:t>
    </dgm:pt>
    <dgm:pt modelId="{02E55ABA-665C-40C8-8D02-8173C0547108}" type="sibTrans" cxnId="{D6FC7974-E108-4CAB-ACCF-E645680053E5}">
      <dgm:prSet/>
      <dgm:spPr/>
      <dgm:t>
        <a:bodyPr/>
        <a:lstStyle/>
        <a:p>
          <a:endParaRPr lang="de-DE"/>
        </a:p>
      </dgm:t>
    </dgm:pt>
    <dgm:pt modelId="{63EC42E3-1D7F-40B7-B223-E32B8F339884}">
      <dgm:prSet phldrT="[Text]" custT="1"/>
      <dgm:spPr/>
      <dgm:t>
        <a:bodyPr/>
        <a:lstStyle/>
        <a:p>
          <a:r>
            <a:rPr lang="de-DE" sz="2000" b="1" dirty="0"/>
            <a:t>An Schüler*innen orientiertes Leitbild der Unterrichtsvorhaben</a:t>
          </a:r>
        </a:p>
      </dgm:t>
    </dgm:pt>
    <dgm:pt modelId="{685167E9-46AA-413F-B9B2-BDB102AB8E47}" type="parTrans" cxnId="{CC7F1669-2196-4CFD-8016-F8CF851A1829}">
      <dgm:prSet/>
      <dgm:spPr/>
      <dgm:t>
        <a:bodyPr/>
        <a:lstStyle/>
        <a:p>
          <a:endParaRPr lang="de-DE"/>
        </a:p>
      </dgm:t>
    </dgm:pt>
    <dgm:pt modelId="{A75AB669-8BFA-4D87-AC0E-C60F17A264C7}" type="sibTrans" cxnId="{CC7F1669-2196-4CFD-8016-F8CF851A1829}">
      <dgm:prSet/>
      <dgm:spPr/>
      <dgm:t>
        <a:bodyPr/>
        <a:lstStyle/>
        <a:p>
          <a:endParaRPr lang="de-DE"/>
        </a:p>
      </dgm:t>
    </dgm:pt>
    <dgm:pt modelId="{F1AF6FC6-3656-462A-A2CF-B07D9575929A}">
      <dgm:prSet phldrT="[Text]" custT="1"/>
      <dgm:spPr/>
      <dgm:t>
        <a:bodyPr/>
        <a:lstStyle/>
        <a:p>
          <a:r>
            <a:rPr lang="de-DE" sz="2000" b="1" dirty="0"/>
            <a:t>Beratungsfunktion bei Unterrichtsvorhaben</a:t>
          </a:r>
        </a:p>
      </dgm:t>
    </dgm:pt>
    <dgm:pt modelId="{D3BA2D2E-1341-4A74-8BAA-C7B60BD9C99C}" type="parTrans" cxnId="{FA089841-1F12-4B61-8131-B076B9536C82}">
      <dgm:prSet/>
      <dgm:spPr/>
      <dgm:t>
        <a:bodyPr/>
        <a:lstStyle/>
        <a:p>
          <a:endParaRPr lang="de-DE"/>
        </a:p>
      </dgm:t>
    </dgm:pt>
    <dgm:pt modelId="{B092D09A-BE75-4E56-A15E-B9717A414DB4}" type="sibTrans" cxnId="{FA089841-1F12-4B61-8131-B076B9536C82}">
      <dgm:prSet/>
      <dgm:spPr/>
      <dgm:t>
        <a:bodyPr/>
        <a:lstStyle/>
        <a:p>
          <a:endParaRPr lang="de-DE"/>
        </a:p>
      </dgm:t>
    </dgm:pt>
    <dgm:pt modelId="{1D15076A-04BE-402D-A490-01235F35F498}">
      <dgm:prSet phldrT="[Text]" custT="1"/>
      <dgm:spPr/>
      <dgm:t>
        <a:bodyPr/>
        <a:lstStyle/>
        <a:p>
          <a:pPr algn="ctr"/>
          <a:r>
            <a:rPr lang="de-DE" sz="2000" b="1" dirty="0"/>
            <a:t>Strukturelle Ähnlichkeit:</a:t>
          </a:r>
        </a:p>
        <a:p>
          <a:pPr algn="ctr"/>
          <a:r>
            <a:rPr lang="de-DE" sz="2000" b="1" dirty="0"/>
            <a:t>fachliche Praxisbegleitung (PB) bei einem Unterrichtsvorhaben im Praxis-semester und Unterrichtsbesuch (UB) im                                      Vorbereitungsdienst</a:t>
          </a:r>
        </a:p>
      </dgm:t>
    </dgm:pt>
    <dgm:pt modelId="{45743CA0-8380-4A7B-8839-F3BC6F245B3D}" type="parTrans" cxnId="{273CC8AD-44DC-42DB-A52C-FAB918FFA509}">
      <dgm:prSet/>
      <dgm:spPr/>
      <dgm:t>
        <a:bodyPr/>
        <a:lstStyle/>
        <a:p>
          <a:endParaRPr lang="de-DE"/>
        </a:p>
      </dgm:t>
    </dgm:pt>
    <dgm:pt modelId="{966E2336-1ABA-49B8-A6A6-B6AE6199E8F8}" type="sibTrans" cxnId="{273CC8AD-44DC-42DB-A52C-FAB918FFA509}">
      <dgm:prSet/>
      <dgm:spPr/>
      <dgm:t>
        <a:bodyPr/>
        <a:lstStyle/>
        <a:p>
          <a:endParaRPr lang="de-DE"/>
        </a:p>
      </dgm:t>
    </dgm:pt>
    <dgm:pt modelId="{E6435310-87C3-487C-9790-D84BDB80AFD6}">
      <dgm:prSet phldrT="[Text]" custT="1"/>
      <dgm:spPr/>
      <dgm:t>
        <a:bodyPr/>
        <a:lstStyle/>
        <a:p>
          <a:r>
            <a:rPr lang="de-DE" sz="2000" b="1" dirty="0"/>
            <a:t>Betonung von Unterrichtselementen in den  ZfsL-Begleitveranstaltungen</a:t>
          </a:r>
        </a:p>
      </dgm:t>
    </dgm:pt>
    <dgm:pt modelId="{D5811C6E-69F1-4FB0-B36D-6CD289C7D6D4}" type="parTrans" cxnId="{8AB82F7E-E8BA-4AD9-A7E4-017AEC57AEF3}">
      <dgm:prSet/>
      <dgm:spPr/>
      <dgm:t>
        <a:bodyPr/>
        <a:lstStyle/>
        <a:p>
          <a:endParaRPr lang="de-DE"/>
        </a:p>
      </dgm:t>
    </dgm:pt>
    <dgm:pt modelId="{DB6C5FC9-B775-4BC7-8175-E1E920D3C1F4}" type="sibTrans" cxnId="{8AB82F7E-E8BA-4AD9-A7E4-017AEC57AEF3}">
      <dgm:prSet/>
      <dgm:spPr/>
      <dgm:t>
        <a:bodyPr/>
        <a:lstStyle/>
        <a:p>
          <a:endParaRPr lang="de-DE"/>
        </a:p>
      </dgm:t>
    </dgm:pt>
    <dgm:pt modelId="{7FBEA6DE-562B-4E77-8592-39286A9ADAE1}" type="pres">
      <dgm:prSet presAssocID="{74919F0D-E1DC-4A36-96F7-199441B6C9D1}" presName="composite" presStyleCnt="0">
        <dgm:presLayoutVars>
          <dgm:chMax val="5"/>
          <dgm:dir/>
          <dgm:animLvl val="ctr"/>
          <dgm:resizeHandles val="exact"/>
        </dgm:presLayoutVars>
      </dgm:prSet>
      <dgm:spPr/>
    </dgm:pt>
    <dgm:pt modelId="{CFDC6946-971F-407A-BF4A-F9392AA55DE9}" type="pres">
      <dgm:prSet presAssocID="{74919F0D-E1DC-4A36-96F7-199441B6C9D1}" presName="cycle" presStyleCnt="0"/>
      <dgm:spPr/>
    </dgm:pt>
    <dgm:pt modelId="{90A2942E-344C-4061-AD0C-8A8E523E94BF}" type="pres">
      <dgm:prSet presAssocID="{74919F0D-E1DC-4A36-96F7-199441B6C9D1}" presName="centerShape" presStyleCnt="0"/>
      <dgm:spPr/>
    </dgm:pt>
    <dgm:pt modelId="{9C732437-CD09-4C50-A052-EE0BFD2DC7C7}" type="pres">
      <dgm:prSet presAssocID="{74919F0D-E1DC-4A36-96F7-199441B6C9D1}" presName="connSite" presStyleLbl="node1" presStyleIdx="0" presStyleCnt="6"/>
      <dgm:spPr/>
    </dgm:pt>
    <dgm:pt modelId="{D59F0D65-FF00-47AF-8BA4-FD2166AD352A}" type="pres">
      <dgm:prSet presAssocID="{74919F0D-E1DC-4A36-96F7-199441B6C9D1}" presName="visible" presStyleLbl="node1" presStyleIdx="0" presStyleCnt="6" custScaleX="188040" custScaleY="167094" custLinFactNeighborX="-37443" custLinFactNeighborY="-11669"/>
      <dgm:spPr>
        <a:blipFill>
          <a:blip xmlns:r="http://schemas.openxmlformats.org/officeDocument/2006/relationships" r:embed="rId1">
            <a:extLst>
              <a:ext uri="{28A0092B-C50C-407E-A947-70E740481C1C}">
                <a14:useLocalDpi xmlns:a14="http://schemas.microsoft.com/office/drawing/2010/main" val="0"/>
              </a:ext>
            </a:extLst>
          </a:blip>
          <a:srcRect/>
          <a:stretch>
            <a:fillRect l="-77000" r="-77000"/>
          </a:stretch>
        </a:blipFill>
      </dgm:spPr>
    </dgm:pt>
    <dgm:pt modelId="{2EE6D0F2-1634-44AD-84F0-10C27C4CD8DD}" type="pres">
      <dgm:prSet presAssocID="{D5811C6E-69F1-4FB0-B36D-6CD289C7D6D4}" presName="Name25" presStyleLbl="parChTrans1D1" presStyleIdx="0" presStyleCnt="5"/>
      <dgm:spPr/>
    </dgm:pt>
    <dgm:pt modelId="{ECBBAB41-AA66-413D-988C-69F26CD28FCD}" type="pres">
      <dgm:prSet presAssocID="{E6435310-87C3-487C-9790-D84BDB80AFD6}" presName="node" presStyleCnt="0"/>
      <dgm:spPr/>
    </dgm:pt>
    <dgm:pt modelId="{797A1D69-AF96-4C35-9B09-815241FFA527}" type="pres">
      <dgm:prSet presAssocID="{E6435310-87C3-487C-9790-D84BDB80AFD6}" presName="parentNode" presStyleLbl="node1" presStyleIdx="1" presStyleCnt="6" custScaleX="777430" custScaleY="149306" custLinFactNeighborX="-63556" custLinFactNeighborY="42558">
        <dgm:presLayoutVars>
          <dgm:chMax val="1"/>
          <dgm:bulletEnabled val="1"/>
        </dgm:presLayoutVars>
      </dgm:prSet>
      <dgm:spPr/>
    </dgm:pt>
    <dgm:pt modelId="{D88EFEF7-D8F7-446B-A340-77A1F2B1633B}" type="pres">
      <dgm:prSet presAssocID="{E6435310-87C3-487C-9790-D84BDB80AFD6}" presName="childNode" presStyleLbl="revTx" presStyleIdx="0" presStyleCnt="0">
        <dgm:presLayoutVars>
          <dgm:bulletEnabled val="1"/>
        </dgm:presLayoutVars>
      </dgm:prSet>
      <dgm:spPr/>
    </dgm:pt>
    <dgm:pt modelId="{7CCB4AB3-FD01-49ED-BF4C-A505527B5098}" type="pres">
      <dgm:prSet presAssocID="{D5E4A824-6888-489C-B849-CB62C1C71C27}" presName="Name25" presStyleLbl="parChTrans1D1" presStyleIdx="1" presStyleCnt="5"/>
      <dgm:spPr/>
    </dgm:pt>
    <dgm:pt modelId="{BEB0615D-7424-4CB2-9CFE-9C722C5A53E3}" type="pres">
      <dgm:prSet presAssocID="{B54E8770-E2D6-42F8-9023-C94093AC167E}" presName="node" presStyleCnt="0"/>
      <dgm:spPr/>
    </dgm:pt>
    <dgm:pt modelId="{F56971B1-29ED-42F3-8B0E-345A5308CE6B}" type="pres">
      <dgm:prSet presAssocID="{B54E8770-E2D6-42F8-9023-C94093AC167E}" presName="parentNode" presStyleLbl="node1" presStyleIdx="2" presStyleCnt="6" custScaleX="628172" custScaleY="147521" custLinFactX="122699" custLinFactNeighborX="200000" custLinFactNeighborY="-3040">
        <dgm:presLayoutVars>
          <dgm:chMax val="1"/>
          <dgm:bulletEnabled val="1"/>
        </dgm:presLayoutVars>
      </dgm:prSet>
      <dgm:spPr/>
    </dgm:pt>
    <dgm:pt modelId="{20511A88-2995-4E1C-9BA1-9E3634824932}" type="pres">
      <dgm:prSet presAssocID="{B54E8770-E2D6-42F8-9023-C94093AC167E}" presName="childNode" presStyleLbl="revTx" presStyleIdx="0" presStyleCnt="0">
        <dgm:presLayoutVars>
          <dgm:bulletEnabled val="1"/>
        </dgm:presLayoutVars>
      </dgm:prSet>
      <dgm:spPr/>
    </dgm:pt>
    <dgm:pt modelId="{FEFCFFA3-D774-48AE-9AD8-B9EF3523F4AD}" type="pres">
      <dgm:prSet presAssocID="{685167E9-46AA-413F-B9B2-BDB102AB8E47}" presName="Name25" presStyleLbl="parChTrans1D1" presStyleIdx="2" presStyleCnt="5"/>
      <dgm:spPr/>
    </dgm:pt>
    <dgm:pt modelId="{69822014-05F7-44C9-860F-B2342E5FE6D2}" type="pres">
      <dgm:prSet presAssocID="{63EC42E3-1D7F-40B7-B223-E32B8F339884}" presName="node" presStyleCnt="0"/>
      <dgm:spPr/>
    </dgm:pt>
    <dgm:pt modelId="{4468ECD5-F5D6-4995-B644-AF558A542242}" type="pres">
      <dgm:prSet presAssocID="{63EC42E3-1D7F-40B7-B223-E32B8F339884}" presName="parentNode" presStyleLbl="node1" presStyleIdx="3" presStyleCnt="6" custAng="0" custScaleX="511644" custScaleY="243363" custLinFactX="111163" custLinFactNeighborX="200000" custLinFactNeighborY="9285">
        <dgm:presLayoutVars>
          <dgm:chMax val="1"/>
          <dgm:bulletEnabled val="1"/>
        </dgm:presLayoutVars>
      </dgm:prSet>
      <dgm:spPr/>
    </dgm:pt>
    <dgm:pt modelId="{7AC14C49-90B3-4535-8128-B3B980EBACC1}" type="pres">
      <dgm:prSet presAssocID="{63EC42E3-1D7F-40B7-B223-E32B8F339884}" presName="childNode" presStyleLbl="revTx" presStyleIdx="0" presStyleCnt="0">
        <dgm:presLayoutVars>
          <dgm:bulletEnabled val="1"/>
        </dgm:presLayoutVars>
      </dgm:prSet>
      <dgm:spPr/>
    </dgm:pt>
    <dgm:pt modelId="{715001E7-66CC-44A0-A628-9003CEEFB76F}" type="pres">
      <dgm:prSet presAssocID="{D3BA2D2E-1341-4A74-8BAA-C7B60BD9C99C}" presName="Name25" presStyleLbl="parChTrans1D1" presStyleIdx="3" presStyleCnt="5"/>
      <dgm:spPr/>
    </dgm:pt>
    <dgm:pt modelId="{B96ED60C-55C7-424D-9474-63A6F01BB05A}" type="pres">
      <dgm:prSet presAssocID="{F1AF6FC6-3656-462A-A2CF-B07D9575929A}" presName="node" presStyleCnt="0"/>
      <dgm:spPr/>
    </dgm:pt>
    <dgm:pt modelId="{E12C28A2-8964-4F0F-9955-82D8AEF088DE}" type="pres">
      <dgm:prSet presAssocID="{F1AF6FC6-3656-462A-A2CF-B07D9575929A}" presName="parentNode" presStyleLbl="node1" presStyleIdx="4" presStyleCnt="6" custScaleX="549965" custScaleY="172466" custLinFactX="200000" custLinFactNeighborX="297340" custLinFactNeighborY="-15519">
        <dgm:presLayoutVars>
          <dgm:chMax val="1"/>
          <dgm:bulletEnabled val="1"/>
        </dgm:presLayoutVars>
      </dgm:prSet>
      <dgm:spPr/>
    </dgm:pt>
    <dgm:pt modelId="{650AD448-6056-49FD-982D-A20786FBFF00}" type="pres">
      <dgm:prSet presAssocID="{F1AF6FC6-3656-462A-A2CF-B07D9575929A}" presName="childNode" presStyleLbl="revTx" presStyleIdx="0" presStyleCnt="0">
        <dgm:presLayoutVars>
          <dgm:bulletEnabled val="1"/>
        </dgm:presLayoutVars>
      </dgm:prSet>
      <dgm:spPr/>
    </dgm:pt>
    <dgm:pt modelId="{AF6B6BAC-79F1-498F-A0F5-6497DC3B405B}" type="pres">
      <dgm:prSet presAssocID="{45743CA0-8380-4A7B-8839-F3BC6F245B3D}" presName="Name25" presStyleLbl="parChTrans1D1" presStyleIdx="4" presStyleCnt="5"/>
      <dgm:spPr/>
    </dgm:pt>
    <dgm:pt modelId="{A513671A-836A-4087-AED5-6BA859D1FB59}" type="pres">
      <dgm:prSet presAssocID="{1D15076A-04BE-402D-A490-01235F35F498}" presName="node" presStyleCnt="0"/>
      <dgm:spPr/>
    </dgm:pt>
    <dgm:pt modelId="{B4069BB9-4AD8-4CEA-8AE4-303591C7A9B0}" type="pres">
      <dgm:prSet presAssocID="{1D15076A-04BE-402D-A490-01235F35F498}" presName="parentNode" presStyleLbl="node1" presStyleIdx="5" presStyleCnt="6" custScaleX="966601" custScaleY="261734" custLinFactNeighborX="-78610" custLinFactNeighborY="-76781">
        <dgm:presLayoutVars>
          <dgm:chMax val="1"/>
          <dgm:bulletEnabled val="1"/>
        </dgm:presLayoutVars>
      </dgm:prSet>
      <dgm:spPr/>
    </dgm:pt>
    <dgm:pt modelId="{2BE68D13-611E-47BB-BD1B-ACF1CF1DE932}" type="pres">
      <dgm:prSet presAssocID="{1D15076A-04BE-402D-A490-01235F35F498}" presName="childNode" presStyleLbl="revTx" presStyleIdx="0" presStyleCnt="0">
        <dgm:presLayoutVars>
          <dgm:bulletEnabled val="1"/>
        </dgm:presLayoutVars>
      </dgm:prSet>
      <dgm:spPr/>
    </dgm:pt>
  </dgm:ptLst>
  <dgm:cxnLst>
    <dgm:cxn modelId="{42702F03-7199-41D2-A924-1E99E9CA3D1A}" type="presOf" srcId="{45743CA0-8380-4A7B-8839-F3BC6F245B3D}" destId="{AF6B6BAC-79F1-498F-A0F5-6497DC3B405B}" srcOrd="0" destOrd="0" presId="urn:microsoft.com/office/officeart/2005/8/layout/radial2"/>
    <dgm:cxn modelId="{673AC93B-6A21-4A75-A181-47E0407AB633}" type="presOf" srcId="{D5E4A824-6888-489C-B849-CB62C1C71C27}" destId="{7CCB4AB3-FD01-49ED-BF4C-A505527B5098}" srcOrd="0" destOrd="0" presId="urn:microsoft.com/office/officeart/2005/8/layout/radial2"/>
    <dgm:cxn modelId="{F316A25E-0C56-4CD2-95D1-C95ACBA14E3F}" type="presOf" srcId="{E6435310-87C3-487C-9790-D84BDB80AFD6}" destId="{797A1D69-AF96-4C35-9B09-815241FFA527}" srcOrd="0" destOrd="0" presId="urn:microsoft.com/office/officeart/2005/8/layout/radial2"/>
    <dgm:cxn modelId="{FA089841-1F12-4B61-8131-B076B9536C82}" srcId="{74919F0D-E1DC-4A36-96F7-199441B6C9D1}" destId="{F1AF6FC6-3656-462A-A2CF-B07D9575929A}" srcOrd="3" destOrd="0" parTransId="{D3BA2D2E-1341-4A74-8BAA-C7B60BD9C99C}" sibTransId="{B092D09A-BE75-4E56-A15E-B9717A414DB4}"/>
    <dgm:cxn modelId="{5B245863-5836-420A-97BD-2CCECAF258B6}" type="presOf" srcId="{B54E8770-E2D6-42F8-9023-C94093AC167E}" destId="{F56971B1-29ED-42F3-8B0E-345A5308CE6B}" srcOrd="0" destOrd="0" presId="urn:microsoft.com/office/officeart/2005/8/layout/radial2"/>
    <dgm:cxn modelId="{CC7F1669-2196-4CFD-8016-F8CF851A1829}" srcId="{74919F0D-E1DC-4A36-96F7-199441B6C9D1}" destId="{63EC42E3-1D7F-40B7-B223-E32B8F339884}" srcOrd="2" destOrd="0" parTransId="{685167E9-46AA-413F-B9B2-BDB102AB8E47}" sibTransId="{A75AB669-8BFA-4D87-AC0E-C60F17A264C7}"/>
    <dgm:cxn modelId="{D6FC7974-E108-4CAB-ACCF-E645680053E5}" srcId="{74919F0D-E1DC-4A36-96F7-199441B6C9D1}" destId="{B54E8770-E2D6-42F8-9023-C94093AC167E}" srcOrd="1" destOrd="0" parTransId="{D5E4A824-6888-489C-B849-CB62C1C71C27}" sibTransId="{02E55ABA-665C-40C8-8D02-8173C0547108}"/>
    <dgm:cxn modelId="{8AB82F7E-E8BA-4AD9-A7E4-017AEC57AEF3}" srcId="{74919F0D-E1DC-4A36-96F7-199441B6C9D1}" destId="{E6435310-87C3-487C-9790-D84BDB80AFD6}" srcOrd="0" destOrd="0" parTransId="{D5811C6E-69F1-4FB0-B36D-6CD289C7D6D4}" sibTransId="{DB6C5FC9-B775-4BC7-8175-E1E920D3C1F4}"/>
    <dgm:cxn modelId="{6FA6188B-237A-4F23-AD3A-309AA039A423}" type="presOf" srcId="{685167E9-46AA-413F-B9B2-BDB102AB8E47}" destId="{FEFCFFA3-D774-48AE-9AD8-B9EF3523F4AD}" srcOrd="0" destOrd="0" presId="urn:microsoft.com/office/officeart/2005/8/layout/radial2"/>
    <dgm:cxn modelId="{88EC37A2-3BD2-486F-88ED-4C5BD6DBBBD7}" type="presOf" srcId="{D5811C6E-69F1-4FB0-B36D-6CD289C7D6D4}" destId="{2EE6D0F2-1634-44AD-84F0-10C27C4CD8DD}" srcOrd="0" destOrd="0" presId="urn:microsoft.com/office/officeart/2005/8/layout/radial2"/>
    <dgm:cxn modelId="{273CC8AD-44DC-42DB-A52C-FAB918FFA509}" srcId="{74919F0D-E1DC-4A36-96F7-199441B6C9D1}" destId="{1D15076A-04BE-402D-A490-01235F35F498}" srcOrd="4" destOrd="0" parTransId="{45743CA0-8380-4A7B-8839-F3BC6F245B3D}" sibTransId="{966E2336-1ABA-49B8-A6A6-B6AE6199E8F8}"/>
    <dgm:cxn modelId="{8E3A3BB3-22CB-4378-92C5-49E3076E0119}" type="presOf" srcId="{D3BA2D2E-1341-4A74-8BAA-C7B60BD9C99C}" destId="{715001E7-66CC-44A0-A628-9003CEEFB76F}" srcOrd="0" destOrd="0" presId="urn:microsoft.com/office/officeart/2005/8/layout/radial2"/>
    <dgm:cxn modelId="{1388AEEF-D25D-478E-982B-9CA6FCC0D101}" type="presOf" srcId="{1D15076A-04BE-402D-A490-01235F35F498}" destId="{B4069BB9-4AD8-4CEA-8AE4-303591C7A9B0}" srcOrd="0" destOrd="0" presId="urn:microsoft.com/office/officeart/2005/8/layout/radial2"/>
    <dgm:cxn modelId="{0C7D4CF2-7817-439D-B941-37855B485C1D}" type="presOf" srcId="{74919F0D-E1DC-4A36-96F7-199441B6C9D1}" destId="{7FBEA6DE-562B-4E77-8592-39286A9ADAE1}" srcOrd="0" destOrd="0" presId="urn:microsoft.com/office/officeart/2005/8/layout/radial2"/>
    <dgm:cxn modelId="{818362F8-D10E-4AEF-8A47-7AB63A265902}" type="presOf" srcId="{63EC42E3-1D7F-40B7-B223-E32B8F339884}" destId="{4468ECD5-F5D6-4995-B644-AF558A542242}" srcOrd="0" destOrd="0" presId="urn:microsoft.com/office/officeart/2005/8/layout/radial2"/>
    <dgm:cxn modelId="{98AC49FF-42F1-45EC-BEC3-773C7784C892}" type="presOf" srcId="{F1AF6FC6-3656-462A-A2CF-B07D9575929A}" destId="{E12C28A2-8964-4F0F-9955-82D8AEF088DE}" srcOrd="0" destOrd="0" presId="urn:microsoft.com/office/officeart/2005/8/layout/radial2"/>
    <dgm:cxn modelId="{4D53332D-BD09-40B9-B63D-AD466F814768}" type="presParOf" srcId="{7FBEA6DE-562B-4E77-8592-39286A9ADAE1}" destId="{CFDC6946-971F-407A-BF4A-F9392AA55DE9}" srcOrd="0" destOrd="0" presId="urn:microsoft.com/office/officeart/2005/8/layout/radial2"/>
    <dgm:cxn modelId="{D25937C1-39CC-484E-8674-DD098483CE38}" type="presParOf" srcId="{CFDC6946-971F-407A-BF4A-F9392AA55DE9}" destId="{90A2942E-344C-4061-AD0C-8A8E523E94BF}" srcOrd="0" destOrd="0" presId="urn:microsoft.com/office/officeart/2005/8/layout/radial2"/>
    <dgm:cxn modelId="{88498719-DA02-4ACE-8F50-40D3E2B35341}" type="presParOf" srcId="{90A2942E-344C-4061-AD0C-8A8E523E94BF}" destId="{9C732437-CD09-4C50-A052-EE0BFD2DC7C7}" srcOrd="0" destOrd="0" presId="urn:microsoft.com/office/officeart/2005/8/layout/radial2"/>
    <dgm:cxn modelId="{50704095-4E9A-4150-A45E-01F382F75759}" type="presParOf" srcId="{90A2942E-344C-4061-AD0C-8A8E523E94BF}" destId="{D59F0D65-FF00-47AF-8BA4-FD2166AD352A}" srcOrd="1" destOrd="0" presId="urn:microsoft.com/office/officeart/2005/8/layout/radial2"/>
    <dgm:cxn modelId="{6417EDF0-E470-4B32-A721-F0514CD7ACD6}" type="presParOf" srcId="{CFDC6946-971F-407A-BF4A-F9392AA55DE9}" destId="{2EE6D0F2-1634-44AD-84F0-10C27C4CD8DD}" srcOrd="1" destOrd="0" presId="urn:microsoft.com/office/officeart/2005/8/layout/radial2"/>
    <dgm:cxn modelId="{D3BC470C-197D-47B7-BA31-D440D81B84B0}" type="presParOf" srcId="{CFDC6946-971F-407A-BF4A-F9392AA55DE9}" destId="{ECBBAB41-AA66-413D-988C-69F26CD28FCD}" srcOrd="2" destOrd="0" presId="urn:microsoft.com/office/officeart/2005/8/layout/radial2"/>
    <dgm:cxn modelId="{FA486E79-7C37-4EF3-B6BF-096BA1F17562}" type="presParOf" srcId="{ECBBAB41-AA66-413D-988C-69F26CD28FCD}" destId="{797A1D69-AF96-4C35-9B09-815241FFA527}" srcOrd="0" destOrd="0" presId="urn:microsoft.com/office/officeart/2005/8/layout/radial2"/>
    <dgm:cxn modelId="{2109B330-6787-412A-AE8E-E4B3BDA00A68}" type="presParOf" srcId="{ECBBAB41-AA66-413D-988C-69F26CD28FCD}" destId="{D88EFEF7-D8F7-446B-A340-77A1F2B1633B}" srcOrd="1" destOrd="0" presId="urn:microsoft.com/office/officeart/2005/8/layout/radial2"/>
    <dgm:cxn modelId="{185B6856-CB8F-4F35-95C7-A5C8EBA13392}" type="presParOf" srcId="{CFDC6946-971F-407A-BF4A-F9392AA55DE9}" destId="{7CCB4AB3-FD01-49ED-BF4C-A505527B5098}" srcOrd="3" destOrd="0" presId="urn:microsoft.com/office/officeart/2005/8/layout/radial2"/>
    <dgm:cxn modelId="{977DD32E-1A3E-4724-A2AD-AB8191DCA514}" type="presParOf" srcId="{CFDC6946-971F-407A-BF4A-F9392AA55DE9}" destId="{BEB0615D-7424-4CB2-9CFE-9C722C5A53E3}" srcOrd="4" destOrd="0" presId="urn:microsoft.com/office/officeart/2005/8/layout/radial2"/>
    <dgm:cxn modelId="{9A4AE2BF-F347-4A2B-AD79-6595E10FD1CC}" type="presParOf" srcId="{BEB0615D-7424-4CB2-9CFE-9C722C5A53E3}" destId="{F56971B1-29ED-42F3-8B0E-345A5308CE6B}" srcOrd="0" destOrd="0" presId="urn:microsoft.com/office/officeart/2005/8/layout/radial2"/>
    <dgm:cxn modelId="{5D10F2A9-A564-4AD7-B0F6-402AA7F6F3D1}" type="presParOf" srcId="{BEB0615D-7424-4CB2-9CFE-9C722C5A53E3}" destId="{20511A88-2995-4E1C-9BA1-9E3634824932}" srcOrd="1" destOrd="0" presId="urn:microsoft.com/office/officeart/2005/8/layout/radial2"/>
    <dgm:cxn modelId="{AC238B49-C124-48D1-958A-694ABD67B6E9}" type="presParOf" srcId="{CFDC6946-971F-407A-BF4A-F9392AA55DE9}" destId="{FEFCFFA3-D774-48AE-9AD8-B9EF3523F4AD}" srcOrd="5" destOrd="0" presId="urn:microsoft.com/office/officeart/2005/8/layout/radial2"/>
    <dgm:cxn modelId="{AE82515D-5C4C-4008-BCE3-A2D1C523E206}" type="presParOf" srcId="{CFDC6946-971F-407A-BF4A-F9392AA55DE9}" destId="{69822014-05F7-44C9-860F-B2342E5FE6D2}" srcOrd="6" destOrd="0" presId="urn:microsoft.com/office/officeart/2005/8/layout/radial2"/>
    <dgm:cxn modelId="{5E0FA204-3EB3-49B5-AB7C-23015CBAC8AE}" type="presParOf" srcId="{69822014-05F7-44C9-860F-B2342E5FE6D2}" destId="{4468ECD5-F5D6-4995-B644-AF558A542242}" srcOrd="0" destOrd="0" presId="urn:microsoft.com/office/officeart/2005/8/layout/radial2"/>
    <dgm:cxn modelId="{3FCB8657-68B8-463B-A752-58FEF7150183}" type="presParOf" srcId="{69822014-05F7-44C9-860F-B2342E5FE6D2}" destId="{7AC14C49-90B3-4535-8128-B3B980EBACC1}" srcOrd="1" destOrd="0" presId="urn:microsoft.com/office/officeart/2005/8/layout/radial2"/>
    <dgm:cxn modelId="{901256A1-0B0D-4DD0-B62D-84104309F6C6}" type="presParOf" srcId="{CFDC6946-971F-407A-BF4A-F9392AA55DE9}" destId="{715001E7-66CC-44A0-A628-9003CEEFB76F}" srcOrd="7" destOrd="0" presId="urn:microsoft.com/office/officeart/2005/8/layout/radial2"/>
    <dgm:cxn modelId="{B32C2F7A-2216-4771-B5D0-BD5DEC1F36EA}" type="presParOf" srcId="{CFDC6946-971F-407A-BF4A-F9392AA55DE9}" destId="{B96ED60C-55C7-424D-9474-63A6F01BB05A}" srcOrd="8" destOrd="0" presId="urn:microsoft.com/office/officeart/2005/8/layout/radial2"/>
    <dgm:cxn modelId="{80F995C6-EDA3-48F0-B888-66F051B49FBA}" type="presParOf" srcId="{B96ED60C-55C7-424D-9474-63A6F01BB05A}" destId="{E12C28A2-8964-4F0F-9955-82D8AEF088DE}" srcOrd="0" destOrd="0" presId="urn:microsoft.com/office/officeart/2005/8/layout/radial2"/>
    <dgm:cxn modelId="{47F8FDAD-FAC2-4B42-B13B-429B661E1D5E}" type="presParOf" srcId="{B96ED60C-55C7-424D-9474-63A6F01BB05A}" destId="{650AD448-6056-49FD-982D-A20786FBFF00}" srcOrd="1" destOrd="0" presId="urn:microsoft.com/office/officeart/2005/8/layout/radial2"/>
    <dgm:cxn modelId="{55C77572-52CE-4A29-98FF-74AA8808FE8D}" type="presParOf" srcId="{CFDC6946-971F-407A-BF4A-F9392AA55DE9}" destId="{AF6B6BAC-79F1-498F-A0F5-6497DC3B405B}" srcOrd="9" destOrd="0" presId="urn:microsoft.com/office/officeart/2005/8/layout/radial2"/>
    <dgm:cxn modelId="{C157BE44-45CD-45EE-A75F-8F1446D32ED9}" type="presParOf" srcId="{CFDC6946-971F-407A-BF4A-F9392AA55DE9}" destId="{A513671A-836A-4087-AED5-6BA859D1FB59}" srcOrd="10" destOrd="0" presId="urn:microsoft.com/office/officeart/2005/8/layout/radial2"/>
    <dgm:cxn modelId="{9D58C225-C1EF-4246-92B6-0C4048CC68C4}" type="presParOf" srcId="{A513671A-836A-4087-AED5-6BA859D1FB59}" destId="{B4069BB9-4AD8-4CEA-8AE4-303591C7A9B0}" srcOrd="0" destOrd="0" presId="urn:microsoft.com/office/officeart/2005/8/layout/radial2"/>
    <dgm:cxn modelId="{7AE37A6C-1ACA-4352-BA6F-F2FE4B73221C}" type="presParOf" srcId="{A513671A-836A-4087-AED5-6BA859D1FB59}" destId="{2BE68D13-611E-47BB-BD1B-ACF1CF1DE932}"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6ED93C-E9A4-47AF-8305-B5454FEC8FB7}">
      <dsp:nvSpPr>
        <dsp:cNvPr id="0" name=""/>
        <dsp:cNvSpPr/>
      </dsp:nvSpPr>
      <dsp:spPr>
        <a:xfrm>
          <a:off x="1383" y="115147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Ausbil</a:t>
          </a:r>
          <a:r>
            <a:rPr lang="de-DE" sz="2400" kern="1200" dirty="0"/>
            <a:t>-dungs-schule</a:t>
          </a:r>
        </a:p>
      </dsp:txBody>
      <dsp:txXfrm>
        <a:off x="270022" y="1420109"/>
        <a:ext cx="1297103" cy="1297103"/>
      </dsp:txXfrm>
    </dsp:sp>
    <dsp:sp modelId="{6A440EE2-497A-415D-AD31-9272958B046A}">
      <dsp:nvSpPr>
        <dsp:cNvPr id="0" name=""/>
        <dsp:cNvSpPr/>
      </dsp:nvSpPr>
      <dsp:spPr>
        <a:xfrm>
          <a:off x="1984716" y="1536690"/>
          <a:ext cx="1063941" cy="106394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de-DE" sz="1700" kern="1200"/>
        </a:p>
      </dsp:txBody>
      <dsp:txXfrm>
        <a:off x="2125741" y="1943541"/>
        <a:ext cx="781891" cy="250239"/>
      </dsp:txXfrm>
    </dsp:sp>
    <dsp:sp modelId="{B8459E1C-F692-4772-9C0A-0760E32DD467}">
      <dsp:nvSpPr>
        <dsp:cNvPr id="0" name=""/>
        <dsp:cNvSpPr/>
      </dsp:nvSpPr>
      <dsp:spPr>
        <a:xfrm>
          <a:off x="3197609" y="115147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ZfsL</a:t>
          </a:r>
          <a:endParaRPr lang="de-DE" sz="2400" kern="1200" dirty="0"/>
        </a:p>
        <a:p>
          <a:pPr marL="0" lvl="0" indent="0" algn="ctr" defTabSz="1066800">
            <a:lnSpc>
              <a:spcPct val="90000"/>
            </a:lnSpc>
            <a:spcBef>
              <a:spcPct val="0"/>
            </a:spcBef>
            <a:spcAft>
              <a:spcPct val="35000"/>
            </a:spcAft>
            <a:buNone/>
          </a:pPr>
          <a:r>
            <a:rPr lang="de-DE" sz="2400" kern="1200" dirty="0"/>
            <a:t>Münster</a:t>
          </a:r>
        </a:p>
        <a:p>
          <a:pPr marL="0" lvl="0" indent="0" algn="ctr" defTabSz="1066800">
            <a:lnSpc>
              <a:spcPct val="90000"/>
            </a:lnSpc>
            <a:spcBef>
              <a:spcPct val="0"/>
            </a:spcBef>
            <a:spcAft>
              <a:spcPct val="35000"/>
            </a:spcAft>
            <a:buNone/>
          </a:pPr>
          <a:r>
            <a:rPr lang="de-DE" sz="2400" kern="1200" dirty="0"/>
            <a:t>Lehramt </a:t>
          </a:r>
          <a:r>
            <a:rPr lang="de-DE" sz="2400" kern="1200" dirty="0" err="1"/>
            <a:t>GyGe</a:t>
          </a:r>
          <a:endParaRPr lang="de-DE" sz="2400" kern="1200" dirty="0"/>
        </a:p>
      </dsp:txBody>
      <dsp:txXfrm>
        <a:off x="3466248" y="1420109"/>
        <a:ext cx="1297103" cy="1297103"/>
      </dsp:txXfrm>
    </dsp:sp>
    <dsp:sp modelId="{9CF8167E-728C-4BE1-926F-45F8B988882B}">
      <dsp:nvSpPr>
        <dsp:cNvPr id="0" name=""/>
        <dsp:cNvSpPr/>
      </dsp:nvSpPr>
      <dsp:spPr>
        <a:xfrm>
          <a:off x="5180942" y="1536690"/>
          <a:ext cx="1063941" cy="1063941"/>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955800">
            <a:lnSpc>
              <a:spcPct val="90000"/>
            </a:lnSpc>
            <a:spcBef>
              <a:spcPct val="0"/>
            </a:spcBef>
            <a:spcAft>
              <a:spcPct val="35000"/>
            </a:spcAft>
            <a:buNone/>
          </a:pPr>
          <a:endParaRPr lang="de-DE" sz="4400" kern="1200"/>
        </a:p>
      </dsp:txBody>
      <dsp:txXfrm>
        <a:off x="5321967" y="1755862"/>
        <a:ext cx="781891" cy="625597"/>
      </dsp:txXfrm>
    </dsp:sp>
    <dsp:sp modelId="{771F7A83-0B09-4B29-8D3A-AC190F524C8C}">
      <dsp:nvSpPr>
        <dsp:cNvPr id="0" name=""/>
        <dsp:cNvSpPr/>
      </dsp:nvSpPr>
      <dsp:spPr>
        <a:xfrm>
          <a:off x="6393835" y="1130430"/>
          <a:ext cx="1834381" cy="183438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de-DE" sz="2400" kern="1200" dirty="0" err="1"/>
            <a:t>Schulsei</a:t>
          </a:r>
          <a:r>
            <a:rPr lang="de-DE" sz="2400" kern="1200" dirty="0"/>
            <a:t>-tiger Teil des PS</a:t>
          </a:r>
        </a:p>
      </dsp:txBody>
      <dsp:txXfrm>
        <a:off x="6662474" y="1399069"/>
        <a:ext cx="1297103" cy="12971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B6BAC-79F1-498F-A0F5-6497DC3B405B}">
      <dsp:nvSpPr>
        <dsp:cNvPr id="0" name=""/>
        <dsp:cNvSpPr/>
      </dsp:nvSpPr>
      <dsp:spPr>
        <a:xfrm rot="3780477">
          <a:off x="2336222" y="3019196"/>
          <a:ext cx="641223" cy="20676"/>
        </a:xfrm>
        <a:custGeom>
          <a:avLst/>
          <a:gdLst/>
          <a:ahLst/>
          <a:cxnLst/>
          <a:rect l="0" t="0" r="0" b="0"/>
          <a:pathLst>
            <a:path>
              <a:moveTo>
                <a:pt x="0" y="10338"/>
              </a:moveTo>
              <a:lnTo>
                <a:pt x="641223"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5001E7-66CC-44A0-A628-9003CEEFB76F}">
      <dsp:nvSpPr>
        <dsp:cNvPr id="0" name=""/>
        <dsp:cNvSpPr/>
      </dsp:nvSpPr>
      <dsp:spPr>
        <a:xfrm rot="742853">
          <a:off x="2652122" y="2807828"/>
          <a:ext cx="3362704" cy="20676"/>
        </a:xfrm>
        <a:custGeom>
          <a:avLst/>
          <a:gdLst/>
          <a:ahLst/>
          <a:cxnLst/>
          <a:rect l="0" t="0" r="0" b="0"/>
          <a:pathLst>
            <a:path>
              <a:moveTo>
                <a:pt x="0" y="10338"/>
              </a:moveTo>
              <a:lnTo>
                <a:pt x="3362704"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FCFFA3-D774-48AE-9AD8-B9EF3523F4AD}">
      <dsp:nvSpPr>
        <dsp:cNvPr id="0" name=""/>
        <dsp:cNvSpPr/>
      </dsp:nvSpPr>
      <dsp:spPr>
        <a:xfrm rot="46753">
          <a:off x="2691117" y="2387586"/>
          <a:ext cx="2317309" cy="20676"/>
        </a:xfrm>
        <a:custGeom>
          <a:avLst/>
          <a:gdLst/>
          <a:ahLst/>
          <a:cxnLst/>
          <a:rect l="0" t="0" r="0" b="0"/>
          <a:pathLst>
            <a:path>
              <a:moveTo>
                <a:pt x="0" y="10338"/>
              </a:moveTo>
              <a:lnTo>
                <a:pt x="2317309"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CB4AB3-FD01-49ED-BF4C-A505527B5098}">
      <dsp:nvSpPr>
        <dsp:cNvPr id="0" name=""/>
        <dsp:cNvSpPr/>
      </dsp:nvSpPr>
      <dsp:spPr>
        <a:xfrm rot="20598995">
          <a:off x="2635934" y="1879879"/>
          <a:ext cx="2626919" cy="20676"/>
        </a:xfrm>
        <a:custGeom>
          <a:avLst/>
          <a:gdLst/>
          <a:ahLst/>
          <a:cxnLst/>
          <a:rect l="0" t="0" r="0" b="0"/>
          <a:pathLst>
            <a:path>
              <a:moveTo>
                <a:pt x="0" y="10338"/>
              </a:moveTo>
              <a:lnTo>
                <a:pt x="2626919"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E6D0F2-1634-44AD-84F0-10C27C4CD8DD}">
      <dsp:nvSpPr>
        <dsp:cNvPr id="0" name=""/>
        <dsp:cNvSpPr/>
      </dsp:nvSpPr>
      <dsp:spPr>
        <a:xfrm rot="17798733">
          <a:off x="2158571" y="1433030"/>
          <a:ext cx="1269063" cy="20676"/>
        </a:xfrm>
        <a:custGeom>
          <a:avLst/>
          <a:gdLst/>
          <a:ahLst/>
          <a:cxnLst/>
          <a:rect l="0" t="0" r="0" b="0"/>
          <a:pathLst>
            <a:path>
              <a:moveTo>
                <a:pt x="0" y="10338"/>
              </a:moveTo>
              <a:lnTo>
                <a:pt x="1269063" y="10338"/>
              </a:lnTo>
            </a:path>
          </a:pathLst>
        </a:custGeom>
        <a:noFill/>
        <a:ln w="2540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9F0D65-FF00-47AF-8BA4-FD2166AD352A}">
      <dsp:nvSpPr>
        <dsp:cNvPr id="0" name=""/>
        <dsp:cNvSpPr/>
      </dsp:nvSpPr>
      <dsp:spPr>
        <a:xfrm>
          <a:off x="947321" y="1379676"/>
          <a:ext cx="1969947" cy="175051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77000" r="-77000"/>
          </a:stretch>
        </a:blip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7A1D69-AF96-4C35-9B09-815241FFA527}">
      <dsp:nvSpPr>
        <dsp:cNvPr id="0" name=""/>
        <dsp:cNvSpPr/>
      </dsp:nvSpPr>
      <dsp:spPr>
        <a:xfrm>
          <a:off x="868677" y="-60107"/>
          <a:ext cx="4886714" cy="93849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Betonung von Unterrichtselementen in den  ZfsL-Begleitveranstaltungen</a:t>
          </a:r>
        </a:p>
      </dsp:txBody>
      <dsp:txXfrm>
        <a:off x="1584320" y="77333"/>
        <a:ext cx="3455428" cy="663617"/>
      </dsp:txXfrm>
    </dsp:sp>
    <dsp:sp modelId="{F56971B1-29ED-42F3-8B0E-345A5308CE6B}">
      <dsp:nvSpPr>
        <dsp:cNvPr id="0" name=""/>
        <dsp:cNvSpPr/>
      </dsp:nvSpPr>
      <dsp:spPr>
        <a:xfrm>
          <a:off x="4451005" y="684563"/>
          <a:ext cx="3948519" cy="927277"/>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PS-Verordnung NRW gibt die </a:t>
          </a:r>
          <a:r>
            <a:rPr lang="de-DE" sz="2000" b="1" kern="1200" dirty="0" err="1"/>
            <a:t>Obligatorik</a:t>
          </a:r>
          <a:r>
            <a:rPr lang="de-DE" sz="2000" b="1" kern="1200" dirty="0"/>
            <a:t> vor</a:t>
          </a:r>
        </a:p>
      </dsp:txBody>
      <dsp:txXfrm>
        <a:off x="5029252" y="820360"/>
        <a:ext cx="2792025" cy="655683"/>
      </dsp:txXfrm>
    </dsp:sp>
    <dsp:sp modelId="{4468ECD5-F5D6-4995-B644-AF558A542242}">
      <dsp:nvSpPr>
        <dsp:cNvPr id="0" name=""/>
        <dsp:cNvSpPr/>
      </dsp:nvSpPr>
      <dsp:spPr>
        <a:xfrm>
          <a:off x="5007662" y="1670686"/>
          <a:ext cx="3216055" cy="1529713"/>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An Schüler*innen orientiertes Leitbild der Unterrichtsvorhaben</a:t>
          </a:r>
        </a:p>
      </dsp:txBody>
      <dsp:txXfrm>
        <a:off x="5478642" y="1894707"/>
        <a:ext cx="2274095" cy="1081671"/>
      </dsp:txXfrm>
    </dsp:sp>
    <dsp:sp modelId="{E12C28A2-8964-4F0F-9955-82D8AEF088DE}">
      <dsp:nvSpPr>
        <dsp:cNvPr id="0" name=""/>
        <dsp:cNvSpPr/>
      </dsp:nvSpPr>
      <dsp:spPr>
        <a:xfrm>
          <a:off x="5663276" y="2947463"/>
          <a:ext cx="3456931" cy="1084074"/>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Beratungsfunktion bei Unterrichtsvorhaben</a:t>
          </a:r>
        </a:p>
      </dsp:txBody>
      <dsp:txXfrm>
        <a:off x="6169532" y="3106222"/>
        <a:ext cx="2444419" cy="766556"/>
      </dsp:txXfrm>
    </dsp:sp>
    <dsp:sp modelId="{B4069BB9-4AD8-4CEA-8AE4-303591C7A9B0}">
      <dsp:nvSpPr>
        <dsp:cNvPr id="0" name=""/>
        <dsp:cNvSpPr/>
      </dsp:nvSpPr>
      <dsp:spPr>
        <a:xfrm>
          <a:off x="179513" y="3307508"/>
          <a:ext cx="6075792" cy="1645189"/>
        </a:xfrm>
        <a:prstGeom prst="ellipse">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de-DE" sz="2000" b="1" kern="1200" dirty="0"/>
            <a:t>Strukturelle Ähnlichkeit:</a:t>
          </a:r>
        </a:p>
        <a:p>
          <a:pPr marL="0" lvl="0" indent="0" algn="ctr" defTabSz="889000">
            <a:lnSpc>
              <a:spcPct val="90000"/>
            </a:lnSpc>
            <a:spcBef>
              <a:spcPct val="0"/>
            </a:spcBef>
            <a:spcAft>
              <a:spcPct val="35000"/>
            </a:spcAft>
            <a:buNone/>
          </a:pPr>
          <a:r>
            <a:rPr lang="de-DE" sz="2000" b="1" kern="1200" dirty="0"/>
            <a:t>fachliche Praxisbegleitung (PB) bei einem Unterrichtsvorhaben im Praxis-semester und Unterrichtsbesuch (UB) im                                      Vorbereitungsdienst</a:t>
          </a:r>
        </a:p>
      </dsp:txBody>
      <dsp:txXfrm>
        <a:off x="1069292" y="3548440"/>
        <a:ext cx="4296234" cy="116332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27" tIns="45714" rIns="91427" bIns="45714" rtlCol="0"/>
          <a:lstStyle>
            <a:lvl1pPr algn="l">
              <a:defRPr sz="1200"/>
            </a:lvl1pPr>
          </a:lstStyle>
          <a:p>
            <a:endParaRPr lang="de-DE"/>
          </a:p>
        </p:txBody>
      </p:sp>
      <p:sp>
        <p:nvSpPr>
          <p:cNvPr id="3" name="Datumsplatzhalter 2"/>
          <p:cNvSpPr>
            <a:spLocks noGrp="1"/>
          </p:cNvSpPr>
          <p:nvPr>
            <p:ph type="dt" idx="1"/>
          </p:nvPr>
        </p:nvSpPr>
        <p:spPr>
          <a:xfrm>
            <a:off x="3884614" y="0"/>
            <a:ext cx="2971800" cy="457200"/>
          </a:xfrm>
          <a:prstGeom prst="rect">
            <a:avLst/>
          </a:prstGeom>
        </p:spPr>
        <p:txBody>
          <a:bodyPr vert="horz" lIns="91427" tIns="45714" rIns="91427" bIns="45714" rtlCol="0"/>
          <a:lstStyle>
            <a:lvl1pPr algn="r">
              <a:defRPr sz="1200"/>
            </a:lvl1pPr>
          </a:lstStyle>
          <a:p>
            <a:fld id="{E86AE1F5-94D0-4390-A650-A7932954EF99}" type="datetimeFigureOut">
              <a:rPr lang="de-DE" smtClean="0"/>
              <a:t>06.09.2021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27" tIns="45714" rIns="91427" bIns="45714"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27" tIns="45714" rIns="91427" bIns="45714"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27" tIns="45714" rIns="91427" bIns="45714" rtlCol="0" anchor="b"/>
          <a:lstStyle>
            <a:lvl1pPr algn="l">
              <a:defRPr sz="1200"/>
            </a:lvl1pPr>
          </a:lstStyle>
          <a:p>
            <a:endParaRPr lang="de-DE"/>
          </a:p>
        </p:txBody>
      </p:sp>
      <p:sp>
        <p:nvSpPr>
          <p:cNvPr id="7" name="Foliennummernplatzhalter 6"/>
          <p:cNvSpPr>
            <a:spLocks noGrp="1"/>
          </p:cNvSpPr>
          <p:nvPr>
            <p:ph type="sldNum" sz="quarter" idx="5"/>
          </p:nvPr>
        </p:nvSpPr>
        <p:spPr>
          <a:xfrm>
            <a:off x="3884614" y="8685213"/>
            <a:ext cx="2971800" cy="457200"/>
          </a:xfrm>
          <a:prstGeom prst="rect">
            <a:avLst/>
          </a:prstGeom>
        </p:spPr>
        <p:txBody>
          <a:bodyPr vert="horz" lIns="91427" tIns="45714" rIns="91427" bIns="45714" rtlCol="0" anchor="b"/>
          <a:lstStyle>
            <a:lvl1pPr algn="r">
              <a:defRPr sz="1200"/>
            </a:lvl1pPr>
          </a:lstStyle>
          <a:p>
            <a:fld id="{C1D53D70-9B26-4046-B533-C48FADF88E4B}" type="slidenum">
              <a:rPr lang="de-DE" smtClean="0"/>
              <a:t>‹Nr.›</a:t>
            </a:fld>
            <a:endParaRPr lang="de-DE"/>
          </a:p>
        </p:txBody>
      </p:sp>
    </p:spTree>
    <p:extLst>
      <p:ext uri="{BB962C8B-B14F-4D97-AF65-F5344CB8AC3E}">
        <p14:creationId xmlns:p14="http://schemas.microsoft.com/office/powerpoint/2010/main" val="1538833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a:t>
            </a:r>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1</a:t>
            </a:fld>
            <a:endParaRPr lang="de-DE"/>
          </a:p>
        </p:txBody>
      </p:sp>
    </p:spTree>
    <p:extLst>
      <p:ext uri="{BB962C8B-B14F-4D97-AF65-F5344CB8AC3E}">
        <p14:creationId xmlns:p14="http://schemas.microsoft.com/office/powerpoint/2010/main" val="3877955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15</a:t>
            </a:fld>
            <a:endParaRPr lang="de-DE"/>
          </a:p>
        </p:txBody>
      </p:sp>
    </p:spTree>
    <p:extLst>
      <p:ext uri="{BB962C8B-B14F-4D97-AF65-F5344CB8AC3E}">
        <p14:creationId xmlns:p14="http://schemas.microsoft.com/office/powerpoint/2010/main" val="2828662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16</a:t>
            </a:fld>
            <a:endParaRPr lang="de-DE"/>
          </a:p>
        </p:txBody>
      </p:sp>
    </p:spTree>
    <p:extLst>
      <p:ext uri="{BB962C8B-B14F-4D97-AF65-F5344CB8AC3E}">
        <p14:creationId xmlns:p14="http://schemas.microsoft.com/office/powerpoint/2010/main" val="1242658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5"/>
          </p:nvPr>
        </p:nvSpPr>
        <p:spPr/>
        <p:txBody>
          <a:bodyPr/>
          <a:lstStyle/>
          <a:p>
            <a:fld id="{C1D53D70-9B26-4046-B533-C48FADF88E4B}" type="slidenum">
              <a:rPr lang="de-DE" smtClean="0"/>
              <a:t>19</a:t>
            </a:fld>
            <a:endParaRPr lang="de-DE"/>
          </a:p>
        </p:txBody>
      </p:sp>
    </p:spTree>
    <p:extLst>
      <p:ext uri="{BB962C8B-B14F-4D97-AF65-F5344CB8AC3E}">
        <p14:creationId xmlns:p14="http://schemas.microsoft.com/office/powerpoint/2010/main" val="4042178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5"/>
          </p:nvPr>
        </p:nvSpPr>
        <p:spPr/>
        <p:txBody>
          <a:bodyPr/>
          <a:lstStyle/>
          <a:p>
            <a:fld id="{C1D53D70-9B26-4046-B533-C48FADF88E4B}" type="slidenum">
              <a:rPr lang="de-DE" smtClean="0"/>
              <a:t>20</a:t>
            </a:fld>
            <a:endParaRPr lang="de-DE"/>
          </a:p>
        </p:txBody>
      </p:sp>
    </p:spTree>
    <p:extLst>
      <p:ext uri="{BB962C8B-B14F-4D97-AF65-F5344CB8AC3E}">
        <p14:creationId xmlns:p14="http://schemas.microsoft.com/office/powerpoint/2010/main" val="966827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23</a:t>
            </a:fld>
            <a:endParaRPr lang="de-DE"/>
          </a:p>
        </p:txBody>
      </p:sp>
    </p:spTree>
    <p:extLst>
      <p:ext uri="{BB962C8B-B14F-4D97-AF65-F5344CB8AC3E}">
        <p14:creationId xmlns:p14="http://schemas.microsoft.com/office/powerpoint/2010/main" val="3635424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24</a:t>
            </a:fld>
            <a:endParaRPr lang="de-DE"/>
          </a:p>
        </p:txBody>
      </p:sp>
    </p:spTree>
    <p:extLst>
      <p:ext uri="{BB962C8B-B14F-4D97-AF65-F5344CB8AC3E}">
        <p14:creationId xmlns:p14="http://schemas.microsoft.com/office/powerpoint/2010/main" val="681542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25</a:t>
            </a:fld>
            <a:endParaRPr lang="de-DE"/>
          </a:p>
        </p:txBody>
      </p:sp>
    </p:spTree>
    <p:extLst>
      <p:ext uri="{BB962C8B-B14F-4D97-AF65-F5344CB8AC3E}">
        <p14:creationId xmlns:p14="http://schemas.microsoft.com/office/powerpoint/2010/main" val="1642218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27</a:t>
            </a:fld>
            <a:endParaRPr lang="de-DE"/>
          </a:p>
        </p:txBody>
      </p:sp>
    </p:spTree>
    <p:extLst>
      <p:ext uri="{BB962C8B-B14F-4D97-AF65-F5344CB8AC3E}">
        <p14:creationId xmlns:p14="http://schemas.microsoft.com/office/powerpoint/2010/main" val="694784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28</a:t>
            </a:fld>
            <a:endParaRPr lang="de-DE"/>
          </a:p>
        </p:txBody>
      </p:sp>
    </p:spTree>
    <p:extLst>
      <p:ext uri="{BB962C8B-B14F-4D97-AF65-F5344CB8AC3E}">
        <p14:creationId xmlns:p14="http://schemas.microsoft.com/office/powerpoint/2010/main" val="1978776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30</a:t>
            </a:fld>
            <a:endParaRPr lang="de-DE"/>
          </a:p>
        </p:txBody>
      </p:sp>
    </p:spTree>
    <p:extLst>
      <p:ext uri="{BB962C8B-B14F-4D97-AF65-F5344CB8AC3E}">
        <p14:creationId xmlns:p14="http://schemas.microsoft.com/office/powerpoint/2010/main" val="2640227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2</a:t>
            </a:fld>
            <a:endParaRPr lang="de-DE"/>
          </a:p>
        </p:txBody>
      </p:sp>
    </p:spTree>
    <p:extLst>
      <p:ext uri="{BB962C8B-B14F-4D97-AF65-F5344CB8AC3E}">
        <p14:creationId xmlns:p14="http://schemas.microsoft.com/office/powerpoint/2010/main" val="2572017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31</a:t>
            </a:fld>
            <a:endParaRPr lang="de-DE"/>
          </a:p>
        </p:txBody>
      </p:sp>
    </p:spTree>
    <p:extLst>
      <p:ext uri="{BB962C8B-B14F-4D97-AF65-F5344CB8AC3E}">
        <p14:creationId xmlns:p14="http://schemas.microsoft.com/office/powerpoint/2010/main" val="8068228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32</a:t>
            </a:fld>
            <a:endParaRPr lang="de-DE"/>
          </a:p>
        </p:txBody>
      </p:sp>
    </p:spTree>
    <p:extLst>
      <p:ext uri="{BB962C8B-B14F-4D97-AF65-F5344CB8AC3E}">
        <p14:creationId xmlns:p14="http://schemas.microsoft.com/office/powerpoint/2010/main" val="1561261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35</a:t>
            </a:fld>
            <a:endParaRPr lang="de-DE"/>
          </a:p>
        </p:txBody>
      </p:sp>
    </p:spTree>
    <p:extLst>
      <p:ext uri="{BB962C8B-B14F-4D97-AF65-F5344CB8AC3E}">
        <p14:creationId xmlns:p14="http://schemas.microsoft.com/office/powerpoint/2010/main" val="37361266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37</a:t>
            </a:fld>
            <a:endParaRPr lang="de-DE"/>
          </a:p>
        </p:txBody>
      </p:sp>
    </p:spTree>
    <p:extLst>
      <p:ext uri="{BB962C8B-B14F-4D97-AF65-F5344CB8AC3E}">
        <p14:creationId xmlns:p14="http://schemas.microsoft.com/office/powerpoint/2010/main" val="4045907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1"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38</a:t>
            </a:fld>
            <a:endParaRPr lang="de-DE"/>
          </a:p>
        </p:txBody>
      </p:sp>
    </p:spTree>
    <p:extLst>
      <p:ext uri="{BB962C8B-B14F-4D97-AF65-F5344CB8AC3E}">
        <p14:creationId xmlns:p14="http://schemas.microsoft.com/office/powerpoint/2010/main" val="2983140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3F8EBD2-0B45-497A-B94A-E3F575C53EEC}" type="slidenum">
              <a:rPr lang="de-DE" smtClean="0"/>
              <a:t>40</a:t>
            </a:fld>
            <a:endParaRPr lang="de-DE"/>
          </a:p>
        </p:txBody>
      </p:sp>
    </p:spTree>
    <p:extLst>
      <p:ext uri="{BB962C8B-B14F-4D97-AF65-F5344CB8AC3E}">
        <p14:creationId xmlns:p14="http://schemas.microsoft.com/office/powerpoint/2010/main" val="3480063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41</a:t>
            </a:fld>
            <a:endParaRPr lang="de-DE"/>
          </a:p>
        </p:txBody>
      </p:sp>
    </p:spTree>
    <p:extLst>
      <p:ext uri="{BB962C8B-B14F-4D97-AF65-F5344CB8AC3E}">
        <p14:creationId xmlns:p14="http://schemas.microsoft.com/office/powerpoint/2010/main" val="2362639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3A86BEC8-EFF7-4EB0-A87A-71FAF5B9B5D4}" type="slidenum">
              <a:rPr lang="de-DE" smtClean="0"/>
              <a:pPr>
                <a:defRPr/>
              </a:pPr>
              <a:t>42</a:t>
            </a:fld>
            <a:endParaRPr lang="de-DE"/>
          </a:p>
        </p:txBody>
      </p:sp>
    </p:spTree>
    <p:extLst>
      <p:ext uri="{BB962C8B-B14F-4D97-AF65-F5344CB8AC3E}">
        <p14:creationId xmlns:p14="http://schemas.microsoft.com/office/powerpoint/2010/main" val="33175869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46</a:t>
            </a:fld>
            <a:endParaRPr lang="de-DE"/>
          </a:p>
        </p:txBody>
      </p:sp>
    </p:spTree>
    <p:extLst>
      <p:ext uri="{BB962C8B-B14F-4D97-AF65-F5344CB8AC3E}">
        <p14:creationId xmlns:p14="http://schemas.microsoft.com/office/powerpoint/2010/main" val="7215792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61</a:t>
            </a:fld>
            <a:endParaRPr lang="de-DE"/>
          </a:p>
        </p:txBody>
      </p:sp>
    </p:spTree>
    <p:extLst>
      <p:ext uri="{BB962C8B-B14F-4D97-AF65-F5344CB8AC3E}">
        <p14:creationId xmlns:p14="http://schemas.microsoft.com/office/powerpoint/2010/main" val="3124859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3</a:t>
            </a:fld>
            <a:endParaRPr lang="de-DE"/>
          </a:p>
        </p:txBody>
      </p:sp>
    </p:spTree>
    <p:extLst>
      <p:ext uri="{BB962C8B-B14F-4D97-AF65-F5344CB8AC3E}">
        <p14:creationId xmlns:p14="http://schemas.microsoft.com/office/powerpoint/2010/main" val="40281620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63</a:t>
            </a:fld>
            <a:endParaRPr lang="de-DE"/>
          </a:p>
        </p:txBody>
      </p:sp>
    </p:spTree>
    <p:extLst>
      <p:ext uri="{BB962C8B-B14F-4D97-AF65-F5344CB8AC3E}">
        <p14:creationId xmlns:p14="http://schemas.microsoft.com/office/powerpoint/2010/main" val="3243667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65</a:t>
            </a:fld>
            <a:endParaRPr lang="de-DE"/>
          </a:p>
        </p:txBody>
      </p:sp>
    </p:spTree>
    <p:extLst>
      <p:ext uri="{BB962C8B-B14F-4D97-AF65-F5344CB8AC3E}">
        <p14:creationId xmlns:p14="http://schemas.microsoft.com/office/powerpoint/2010/main" val="661675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1D53D70-9B26-4046-B533-C48FADF88E4B}" type="slidenum">
              <a:rPr lang="de-DE" smtClean="0"/>
              <a:t>4</a:t>
            </a:fld>
            <a:endParaRPr lang="de-DE"/>
          </a:p>
        </p:txBody>
      </p:sp>
    </p:spTree>
    <p:extLst>
      <p:ext uri="{BB962C8B-B14F-4D97-AF65-F5344CB8AC3E}">
        <p14:creationId xmlns:p14="http://schemas.microsoft.com/office/powerpoint/2010/main" val="636890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6</a:t>
            </a:fld>
            <a:endParaRPr lang="de-DE"/>
          </a:p>
        </p:txBody>
      </p:sp>
    </p:spTree>
    <p:extLst>
      <p:ext uri="{BB962C8B-B14F-4D97-AF65-F5344CB8AC3E}">
        <p14:creationId xmlns:p14="http://schemas.microsoft.com/office/powerpoint/2010/main" val="3142032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7</a:t>
            </a:fld>
            <a:endParaRPr lang="de-DE"/>
          </a:p>
        </p:txBody>
      </p:sp>
    </p:spTree>
    <p:extLst>
      <p:ext uri="{BB962C8B-B14F-4D97-AF65-F5344CB8AC3E}">
        <p14:creationId xmlns:p14="http://schemas.microsoft.com/office/powerpoint/2010/main" val="3271266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9</a:t>
            </a:fld>
            <a:endParaRPr lang="de-DE"/>
          </a:p>
        </p:txBody>
      </p:sp>
    </p:spTree>
    <p:extLst>
      <p:ext uri="{BB962C8B-B14F-4D97-AF65-F5344CB8AC3E}">
        <p14:creationId xmlns:p14="http://schemas.microsoft.com/office/powerpoint/2010/main" val="99897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1D53D70-9B26-4046-B533-C48FADF88E4B}" type="slidenum">
              <a:rPr lang="de-DE" smtClean="0"/>
              <a:t>10</a:t>
            </a:fld>
            <a:endParaRPr lang="de-DE"/>
          </a:p>
        </p:txBody>
      </p:sp>
    </p:spTree>
    <p:extLst>
      <p:ext uri="{BB962C8B-B14F-4D97-AF65-F5344CB8AC3E}">
        <p14:creationId xmlns:p14="http://schemas.microsoft.com/office/powerpoint/2010/main" val="3223397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573CAC1-3069-40F6-A2E9-E9E6C773FF7D}" type="slidenum">
              <a:rPr lang="de-DE" smtClean="0"/>
              <a:pPr/>
              <a:t>12</a:t>
            </a:fld>
            <a:endParaRPr lang="de-DE"/>
          </a:p>
        </p:txBody>
      </p:sp>
    </p:spTree>
    <p:extLst>
      <p:ext uri="{BB962C8B-B14F-4D97-AF65-F5344CB8AC3E}">
        <p14:creationId xmlns:p14="http://schemas.microsoft.com/office/powerpoint/2010/main" val="1315319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35F925D-A490-4895-98E9-1288907DC827}" type="datetime1">
              <a:rPr lang="de-DE" smtClean="0"/>
              <a:t>06.09.2021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79426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4AFD153B-5DB0-4184-BFAA-A494C11790D2}" type="datetime1">
              <a:rPr lang="de-DE" smtClean="0"/>
              <a:t>06.09.2021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780720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5F76786-AB28-4A11-B1CB-093028B2B056}" type="datetime1">
              <a:rPr lang="de-DE" smtClean="0"/>
              <a:t>06.09.2021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338984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Cambria" pitchFamily="18" charset="0"/>
              </a:defRPr>
            </a:lvl1pPr>
          </a:lstStyle>
          <a:p>
            <a:r>
              <a:rPr lang="de-DE" dirty="0"/>
              <a:t>Titelmasterformat durch Klicken bearbeiten</a:t>
            </a:r>
          </a:p>
        </p:txBody>
      </p:sp>
      <p:sp>
        <p:nvSpPr>
          <p:cNvPr id="3" name="Inhaltsplatzhalter 2"/>
          <p:cNvSpPr>
            <a:spLocks noGrp="1"/>
          </p:cNvSpPr>
          <p:nvPr>
            <p:ph idx="1"/>
          </p:nvPr>
        </p:nvSpPr>
        <p:spPr>
          <a:xfrm>
            <a:off x="323850" y="1844675"/>
            <a:ext cx="4104135" cy="4429125"/>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2"/>
          <p:cNvSpPr>
            <a:spLocks noGrp="1"/>
          </p:cNvSpPr>
          <p:nvPr>
            <p:ph idx="10"/>
          </p:nvPr>
        </p:nvSpPr>
        <p:spPr>
          <a:xfrm>
            <a:off x="4572001" y="1844824"/>
            <a:ext cx="4104135" cy="4429125"/>
          </a:xfrm>
        </p:spPr>
        <p:txBody>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957768247"/>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323850" y="1844675"/>
            <a:ext cx="8572500" cy="4429125"/>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itel 3"/>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3124046596"/>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1843D1F-67FE-4F2D-97D4-9C65B9F4F835}" type="datetime1">
              <a:rPr lang="de-DE" smtClean="0"/>
              <a:t>06.09.2021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4023046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B1A29628-3B6D-448B-81B3-DE653567798A}" type="datetime1">
              <a:rPr lang="de-DE" smtClean="0"/>
              <a:t>06.09.2021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2086059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792264A-A413-42E9-9414-135066FD5A7C}" type="datetime1">
              <a:rPr lang="de-DE" smtClean="0"/>
              <a:t>06.09.2021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044322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C4CCB88-B4B3-41EF-B0EB-73CF2F21A948}" type="datetime1">
              <a:rPr lang="de-DE" smtClean="0"/>
              <a:t>06.09.2021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3532997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9F573BB-30A3-4D88-A4FC-2E9CB061A6B3}" type="datetime1">
              <a:rPr lang="de-DE" smtClean="0"/>
              <a:t>06.09.2021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1604963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97C6194-4E3C-4516-A175-B5FC8D41F620}" type="datetime1">
              <a:rPr lang="de-DE" smtClean="0"/>
              <a:t>06.09.2021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99268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F5792E56-7285-455B-9846-360DEFD0E638}" type="datetime1">
              <a:rPr lang="de-DE" smtClean="0"/>
              <a:t>06.09.2021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1774403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0A093500-A5F7-46E6-A6E8-78D60D76D31E}" type="datetime1">
              <a:rPr lang="de-DE" smtClean="0"/>
              <a:t>06.09.2021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C1F0E2C-DB56-4B79-B6EA-E929EA530B13}" type="slidenum">
              <a:rPr lang="de-DE" smtClean="0"/>
              <a:t>‹Nr.›</a:t>
            </a:fld>
            <a:endParaRPr lang="de-DE"/>
          </a:p>
        </p:txBody>
      </p:sp>
    </p:spTree>
    <p:extLst>
      <p:ext uri="{BB962C8B-B14F-4D97-AF65-F5344CB8AC3E}">
        <p14:creationId xmlns:p14="http://schemas.microsoft.com/office/powerpoint/2010/main" val="2472650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E38060-B394-4D2D-8018-08E5AD971F40}" type="datetime1">
              <a:rPr lang="de-DE" smtClean="0"/>
              <a:t>06.09.2021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F0E2C-DB56-4B79-B6EA-E929EA530B13}" type="slidenum">
              <a:rPr lang="de-DE" smtClean="0"/>
              <a:t>‹Nr.›</a:t>
            </a:fld>
            <a:endParaRPr lang="de-DE"/>
          </a:p>
        </p:txBody>
      </p:sp>
    </p:spTree>
    <p:extLst>
      <p:ext uri="{BB962C8B-B14F-4D97-AF65-F5344CB8AC3E}">
        <p14:creationId xmlns:p14="http://schemas.microsoft.com/office/powerpoint/2010/main" val="1760031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praba-gyge@zfslms.d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3.wdp"/></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bass.schul-welt.de/12448.htm"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app.edkimo.com/feedback/mizdagmif" TargetMode="Externa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539552" y="4581128"/>
            <a:ext cx="7840861" cy="1872208"/>
          </a:xfrm>
        </p:spPr>
        <p:txBody>
          <a:bodyPr>
            <a:normAutofit fontScale="62500" lnSpcReduction="20000"/>
          </a:bodyPr>
          <a:lstStyle/>
          <a:p>
            <a:pPr algn="ctr">
              <a:defRPr/>
            </a:pPr>
            <a:r>
              <a:rPr lang="de-DE" sz="4600" b="1" dirty="0">
                <a:solidFill>
                  <a:srgbClr val="0070C0"/>
                </a:solidFill>
                <a:latin typeface="Calibri" panose="020F0502020204030204" pitchFamily="34" charset="0"/>
                <a:cs typeface="Calibri" panose="020F0502020204030204" pitchFamily="34" charset="0"/>
              </a:rPr>
              <a:t>Informationen für das Praxissemester 09/2021</a:t>
            </a:r>
          </a:p>
          <a:p>
            <a:pPr algn="ctr">
              <a:defRPr/>
            </a:pPr>
            <a:r>
              <a:rPr lang="de-DE" b="1" dirty="0">
                <a:solidFill>
                  <a:schemeClr val="tx1"/>
                </a:solidFill>
                <a:latin typeface="Calibri" panose="020F0502020204030204" pitchFamily="34" charset="0"/>
                <a:cs typeface="Calibri" panose="020F0502020204030204" pitchFamily="34" charset="0"/>
              </a:rPr>
              <a:t>Stand: 27.08.2021</a:t>
            </a:r>
          </a:p>
          <a:p>
            <a:pPr algn="ctr">
              <a:defRPr/>
            </a:pPr>
            <a:r>
              <a:rPr lang="de-DE" b="1" dirty="0">
                <a:solidFill>
                  <a:schemeClr val="tx1"/>
                </a:solidFill>
                <a:latin typeface="Calibri" panose="020F0502020204030204" pitchFamily="34" charset="0"/>
                <a:cs typeface="Calibri" panose="020F0502020204030204" pitchFamily="34" charset="0"/>
              </a:rPr>
              <a:t>PRABA-Team Sabine Badde und Udo Nesselbosch </a:t>
            </a:r>
          </a:p>
          <a:p>
            <a:pPr algn="ctr">
              <a:defRPr/>
            </a:pPr>
            <a:endParaRPr lang="de-DE" sz="900" b="1" dirty="0">
              <a:solidFill>
                <a:schemeClr val="tx2"/>
              </a:solidFill>
              <a:latin typeface="Calibri" panose="020F0502020204030204" pitchFamily="34" charset="0"/>
              <a:cs typeface="Calibri" panose="020F0502020204030204" pitchFamily="34" charset="0"/>
            </a:endParaRPr>
          </a:p>
          <a:p>
            <a:pPr algn="ctr">
              <a:defRPr/>
            </a:pPr>
            <a:r>
              <a:rPr lang="de-DE" b="1" dirty="0">
                <a:solidFill>
                  <a:schemeClr val="tx2"/>
                </a:solidFill>
                <a:latin typeface="Calibri" panose="020F0502020204030204" pitchFamily="34" charset="0"/>
                <a:cs typeface="Calibri" panose="020F0502020204030204" pitchFamily="34" charset="0"/>
              </a:rPr>
              <a:t> </a:t>
            </a:r>
            <a:r>
              <a:rPr lang="de-DE" sz="1800" b="1" dirty="0">
                <a:solidFill>
                  <a:schemeClr val="tx2"/>
                </a:solidFill>
                <a:latin typeface="Calibri" panose="020F0502020204030204" pitchFamily="34" charset="0"/>
                <a:cs typeface="Calibri" panose="020F0502020204030204" pitchFamily="34" charset="0"/>
              </a:rPr>
              <a:t>am </a:t>
            </a:r>
            <a:r>
              <a:rPr lang="de-DE" sz="1800" b="1" dirty="0" err="1">
                <a:solidFill>
                  <a:schemeClr val="tx2"/>
                </a:solidFill>
                <a:latin typeface="Calibri" panose="020F0502020204030204" pitchFamily="34" charset="0"/>
                <a:cs typeface="Calibri" panose="020F0502020204030204" pitchFamily="34" charset="0"/>
              </a:rPr>
              <a:t>ZfsL</a:t>
            </a:r>
            <a:r>
              <a:rPr lang="de-DE" sz="1800" b="1" dirty="0">
                <a:solidFill>
                  <a:schemeClr val="tx2"/>
                </a:solidFill>
                <a:latin typeface="Calibri" panose="020F0502020204030204" pitchFamily="34" charset="0"/>
                <a:cs typeface="Calibri" panose="020F0502020204030204" pitchFamily="34" charset="0"/>
              </a:rPr>
              <a:t> Münster, Seminar für  das Lehramt an Gymnasien und Gesamtschulen</a:t>
            </a:r>
          </a:p>
          <a:p>
            <a:pPr algn="ctr">
              <a:defRPr/>
            </a:pPr>
            <a:endParaRPr lang="de-DE" dirty="0">
              <a:solidFill>
                <a:schemeClr val="tx2"/>
              </a:solidFill>
            </a:endParaRPr>
          </a:p>
        </p:txBody>
      </p:sp>
      <p:sp>
        <p:nvSpPr>
          <p:cNvPr id="4" name="Textfeld 3"/>
          <p:cNvSpPr txBox="1"/>
          <p:nvPr/>
        </p:nvSpPr>
        <p:spPr>
          <a:xfrm>
            <a:off x="899592" y="620688"/>
            <a:ext cx="7272809" cy="1215717"/>
          </a:xfrm>
          <a:prstGeom prst="rect">
            <a:avLst/>
          </a:prstGeom>
          <a:solidFill>
            <a:schemeClr val="bg1">
              <a:lumMod val="95000"/>
              <a:alpha val="58824"/>
            </a:schemeClr>
          </a:solidFill>
        </p:spPr>
        <p:txBody>
          <a:bodyPr wrap="square" rtlCol="0">
            <a:spAutoFit/>
          </a:bodyPr>
          <a:lstStyle/>
          <a:p>
            <a:pPr algn="ctr"/>
            <a:endParaRPr lang="de-DE" sz="900" b="1" dirty="0">
              <a:latin typeface="Calibri" panose="020F0502020204030204" pitchFamily="34" charset="0"/>
              <a:cs typeface="Calibri" panose="020F0502020204030204" pitchFamily="34" charset="0"/>
            </a:endParaRPr>
          </a:p>
          <a:p>
            <a:pPr algn="ctr"/>
            <a:r>
              <a:rPr lang="de-DE" sz="3200" b="1" dirty="0">
                <a:latin typeface="Calibri" panose="020F0502020204030204" pitchFamily="34" charset="0"/>
                <a:cs typeface="Calibri" panose="020F0502020204030204" pitchFamily="34" charset="0"/>
              </a:rPr>
              <a:t>Wir begrüßen Sie im Praxissemester!</a:t>
            </a:r>
          </a:p>
          <a:p>
            <a:pPr algn="ctr"/>
            <a:r>
              <a:rPr lang="de-DE" sz="3200" b="1" dirty="0">
                <a:latin typeface="Calibri" panose="020F0502020204030204" pitchFamily="34" charset="0"/>
                <a:cs typeface="Calibri" panose="020F0502020204030204" pitchFamily="34" charset="0"/>
              </a:rPr>
              <a:t>Herzlich willkommen in der Praxis!</a:t>
            </a:r>
          </a:p>
        </p:txBody>
      </p:sp>
      <p:sp>
        <p:nvSpPr>
          <p:cNvPr id="2" name="Textfeld 1">
            <a:extLst>
              <a:ext uri="{FF2B5EF4-FFF2-40B4-BE49-F238E27FC236}">
                <a16:creationId xmlns:a16="http://schemas.microsoft.com/office/drawing/2014/main" id="{8A55968B-EAF4-4280-8C81-6D677016A9A9}"/>
              </a:ext>
            </a:extLst>
          </p:cNvPr>
          <p:cNvSpPr txBox="1"/>
          <p:nvPr/>
        </p:nvSpPr>
        <p:spPr>
          <a:xfrm>
            <a:off x="1115616" y="-27384"/>
            <a:ext cx="6624736" cy="646331"/>
          </a:xfrm>
          <a:prstGeom prst="rect">
            <a:avLst/>
          </a:prstGeom>
          <a:noFill/>
        </p:spPr>
        <p:txBody>
          <a:bodyPr wrap="square" rtlCol="0">
            <a:spAutoFit/>
          </a:bodyPr>
          <a:lstStyle/>
          <a:p>
            <a:pPr algn="ctr"/>
            <a:endParaRPr lang="de-DE" dirty="0"/>
          </a:p>
          <a:p>
            <a:pPr algn="ctr"/>
            <a:r>
              <a:rPr lang="de-DE" dirty="0" err="1">
                <a:latin typeface="+mn-lt"/>
              </a:rPr>
              <a:t>ZfsL</a:t>
            </a:r>
            <a:r>
              <a:rPr lang="de-DE" dirty="0">
                <a:latin typeface="+mn-lt"/>
              </a:rPr>
              <a:t> Münster </a:t>
            </a:r>
            <a:r>
              <a:rPr lang="de-DE" dirty="0" err="1">
                <a:latin typeface="+mn-lt"/>
              </a:rPr>
              <a:t>GyGe</a:t>
            </a:r>
            <a:r>
              <a:rPr lang="de-DE" dirty="0">
                <a:latin typeface="+mn-lt"/>
              </a:rPr>
              <a:t> –  </a:t>
            </a:r>
            <a:r>
              <a:rPr lang="de-DE" dirty="0"/>
              <a:t>Info-PDF</a:t>
            </a:r>
            <a:r>
              <a:rPr lang="de-DE" dirty="0">
                <a:latin typeface="+mn-lt"/>
              </a:rPr>
              <a:t> PS 09/2021</a:t>
            </a:r>
          </a:p>
        </p:txBody>
      </p:sp>
      <p:pic>
        <p:nvPicPr>
          <p:cNvPr id="5131" name="Grafik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1135" y="116632"/>
            <a:ext cx="616569"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C:\Users\Nesselbosch\Pictures\studenten.jpg"/>
          <p:cNvPicPr>
            <a:picLocks noChangeAspect="1" noChangeArrowheads="1"/>
          </p:cNvPicPr>
          <p:nvPr/>
        </p:nvPicPr>
        <p:blipFill>
          <a:blip r:embed="rId4" cstate="print">
            <a:extLst>
              <a:ext uri="{BEBA8EAE-BF5A-486C-A8C5-ECC9F3942E4B}">
                <a14:imgProps xmlns:a14="http://schemas.microsoft.com/office/drawing/2010/main">
                  <a14:imgLayer r:embed="rId5">
                    <a14:imgEffect>
                      <a14:artisticCutout/>
                    </a14:imgEffect>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2483768" y="2092459"/>
            <a:ext cx="3880093" cy="2182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0278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790" y="0"/>
            <a:ext cx="9120209" cy="1417638"/>
          </a:xfrm>
          <a:solidFill>
            <a:schemeClr val="bg2">
              <a:lumMod val="90000"/>
            </a:schemeClr>
          </a:solidFill>
        </p:spPr>
        <p:txBody>
          <a:bodyPr>
            <a:normAutofit fontScale="90000"/>
          </a:bodyPr>
          <a:lstStyle/>
          <a:p>
            <a:r>
              <a:rPr lang="de-DE" sz="3100" b="1" dirty="0">
                <a:solidFill>
                  <a:srgbClr val="0070C0"/>
                </a:solidFill>
              </a:rPr>
              <a:t>Konsequenzen  aus der Leitidee des PS  für die inhaltliche Gestaltung der ZfsL-Begleitveranstaltungen (BVs)                                       </a:t>
            </a:r>
            <a:br>
              <a:rPr lang="de-DE" sz="3600" b="1" dirty="0"/>
            </a:br>
            <a:r>
              <a:rPr lang="de-DE" sz="3600" b="1" dirty="0"/>
              <a:t>                              </a:t>
            </a:r>
            <a:r>
              <a:rPr lang="de-DE" sz="3100" b="1" u="sng" dirty="0"/>
              <a:t>Einerseits</a:t>
            </a:r>
            <a:r>
              <a:rPr lang="de-DE" sz="2400" b="1" u="sng" dirty="0"/>
              <a:t>… </a:t>
            </a:r>
            <a:r>
              <a:rPr lang="de-DE" sz="3100" b="1" u="sng" dirty="0"/>
              <a:t>Nähe zum VD (Referendariat)</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028689166"/>
              </p:ext>
            </p:extLst>
          </p:nvPr>
        </p:nvGraphicFramePr>
        <p:xfrm>
          <a:off x="0" y="1417638"/>
          <a:ext cx="9120208" cy="5107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liennummernplatzhalter 2">
            <a:extLst>
              <a:ext uri="{FF2B5EF4-FFF2-40B4-BE49-F238E27FC236}">
                <a16:creationId xmlns:a16="http://schemas.microsoft.com/office/drawing/2014/main" id="{E549B0D9-8F7D-45BD-B6FE-5686E3058F55}"/>
              </a:ext>
            </a:extLst>
          </p:cNvPr>
          <p:cNvSpPr>
            <a:spLocks noGrp="1"/>
          </p:cNvSpPr>
          <p:nvPr>
            <p:ph type="sldNum" sz="quarter" idx="12"/>
          </p:nvPr>
        </p:nvSpPr>
        <p:spPr/>
        <p:txBody>
          <a:bodyPr/>
          <a:lstStyle/>
          <a:p>
            <a:fld id="{2C1F0E2C-DB56-4B79-B6EA-E929EA530B13}" type="slidenum">
              <a:rPr lang="de-DE" smtClean="0"/>
              <a:t>10</a:t>
            </a:fld>
            <a:endParaRPr lang="de-DE"/>
          </a:p>
        </p:txBody>
      </p:sp>
    </p:spTree>
    <p:extLst>
      <p:ext uri="{BB962C8B-B14F-4D97-AF65-F5344CB8AC3E}">
        <p14:creationId xmlns:p14="http://schemas.microsoft.com/office/powerpoint/2010/main" val="115340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628800"/>
          </a:xfrm>
          <a:solidFill>
            <a:schemeClr val="bg2">
              <a:lumMod val="90000"/>
            </a:schemeClr>
          </a:solidFill>
        </p:spPr>
        <p:txBody>
          <a:bodyPr>
            <a:noAutofit/>
          </a:bodyPr>
          <a:lstStyle/>
          <a:p>
            <a:r>
              <a:rPr lang="de-DE" sz="2800" b="1" dirty="0">
                <a:solidFill>
                  <a:srgbClr val="0070C0"/>
                </a:solidFill>
              </a:rPr>
              <a:t>Konsequenzen  aus der Leitidee des PS für die inhaltliche Gestaltung der ZfsL-Begleitveranstaltungen (BVs)</a:t>
            </a:r>
            <a:br>
              <a:rPr lang="de-DE" sz="3200" b="1" dirty="0">
                <a:solidFill>
                  <a:srgbClr val="0070C0"/>
                </a:solidFill>
              </a:rPr>
            </a:br>
            <a:r>
              <a:rPr lang="de-DE" sz="3200" b="1" dirty="0">
                <a:solidFill>
                  <a:srgbClr val="0070C0"/>
                </a:solidFill>
              </a:rPr>
              <a:t>               </a:t>
            </a:r>
            <a:r>
              <a:rPr lang="de-DE" sz="2800" b="1" u="sng" dirty="0"/>
              <a:t>Andererseits… Abgrenzung vom VD (Referendariat)</a:t>
            </a:r>
            <a:endParaRPr lang="de-DE" sz="2800" u="sng" dirty="0"/>
          </a:p>
        </p:txBody>
      </p:sp>
      <p:sp>
        <p:nvSpPr>
          <p:cNvPr id="3" name="Inhaltsplatzhalter 2"/>
          <p:cNvSpPr>
            <a:spLocks noGrp="1"/>
          </p:cNvSpPr>
          <p:nvPr>
            <p:ph idx="1"/>
          </p:nvPr>
        </p:nvSpPr>
        <p:spPr>
          <a:xfrm>
            <a:off x="0" y="2132856"/>
            <a:ext cx="9144000" cy="4725144"/>
          </a:xfrm>
        </p:spPr>
        <p:txBody>
          <a:bodyPr>
            <a:normAutofit/>
          </a:bodyPr>
          <a:lstStyle/>
          <a:p>
            <a:pPr marL="0" indent="0">
              <a:buNone/>
            </a:pPr>
            <a:r>
              <a:rPr lang="de-DE" sz="2800" b="1" dirty="0">
                <a:solidFill>
                  <a:srgbClr val="0070C0"/>
                </a:solidFill>
              </a:rPr>
              <a:t>Subjekt-, Bedarfsorientierung:</a:t>
            </a:r>
          </a:p>
          <a:p>
            <a:r>
              <a:rPr lang="de-DE" sz="2800" b="1" dirty="0"/>
              <a:t>„Im Mittelpunkt  steht die Wahrnehmung und  Reflexion sowie  Entwicklung der eigenen Lehrerpersönlichkeit </a:t>
            </a:r>
            <a:r>
              <a:rPr lang="de-DE" sz="2800" b="1" dirty="0">
                <a:solidFill>
                  <a:srgbClr val="0070C0"/>
                </a:solidFill>
              </a:rPr>
              <a:t>(professionelles Selbstkonzept).“</a:t>
            </a:r>
          </a:p>
          <a:p>
            <a:r>
              <a:rPr lang="de-DE" sz="2800" b="1" dirty="0">
                <a:solidFill>
                  <a:srgbClr val="0070C0"/>
                </a:solidFill>
              </a:rPr>
              <a:t>Forschendes Lernen: </a:t>
            </a:r>
            <a:r>
              <a:rPr lang="de-DE" sz="2800" b="1" dirty="0"/>
              <a:t>„Konstituierende Kernmerkmale für das  Praxissemester sind  somit  die </a:t>
            </a:r>
            <a:r>
              <a:rPr lang="de-DE" sz="2800" b="1" dirty="0">
                <a:solidFill>
                  <a:srgbClr val="0070C0"/>
                </a:solidFill>
              </a:rPr>
              <a:t>Entwicklung einer eigenen professionsbezogenen Fragestellung.“</a:t>
            </a:r>
          </a:p>
          <a:p>
            <a:r>
              <a:rPr lang="de-DE" sz="2800" b="1" dirty="0"/>
              <a:t>„Dabei liegt der Fokus auf der </a:t>
            </a:r>
            <a:r>
              <a:rPr lang="de-DE" sz="2800" b="1" dirty="0">
                <a:solidFill>
                  <a:srgbClr val="0070C0"/>
                </a:solidFill>
              </a:rPr>
              <a:t>Bearbeitung eigener Fragen von individuell-berufsbiographischer Relevanz.“ </a:t>
            </a:r>
          </a:p>
          <a:p>
            <a:endParaRPr lang="de-DE" b="1" dirty="0"/>
          </a:p>
          <a:p>
            <a:endParaRPr lang="de-DE" dirty="0"/>
          </a:p>
          <a:p>
            <a:endParaRPr lang="de-DE" dirty="0"/>
          </a:p>
        </p:txBody>
      </p:sp>
      <p:sp>
        <p:nvSpPr>
          <p:cNvPr id="4" name="Foliennummernplatzhalter 3">
            <a:extLst>
              <a:ext uri="{FF2B5EF4-FFF2-40B4-BE49-F238E27FC236}">
                <a16:creationId xmlns:a16="http://schemas.microsoft.com/office/drawing/2014/main" id="{39CF8D5A-81BF-4C62-A05A-48A5E8FC6A47}"/>
              </a:ext>
            </a:extLst>
          </p:cNvPr>
          <p:cNvSpPr>
            <a:spLocks noGrp="1"/>
          </p:cNvSpPr>
          <p:nvPr>
            <p:ph type="sldNum" sz="quarter" idx="12"/>
          </p:nvPr>
        </p:nvSpPr>
        <p:spPr/>
        <p:txBody>
          <a:bodyPr/>
          <a:lstStyle/>
          <a:p>
            <a:fld id="{2C1F0E2C-DB56-4B79-B6EA-E929EA530B13}" type="slidenum">
              <a:rPr lang="de-DE" smtClean="0"/>
              <a:t>11</a:t>
            </a:fld>
            <a:endParaRPr lang="de-DE"/>
          </a:p>
        </p:txBody>
      </p:sp>
    </p:spTree>
    <p:extLst>
      <p:ext uri="{BB962C8B-B14F-4D97-AF65-F5344CB8AC3E}">
        <p14:creationId xmlns:p14="http://schemas.microsoft.com/office/powerpoint/2010/main" val="4104056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87A004FE-EE1D-43EE-A364-A330E5DF2489}"/>
              </a:ext>
            </a:extLst>
          </p:cNvPr>
          <p:cNvSpPr>
            <a:spLocks noGrp="1"/>
          </p:cNvSpPr>
          <p:nvPr>
            <p:ph type="title"/>
          </p:nvPr>
        </p:nvSpPr>
        <p:spPr>
          <a:xfrm>
            <a:off x="0" y="0"/>
            <a:ext cx="9144000" cy="1196752"/>
          </a:xfrm>
        </p:spPr>
        <p:txBody>
          <a:bodyPr>
            <a:noAutofit/>
          </a:bodyPr>
          <a:lstStyle/>
          <a:p>
            <a:r>
              <a:rPr lang="de-DE" sz="3200" b="1" dirty="0">
                <a:solidFill>
                  <a:srgbClr val="0070C0"/>
                </a:solidFill>
              </a:rPr>
              <a:t>3. Wie differenziert sich die schulseitige </a:t>
            </a:r>
            <a:r>
              <a:rPr lang="de-DE" sz="3200" b="1" dirty="0" err="1">
                <a:solidFill>
                  <a:srgbClr val="0070C0"/>
                </a:solidFill>
              </a:rPr>
              <a:t>Obligatorik</a:t>
            </a:r>
            <a:r>
              <a:rPr lang="de-DE" sz="3200" b="1" dirty="0">
                <a:solidFill>
                  <a:srgbClr val="0070C0"/>
                </a:solidFill>
              </a:rPr>
              <a:t>?</a:t>
            </a:r>
          </a:p>
        </p:txBody>
      </p:sp>
      <p:graphicFrame>
        <p:nvGraphicFramePr>
          <p:cNvPr id="7" name="Tabelle 6">
            <a:extLst>
              <a:ext uri="{FF2B5EF4-FFF2-40B4-BE49-F238E27FC236}">
                <a16:creationId xmlns:a16="http://schemas.microsoft.com/office/drawing/2014/main" id="{BD7482DE-0D43-450E-860F-01BC05B0613F}"/>
              </a:ext>
            </a:extLst>
          </p:cNvPr>
          <p:cNvGraphicFramePr>
            <a:graphicFrameLocks noGrp="1"/>
          </p:cNvGraphicFramePr>
          <p:nvPr>
            <p:extLst>
              <p:ext uri="{D42A27DB-BD31-4B8C-83A1-F6EECF244321}">
                <p14:modId xmlns:p14="http://schemas.microsoft.com/office/powerpoint/2010/main" val="2828819073"/>
              </p:ext>
            </p:extLst>
          </p:nvPr>
        </p:nvGraphicFramePr>
        <p:xfrm>
          <a:off x="-34506" y="1196752"/>
          <a:ext cx="9178506" cy="5651162"/>
        </p:xfrm>
        <a:graphic>
          <a:graphicData uri="http://schemas.openxmlformats.org/drawingml/2006/table">
            <a:tbl>
              <a:tblPr firstRow="1" bandRow="1">
                <a:tableStyleId>{BC89EF96-8CEA-46FF-86C4-4CE0E7609802}</a:tableStyleId>
              </a:tblPr>
              <a:tblGrid>
                <a:gridCol w="2493142">
                  <a:extLst>
                    <a:ext uri="{9D8B030D-6E8A-4147-A177-3AD203B41FA5}">
                      <a16:colId xmlns:a16="http://schemas.microsoft.com/office/drawing/2014/main" val="3966874455"/>
                    </a:ext>
                  </a:extLst>
                </a:gridCol>
                <a:gridCol w="2096111">
                  <a:extLst>
                    <a:ext uri="{9D8B030D-6E8A-4147-A177-3AD203B41FA5}">
                      <a16:colId xmlns:a16="http://schemas.microsoft.com/office/drawing/2014/main" val="2436981255"/>
                    </a:ext>
                  </a:extLst>
                </a:gridCol>
                <a:gridCol w="4589253">
                  <a:extLst>
                    <a:ext uri="{9D8B030D-6E8A-4147-A177-3AD203B41FA5}">
                      <a16:colId xmlns:a16="http://schemas.microsoft.com/office/drawing/2014/main" val="3019205671"/>
                    </a:ext>
                  </a:extLst>
                </a:gridCol>
              </a:tblGrid>
              <a:tr h="835322">
                <a:tc gridSpan="3">
                  <a:txBody>
                    <a:bodyPr/>
                    <a:lstStyle/>
                    <a:p>
                      <a:pPr marL="0" indent="0" algn="ctr">
                        <a:buNone/>
                      </a:pPr>
                      <a:r>
                        <a:rPr lang="de-DE" sz="2800" dirty="0"/>
                        <a:t>390 Zeitstunden    </a:t>
                      </a:r>
                      <a:r>
                        <a:rPr lang="de-DE" sz="2800" dirty="0">
                          <a:solidFill>
                            <a:schemeClr val="tx1"/>
                          </a:solidFill>
                          <a:latin typeface="Calibri" panose="020F0502020204030204" pitchFamily="34" charset="0"/>
                          <a:cs typeface="Calibri" panose="020F0502020204030204" pitchFamily="34" charset="0"/>
                        </a:rPr>
                        <a:t>13 LP  (1 LP = 30 Zeitstunden)</a:t>
                      </a:r>
                    </a:p>
                  </a:txBody>
                  <a:tcPr>
                    <a:solidFill>
                      <a:schemeClr val="tx2">
                        <a:lumMod val="20000"/>
                        <a:lumOff val="80000"/>
                      </a:schemeClr>
                    </a:solidFill>
                  </a:tcPr>
                </a:tc>
                <a:tc hMerge="1">
                  <a:txBody>
                    <a:bodyPr/>
                    <a:lstStyle/>
                    <a:p>
                      <a:endParaRPr lang="de-DE" dirty="0"/>
                    </a:p>
                  </a:txBody>
                  <a:tcPr/>
                </a:tc>
                <a:tc hMerge="1">
                  <a:txBody>
                    <a:bodyPr/>
                    <a:lstStyle/>
                    <a:p>
                      <a:endParaRPr lang="de-DE"/>
                    </a:p>
                  </a:txBody>
                  <a:tcPr/>
                </a:tc>
                <a:extLst>
                  <a:ext uri="{0D108BD9-81ED-4DB2-BD59-A6C34878D82A}">
                    <a16:rowId xmlns:a16="http://schemas.microsoft.com/office/drawing/2014/main" val="1293710884"/>
                  </a:ext>
                </a:extLst>
              </a:tr>
              <a:tr h="1145598">
                <a:tc rowSpan="2">
                  <a:txBody>
                    <a:bodyPr/>
                    <a:lstStyle/>
                    <a:p>
                      <a:pPr algn="ctr"/>
                      <a:r>
                        <a:rPr lang="de-DE" sz="2400" b="1" dirty="0"/>
                        <a:t>140 Zeitstunden</a:t>
                      </a:r>
                      <a:br>
                        <a:rPr lang="de-DE" sz="2400" dirty="0"/>
                      </a:br>
                      <a:r>
                        <a:rPr lang="de-DE" sz="2400" dirty="0"/>
                        <a:t>Individuelle </a:t>
                      </a:r>
                    </a:p>
                    <a:p>
                      <a:pPr algn="ctr"/>
                      <a:r>
                        <a:rPr lang="de-DE" sz="2400" b="1" dirty="0"/>
                        <a:t>Vor- und Nachbereitung </a:t>
                      </a:r>
                    </a:p>
                    <a:p>
                      <a:pPr algn="l"/>
                      <a:endParaRPr lang="de-DE" sz="2400" dirty="0"/>
                    </a:p>
                    <a:p>
                      <a:pPr algn="l"/>
                      <a:r>
                        <a:rPr lang="de-DE" sz="2000" dirty="0"/>
                        <a:t>(Reflexion, Häusliche</a:t>
                      </a:r>
                      <a:r>
                        <a:rPr lang="de-DE" sz="2000" baseline="0" dirty="0"/>
                        <a:t> Portfolio-Arbeit etc.)</a:t>
                      </a:r>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p>
                      <a:pPr algn="l"/>
                      <a:endParaRPr lang="de-DE" sz="2000" baseline="0" dirty="0"/>
                    </a:p>
                  </a:txBody>
                  <a:tcPr>
                    <a:solidFill>
                      <a:srgbClr val="0070C0">
                        <a:alpha val="20000"/>
                      </a:srgbClr>
                    </a:solidFill>
                  </a:tcPr>
                </a:tc>
                <a:tc gridSpan="2">
                  <a:txBody>
                    <a:bodyPr/>
                    <a:lstStyle/>
                    <a:p>
                      <a:pPr algn="ctr"/>
                      <a:r>
                        <a:rPr lang="de-DE" sz="2400" b="1" dirty="0"/>
                        <a:t>250 </a:t>
                      </a:r>
                      <a:r>
                        <a:rPr lang="de-DE" sz="2400" b="1" dirty="0">
                          <a:highlight>
                            <a:srgbClr val="FFFF00"/>
                          </a:highlight>
                        </a:rPr>
                        <a:t>Zeit</a:t>
                      </a:r>
                      <a:r>
                        <a:rPr lang="de-DE" sz="2400" b="1" dirty="0"/>
                        <a:t>stunden </a:t>
                      </a:r>
                    </a:p>
                    <a:p>
                      <a:pPr algn="ctr"/>
                      <a:r>
                        <a:rPr lang="de-DE" sz="2400" b="1" dirty="0">
                          <a:highlight>
                            <a:srgbClr val="FFFF00"/>
                          </a:highlight>
                        </a:rPr>
                        <a:t>Anwesenheit </a:t>
                      </a:r>
                      <a:r>
                        <a:rPr lang="de-DE" sz="2400" b="0" dirty="0"/>
                        <a:t>in </a:t>
                      </a:r>
                      <a:r>
                        <a:rPr lang="de-DE" sz="2400" b="0" dirty="0" err="1"/>
                        <a:t>ZfsL</a:t>
                      </a:r>
                      <a:r>
                        <a:rPr lang="de-DE" sz="2400" b="0" dirty="0"/>
                        <a:t> und</a:t>
                      </a:r>
                      <a:r>
                        <a:rPr lang="de-DE" sz="2400" b="0" baseline="0" dirty="0"/>
                        <a:t> Schule</a:t>
                      </a:r>
                    </a:p>
                    <a:p>
                      <a:pPr algn="ctr"/>
                      <a:endParaRPr lang="de-DE" sz="2400" b="0" baseline="0" dirty="0"/>
                    </a:p>
                  </a:txBody>
                  <a:tcPr>
                    <a:solidFill>
                      <a:srgbClr val="0070C0">
                        <a:alpha val="20000"/>
                      </a:srgbClr>
                    </a:solidFill>
                  </a:tcPr>
                </a:tc>
                <a:tc hMerge="1">
                  <a:txBody>
                    <a:bodyPr/>
                    <a:lstStyle/>
                    <a:p>
                      <a:endParaRPr lang="de-DE"/>
                    </a:p>
                  </a:txBody>
                  <a:tcPr/>
                </a:tc>
                <a:extLst>
                  <a:ext uri="{0D108BD9-81ED-4DB2-BD59-A6C34878D82A}">
                    <a16:rowId xmlns:a16="http://schemas.microsoft.com/office/drawing/2014/main" val="2738790528"/>
                  </a:ext>
                </a:extLst>
              </a:tr>
              <a:tr h="3306750">
                <a:tc vMerge="1">
                  <a:txBody>
                    <a:bodyPr/>
                    <a:lstStyle/>
                    <a:p>
                      <a:endParaRPr lang="de-DE"/>
                    </a:p>
                  </a:txBody>
                  <a:tcPr/>
                </a:tc>
                <a:tc>
                  <a:txBody>
                    <a:bodyPr/>
                    <a:lstStyle/>
                    <a:p>
                      <a:pPr algn="ctr"/>
                      <a:r>
                        <a:rPr lang="de-DE" sz="2800" b="1" dirty="0" err="1"/>
                        <a:t>ZfsL</a:t>
                      </a:r>
                      <a:r>
                        <a:rPr lang="de-DE" sz="2800" b="1" dirty="0"/>
                        <a:t>-Begleit-formate</a:t>
                      </a:r>
                    </a:p>
                    <a:p>
                      <a:pPr algn="ctr"/>
                      <a:endParaRPr lang="de-DE" sz="2400" b="1" dirty="0"/>
                    </a:p>
                    <a:p>
                      <a:pPr algn="ctr"/>
                      <a:endParaRPr lang="de-DE" sz="2400" b="1" dirty="0"/>
                    </a:p>
                  </a:txBody>
                  <a:tcPr/>
                </a:tc>
                <a:tc>
                  <a:txBody>
                    <a:bodyPr/>
                    <a:lstStyle/>
                    <a:p>
                      <a:pPr algn="ctr"/>
                      <a:r>
                        <a:rPr lang="de-DE" sz="2800" b="1" dirty="0"/>
                        <a:t>Schulische</a:t>
                      </a:r>
                      <a:r>
                        <a:rPr lang="de-DE" sz="2800" b="1" baseline="0" dirty="0"/>
                        <a:t> Begleitformate</a:t>
                      </a:r>
                    </a:p>
                    <a:p>
                      <a:pPr algn="ctr"/>
                      <a:endParaRPr lang="de-DE" sz="2400" b="1" baseline="0" dirty="0"/>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u="sng" dirty="0">
                          <a:latin typeface="+mn-lt"/>
                        </a:rPr>
                        <a:t>davon: </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latin typeface="+mn-lt"/>
                        </a:rPr>
                        <a:t>50-70 Unterrichtsstunden</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tx1"/>
                          </a:solidFill>
                          <a:latin typeface="+mn-lt"/>
                        </a:rPr>
                        <a:t> </a:t>
                      </a:r>
                      <a:r>
                        <a:rPr lang="de-DE" sz="2000" b="1" dirty="0">
                          <a:solidFill>
                            <a:schemeClr val="tx1"/>
                          </a:solidFill>
                          <a:highlight>
                            <a:srgbClr val="FFFF00"/>
                          </a:highlight>
                          <a:latin typeface="+mn-lt"/>
                        </a:rPr>
                        <a:t>(à 45 min.)</a:t>
                      </a:r>
                      <a:br>
                        <a:rPr lang="de-DE" sz="2000" b="1" dirty="0">
                          <a:latin typeface="+mn-lt"/>
                        </a:rPr>
                      </a:br>
                      <a:r>
                        <a:rPr lang="de-DE" sz="2000" b="1" dirty="0">
                          <a:latin typeface="+mn-lt"/>
                        </a:rPr>
                        <a:t>Unterricht unter Begleitung</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DE" sz="2000" b="0" dirty="0">
                        <a:latin typeface="+mn-lt"/>
                      </a:endParaRPr>
                    </a:p>
                    <a:p>
                      <a:pPr algn="ctr"/>
                      <a:r>
                        <a:rPr lang="de-DE" sz="2000" b="1" u="sng" dirty="0">
                          <a:latin typeface="+mn-lt"/>
                        </a:rPr>
                        <a:t>darin: </a:t>
                      </a:r>
                    </a:p>
                    <a:p>
                      <a:pPr algn="ctr"/>
                      <a:r>
                        <a:rPr lang="de-DE" sz="2000" b="1" dirty="0">
                          <a:latin typeface="+mn-lt"/>
                        </a:rPr>
                        <a:t>Je 5-15 Unterrichtsstunden</a:t>
                      </a:r>
                      <a:br>
                        <a:rPr lang="de-DE" sz="2000" b="1" dirty="0">
                          <a:latin typeface="+mn-lt"/>
                        </a:rPr>
                      </a:br>
                      <a:r>
                        <a:rPr lang="de-DE" sz="2000" b="1" dirty="0">
                          <a:latin typeface="+mn-lt"/>
                        </a:rPr>
                        <a:t>für je 1 Unterrichtsvorhaben</a:t>
                      </a:r>
                      <a:br>
                        <a:rPr lang="de-DE" sz="2000" b="1" dirty="0">
                          <a:latin typeface="+mn-lt"/>
                        </a:rPr>
                      </a:br>
                      <a:r>
                        <a:rPr lang="de-DE" sz="2000" b="1" dirty="0">
                          <a:latin typeface="+mn-lt"/>
                        </a:rPr>
                        <a:t>pro Fach</a:t>
                      </a:r>
                    </a:p>
                  </a:txBody>
                  <a:tcPr/>
                </a:tc>
                <a:extLst>
                  <a:ext uri="{0D108BD9-81ED-4DB2-BD59-A6C34878D82A}">
                    <a16:rowId xmlns:a16="http://schemas.microsoft.com/office/drawing/2014/main" val="2439255593"/>
                  </a:ext>
                </a:extLst>
              </a:tr>
            </a:tbl>
          </a:graphicData>
        </a:graphic>
      </p:graphicFrame>
      <p:sp>
        <p:nvSpPr>
          <p:cNvPr id="2" name="Foliennummernplatzhalter 1">
            <a:extLst>
              <a:ext uri="{FF2B5EF4-FFF2-40B4-BE49-F238E27FC236}">
                <a16:creationId xmlns:a16="http://schemas.microsoft.com/office/drawing/2014/main" id="{DF274906-9870-4629-8A1C-A895D1B307D4}"/>
              </a:ext>
            </a:extLst>
          </p:cNvPr>
          <p:cNvSpPr>
            <a:spLocks noGrp="1"/>
          </p:cNvSpPr>
          <p:nvPr>
            <p:ph type="sldNum" sz="quarter" idx="12"/>
          </p:nvPr>
        </p:nvSpPr>
        <p:spPr/>
        <p:txBody>
          <a:bodyPr/>
          <a:lstStyle/>
          <a:p>
            <a:fld id="{2C1F0E2C-DB56-4B79-B6EA-E929EA530B13}" type="slidenum">
              <a:rPr lang="de-DE" smtClean="0"/>
              <a:t>12</a:t>
            </a:fld>
            <a:endParaRPr lang="de-DE"/>
          </a:p>
        </p:txBody>
      </p:sp>
    </p:spTree>
    <p:extLst>
      <p:ext uri="{BB962C8B-B14F-4D97-AF65-F5344CB8AC3E}">
        <p14:creationId xmlns:p14="http://schemas.microsoft.com/office/powerpoint/2010/main" val="3339559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200" b="1" dirty="0">
                <a:solidFill>
                  <a:srgbClr val="0070C0"/>
                </a:solidFill>
              </a:rPr>
              <a:t>4. Was muss ich wissen zum Lernort ZfsL?</a:t>
            </a:r>
          </a:p>
        </p:txBody>
      </p:sp>
      <p:pic>
        <p:nvPicPr>
          <p:cNvPr id="4" name="Inhaltsplatzhalter 3"/>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331640" y="1417638"/>
            <a:ext cx="6264696" cy="4603651"/>
          </a:xfrm>
        </p:spPr>
      </p:pic>
      <p:sp>
        <p:nvSpPr>
          <p:cNvPr id="3" name="Foliennummernplatzhalter 2">
            <a:extLst>
              <a:ext uri="{FF2B5EF4-FFF2-40B4-BE49-F238E27FC236}">
                <a16:creationId xmlns:a16="http://schemas.microsoft.com/office/drawing/2014/main" id="{11E682CF-1B13-441E-88E2-6907D09B2E48}"/>
              </a:ext>
            </a:extLst>
          </p:cNvPr>
          <p:cNvSpPr>
            <a:spLocks noGrp="1"/>
          </p:cNvSpPr>
          <p:nvPr>
            <p:ph type="sldNum" sz="quarter" idx="12"/>
          </p:nvPr>
        </p:nvSpPr>
        <p:spPr/>
        <p:txBody>
          <a:bodyPr/>
          <a:lstStyle/>
          <a:p>
            <a:fld id="{2C1F0E2C-DB56-4B79-B6EA-E929EA530B13}" type="slidenum">
              <a:rPr lang="de-DE" smtClean="0"/>
              <a:t>13</a:t>
            </a:fld>
            <a:endParaRPr lang="de-DE"/>
          </a:p>
        </p:txBody>
      </p:sp>
    </p:spTree>
    <p:extLst>
      <p:ext uri="{BB962C8B-B14F-4D97-AF65-F5344CB8AC3E}">
        <p14:creationId xmlns:p14="http://schemas.microsoft.com/office/powerpoint/2010/main" val="3333382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1E5DC-61EC-4332-9593-E83855EE09F8}"/>
              </a:ext>
            </a:extLst>
          </p:cNvPr>
          <p:cNvSpPr>
            <a:spLocks noGrp="1"/>
          </p:cNvSpPr>
          <p:nvPr>
            <p:ph type="title"/>
          </p:nvPr>
        </p:nvSpPr>
        <p:spPr/>
        <p:txBody>
          <a:bodyPr>
            <a:normAutofit/>
          </a:bodyPr>
          <a:lstStyle/>
          <a:p>
            <a:r>
              <a:rPr lang="de-DE" sz="3200" b="1" dirty="0">
                <a:solidFill>
                  <a:srgbClr val="0070C0"/>
                </a:solidFill>
              </a:rPr>
              <a:t>Mit welchen Personen habe ich am Lernort ZfsL näher zu tun?</a:t>
            </a:r>
          </a:p>
        </p:txBody>
      </p:sp>
      <p:sp>
        <p:nvSpPr>
          <p:cNvPr id="3" name="Inhaltsplatzhalter 2">
            <a:extLst>
              <a:ext uri="{FF2B5EF4-FFF2-40B4-BE49-F238E27FC236}">
                <a16:creationId xmlns:a16="http://schemas.microsoft.com/office/drawing/2014/main" id="{71759388-54C5-467C-99B1-73013DF11F0E}"/>
              </a:ext>
            </a:extLst>
          </p:cNvPr>
          <p:cNvSpPr>
            <a:spLocks noGrp="1"/>
          </p:cNvSpPr>
          <p:nvPr>
            <p:ph idx="1"/>
          </p:nvPr>
        </p:nvSpPr>
        <p:spPr>
          <a:xfrm>
            <a:off x="0" y="1600200"/>
            <a:ext cx="9144000" cy="5257800"/>
          </a:xfrm>
        </p:spPr>
        <p:txBody>
          <a:bodyPr>
            <a:normAutofit lnSpcReduction="10000"/>
          </a:bodyPr>
          <a:lstStyle/>
          <a:p>
            <a:pPr marL="0" indent="0">
              <a:buNone/>
            </a:pPr>
            <a:r>
              <a:rPr lang="de-DE" sz="2800" b="1" dirty="0"/>
              <a:t>Die </a:t>
            </a:r>
            <a:r>
              <a:rPr lang="de-DE" sz="2800" b="1" dirty="0">
                <a:solidFill>
                  <a:srgbClr val="0070C0"/>
                </a:solidFill>
              </a:rPr>
              <a:t>Praxissemesterbeauftragten (</a:t>
            </a:r>
            <a:r>
              <a:rPr lang="de-DE" sz="2800" b="1" dirty="0" err="1">
                <a:solidFill>
                  <a:srgbClr val="0070C0"/>
                </a:solidFill>
              </a:rPr>
              <a:t>Prabas</a:t>
            </a:r>
            <a:r>
              <a:rPr lang="de-DE" sz="2800" b="1" dirty="0">
                <a:solidFill>
                  <a:srgbClr val="0070C0"/>
                </a:solidFill>
              </a:rPr>
              <a:t>) </a:t>
            </a:r>
            <a:r>
              <a:rPr lang="de-DE" sz="2800" b="1" dirty="0"/>
              <a:t>sind Ihre übergeordneten Ansprechpersonen in allen Belangen, die das ZfsL betreffen. Auch bei allgemeinorganisatorischen Fragen/ Problemen sind die </a:t>
            </a:r>
            <a:r>
              <a:rPr lang="de-DE" sz="2800" b="1" dirty="0" err="1"/>
              <a:t>Prabas</a:t>
            </a:r>
            <a:r>
              <a:rPr lang="de-DE" sz="2800" b="1" dirty="0"/>
              <a:t> Ihre ersten Ansprechpersonen.</a:t>
            </a:r>
          </a:p>
          <a:p>
            <a:pPr marL="0" indent="0">
              <a:buNone/>
            </a:pPr>
            <a:endParaRPr lang="de-DE" sz="2800" b="1" dirty="0"/>
          </a:p>
          <a:p>
            <a:pPr marL="0" indent="0">
              <a:buNone/>
            </a:pPr>
            <a:r>
              <a:rPr lang="de-DE" sz="2800" b="1" dirty="0"/>
              <a:t>Eine </a:t>
            </a:r>
            <a:r>
              <a:rPr lang="de-DE" sz="2800" b="1" dirty="0">
                <a:solidFill>
                  <a:srgbClr val="0070C0"/>
                </a:solidFill>
              </a:rPr>
              <a:t>überfachliche Begleitkraft </a:t>
            </a:r>
            <a:r>
              <a:rPr lang="de-DE" sz="2800" b="1" dirty="0"/>
              <a:t>und jeweils </a:t>
            </a:r>
            <a:r>
              <a:rPr lang="de-DE" sz="2800" b="1" dirty="0">
                <a:solidFill>
                  <a:srgbClr val="0070C0"/>
                </a:solidFill>
              </a:rPr>
              <a:t>eine fachliche Begleitkraft pro Fach </a:t>
            </a:r>
            <a:r>
              <a:rPr lang="de-DE" sz="2800" b="1" dirty="0"/>
              <a:t>gestalten Ihre Begleitveranstaltungen (BV) am ZfsL sowie die Begleitformate, die am Lernort Schule stattfinden (Gruppenhospitation, fachliche Praxisbegleitungen im Rahmen von Unterrichtsvorhaben, Bilanz- und Perspektivgespräch).</a:t>
            </a:r>
          </a:p>
        </p:txBody>
      </p:sp>
      <p:sp>
        <p:nvSpPr>
          <p:cNvPr id="4" name="Foliennummernplatzhalter 3">
            <a:extLst>
              <a:ext uri="{FF2B5EF4-FFF2-40B4-BE49-F238E27FC236}">
                <a16:creationId xmlns:a16="http://schemas.microsoft.com/office/drawing/2014/main" id="{D792E77B-B50D-4EDF-A41A-A8A5949DFE51}"/>
              </a:ext>
            </a:extLst>
          </p:cNvPr>
          <p:cNvSpPr>
            <a:spLocks noGrp="1"/>
          </p:cNvSpPr>
          <p:nvPr>
            <p:ph type="sldNum" sz="quarter" idx="12"/>
          </p:nvPr>
        </p:nvSpPr>
        <p:spPr/>
        <p:txBody>
          <a:bodyPr/>
          <a:lstStyle/>
          <a:p>
            <a:fld id="{2C1F0E2C-DB56-4B79-B6EA-E929EA530B13}" type="slidenum">
              <a:rPr lang="de-DE" smtClean="0"/>
              <a:t>14</a:t>
            </a:fld>
            <a:endParaRPr lang="de-DE"/>
          </a:p>
        </p:txBody>
      </p:sp>
    </p:spTree>
    <p:extLst>
      <p:ext uri="{BB962C8B-B14F-4D97-AF65-F5344CB8AC3E}">
        <p14:creationId xmlns:p14="http://schemas.microsoft.com/office/powerpoint/2010/main" val="2199256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936104"/>
          </a:xfrm>
        </p:spPr>
        <p:txBody>
          <a:bodyPr>
            <a:noAutofit/>
          </a:bodyPr>
          <a:lstStyle/>
          <a:p>
            <a:r>
              <a:rPr lang="de-DE" sz="3200" b="1" dirty="0">
                <a:solidFill>
                  <a:srgbClr val="0070C0"/>
                </a:solidFill>
              </a:rPr>
              <a:t>Wo sind für mich wichtige Informationen/ Dokumente hinterlegt? </a:t>
            </a:r>
          </a:p>
        </p:txBody>
      </p:sp>
      <p:sp>
        <p:nvSpPr>
          <p:cNvPr id="3" name="Inhaltsplatzhalter 2"/>
          <p:cNvSpPr>
            <a:spLocks noGrp="1"/>
          </p:cNvSpPr>
          <p:nvPr>
            <p:ph idx="1"/>
          </p:nvPr>
        </p:nvSpPr>
        <p:spPr>
          <a:xfrm>
            <a:off x="0" y="1052736"/>
            <a:ext cx="9144000" cy="6048672"/>
          </a:xfrm>
        </p:spPr>
        <p:txBody>
          <a:bodyPr>
            <a:noAutofit/>
          </a:bodyPr>
          <a:lstStyle/>
          <a:p>
            <a:r>
              <a:rPr lang="de-DE" sz="2400" b="1" dirty="0"/>
              <a:t>Auf der </a:t>
            </a:r>
            <a:r>
              <a:rPr lang="de-DE" sz="2400" b="1" dirty="0">
                <a:solidFill>
                  <a:srgbClr val="0070C0"/>
                </a:solidFill>
              </a:rPr>
              <a:t>ZfsL-Homepage</a:t>
            </a:r>
            <a:r>
              <a:rPr lang="de-DE" sz="2400" b="1" dirty="0"/>
              <a:t> finden Sie im öffentlichen Bereich „Praxissemester“ allgemein gültige Informationen zum Praxissemester. </a:t>
            </a:r>
          </a:p>
          <a:p>
            <a:r>
              <a:rPr lang="de-DE" sz="2400" b="1" dirty="0"/>
              <a:t>Aktuelle Informationen zum Dienstbetrieb in Pandemie-Zeiten finden Sie auf der </a:t>
            </a:r>
            <a:r>
              <a:rPr lang="de-DE" sz="2400" b="1" dirty="0" err="1"/>
              <a:t>ZfsL</a:t>
            </a:r>
            <a:r>
              <a:rPr lang="de-DE" sz="2400" b="1" dirty="0"/>
              <a:t>-Homepage im öffentlichen Bereich in „Aktuelles“ im </a:t>
            </a:r>
            <a:r>
              <a:rPr lang="de-DE" sz="2400" b="1" dirty="0" err="1"/>
              <a:t>Padlet</a:t>
            </a:r>
            <a:r>
              <a:rPr lang="de-DE" sz="2400" b="1" dirty="0"/>
              <a:t> „Seminarausbildung aktuell“.</a:t>
            </a:r>
          </a:p>
          <a:p>
            <a:r>
              <a:rPr lang="de-DE" sz="2400" b="1" dirty="0"/>
              <a:t>Im </a:t>
            </a:r>
            <a:r>
              <a:rPr lang="de-DE" sz="2400" b="1" dirty="0">
                <a:solidFill>
                  <a:srgbClr val="0070C0"/>
                </a:solidFill>
              </a:rPr>
              <a:t>ZfsL-</a:t>
            </a:r>
            <a:r>
              <a:rPr lang="de-DE" sz="2400" b="1" dirty="0" err="1">
                <a:solidFill>
                  <a:srgbClr val="0070C0"/>
                </a:solidFill>
              </a:rPr>
              <a:t>Moodle</a:t>
            </a:r>
            <a:r>
              <a:rPr lang="de-DE" sz="2400" b="1" dirty="0">
                <a:solidFill>
                  <a:srgbClr val="0070C0"/>
                </a:solidFill>
              </a:rPr>
              <a:t>-Kurs „Informationsportal Praxissemesterstudierende“ </a:t>
            </a:r>
            <a:r>
              <a:rPr lang="de-DE" sz="2400" b="1" dirty="0"/>
              <a:t>sind alle grundlegend wichtigen Informationen und Dokumente für Ihr Praxissemester im Lehramt GyGe am Seminar Münster eingestellt. </a:t>
            </a:r>
          </a:p>
          <a:p>
            <a:r>
              <a:rPr lang="de-DE" sz="2400" b="1" dirty="0"/>
              <a:t>Der Zugang zum benannten Kurs  ist Ihnen möglich durch entsprechende </a:t>
            </a:r>
            <a:r>
              <a:rPr lang="de-DE" sz="2400" b="1" dirty="0" err="1"/>
              <a:t>Moodle</a:t>
            </a:r>
            <a:r>
              <a:rPr lang="de-DE" sz="2400" b="1" dirty="0"/>
              <a:t>-Zugangsdaten, die Sie  per automatisch generierter Email erhalten haben.</a:t>
            </a:r>
          </a:p>
          <a:p>
            <a:r>
              <a:rPr lang="de-DE" sz="2400" b="1" dirty="0"/>
              <a:t>Einen temporären </a:t>
            </a:r>
            <a:r>
              <a:rPr lang="de-DE" sz="2400" b="1" dirty="0">
                <a:solidFill>
                  <a:srgbClr val="0070C0"/>
                </a:solidFill>
              </a:rPr>
              <a:t>Office-365-Zugang</a:t>
            </a:r>
            <a:r>
              <a:rPr lang="de-DE" sz="2400" b="1" dirty="0"/>
              <a:t> haben Sie ebenfalls erhalten. </a:t>
            </a:r>
          </a:p>
          <a:p>
            <a:pPr marL="0" indent="0">
              <a:buNone/>
            </a:pPr>
            <a:endParaRPr lang="de-DE" sz="2400" b="1" dirty="0"/>
          </a:p>
          <a:p>
            <a:pPr marL="0" indent="0">
              <a:buNone/>
            </a:pPr>
            <a:endParaRPr lang="de-DE" sz="2200" b="1" i="1" u="sng" dirty="0"/>
          </a:p>
          <a:p>
            <a:pPr marL="0" indent="0">
              <a:buNone/>
            </a:pPr>
            <a:endParaRPr lang="de-DE" sz="2000" b="0" i="0" dirty="0">
              <a:solidFill>
                <a:srgbClr val="343A40"/>
              </a:solidFill>
              <a:effectLst/>
              <a:latin typeface="-apple-system"/>
            </a:endParaRPr>
          </a:p>
          <a:p>
            <a:endParaRPr lang="de-DE" sz="1800" b="1" i="1" dirty="0"/>
          </a:p>
        </p:txBody>
      </p:sp>
      <p:sp>
        <p:nvSpPr>
          <p:cNvPr id="4" name="Foliennummernplatzhalter 3">
            <a:extLst>
              <a:ext uri="{FF2B5EF4-FFF2-40B4-BE49-F238E27FC236}">
                <a16:creationId xmlns:a16="http://schemas.microsoft.com/office/drawing/2014/main" id="{DA08F09C-D6F7-44A1-A75E-F8335D73C25A}"/>
              </a:ext>
            </a:extLst>
          </p:cNvPr>
          <p:cNvSpPr>
            <a:spLocks noGrp="1"/>
          </p:cNvSpPr>
          <p:nvPr>
            <p:ph type="sldNum" sz="quarter" idx="12"/>
          </p:nvPr>
        </p:nvSpPr>
        <p:spPr/>
        <p:txBody>
          <a:bodyPr/>
          <a:lstStyle/>
          <a:p>
            <a:fld id="{2C1F0E2C-DB56-4B79-B6EA-E929EA530B13}" type="slidenum">
              <a:rPr lang="de-DE" smtClean="0"/>
              <a:t>15</a:t>
            </a:fld>
            <a:endParaRPr lang="de-DE"/>
          </a:p>
        </p:txBody>
      </p:sp>
    </p:spTree>
    <p:extLst>
      <p:ext uri="{BB962C8B-B14F-4D97-AF65-F5344CB8AC3E}">
        <p14:creationId xmlns:p14="http://schemas.microsoft.com/office/powerpoint/2010/main" val="3827244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B46CCE-B34E-40C7-A87A-0630C4491013}"/>
              </a:ext>
            </a:extLst>
          </p:cNvPr>
          <p:cNvSpPr>
            <a:spLocks noGrp="1"/>
          </p:cNvSpPr>
          <p:nvPr>
            <p:ph type="title"/>
          </p:nvPr>
        </p:nvSpPr>
        <p:spPr>
          <a:xfrm>
            <a:off x="457200" y="274638"/>
            <a:ext cx="8229600" cy="778098"/>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EA658C8B-F48D-4B13-86B2-65FF5871E425}"/>
              </a:ext>
            </a:extLst>
          </p:cNvPr>
          <p:cNvSpPr>
            <a:spLocks noGrp="1"/>
          </p:cNvSpPr>
          <p:nvPr>
            <p:ph idx="1"/>
          </p:nvPr>
        </p:nvSpPr>
        <p:spPr>
          <a:xfrm>
            <a:off x="0" y="1052736"/>
            <a:ext cx="9144000" cy="5805264"/>
          </a:xfrm>
        </p:spPr>
        <p:txBody>
          <a:bodyPr>
            <a:normAutofit/>
          </a:bodyPr>
          <a:lstStyle/>
          <a:p>
            <a:r>
              <a:rPr lang="de-DE" sz="2800" b="1" dirty="0">
                <a:solidFill>
                  <a:srgbClr val="000000"/>
                </a:solidFill>
              </a:rPr>
              <a:t>Fachliche und  überfachliche ZfsL-Begleitkräfte haben die Möglichkeit,  weitere</a:t>
            </a:r>
            <a:r>
              <a:rPr lang="de-DE" sz="2800" b="1" dirty="0">
                <a:solidFill>
                  <a:srgbClr val="0070C0"/>
                </a:solidFill>
              </a:rPr>
              <a:t> begleitgruppenspezifische Kurse auf der </a:t>
            </a:r>
            <a:r>
              <a:rPr lang="de-DE" sz="2800" b="1" i="1" dirty="0">
                <a:solidFill>
                  <a:srgbClr val="0070C0"/>
                </a:solidFill>
              </a:rPr>
              <a:t>ZfsL-Lernplattform </a:t>
            </a:r>
            <a:r>
              <a:rPr lang="de-DE" sz="2800" b="1" i="1" dirty="0" err="1">
                <a:solidFill>
                  <a:srgbClr val="0070C0"/>
                </a:solidFill>
              </a:rPr>
              <a:t>Moodle</a:t>
            </a:r>
            <a:r>
              <a:rPr lang="de-DE" sz="2800" b="1" i="1" dirty="0">
                <a:solidFill>
                  <a:srgbClr val="0070C0"/>
                </a:solidFill>
              </a:rPr>
              <a:t> </a:t>
            </a:r>
            <a:r>
              <a:rPr lang="de-DE" sz="2800" b="1" dirty="0">
                <a:solidFill>
                  <a:srgbClr val="000000"/>
                </a:solidFill>
              </a:rPr>
              <a:t>einzurichten und für die gemeinsame Arbeit mit Ihnen zu nutzen. Die Absprachen dazu erfolgen im Umfeld der ersten Begleit-veranstaltungen (BV) mit den jeweiligen Fachleitungen. </a:t>
            </a:r>
          </a:p>
          <a:p>
            <a:pPr marL="0" indent="0">
              <a:buNone/>
            </a:pPr>
            <a:endParaRPr lang="de-DE" sz="2800" b="1" dirty="0">
              <a:solidFill>
                <a:srgbClr val="000000"/>
              </a:solidFill>
            </a:endParaRPr>
          </a:p>
          <a:p>
            <a:r>
              <a:rPr lang="de-DE" sz="2800" b="1" dirty="0">
                <a:solidFill>
                  <a:srgbClr val="000000"/>
                </a:solidFill>
              </a:rPr>
              <a:t>Für Ihre Arbeit in den Räumen des ZfsL Münster steht Ihnen folgender </a:t>
            </a:r>
            <a:r>
              <a:rPr lang="de-DE" sz="2800" b="1" dirty="0">
                <a:solidFill>
                  <a:srgbClr val="0070C0"/>
                </a:solidFill>
              </a:rPr>
              <a:t>WLAN-Zugang</a:t>
            </a:r>
            <a:r>
              <a:rPr lang="de-DE" sz="2800" b="1" dirty="0">
                <a:solidFill>
                  <a:srgbClr val="000000"/>
                </a:solidFill>
              </a:rPr>
              <a:t> zur Verfügung: </a:t>
            </a:r>
          </a:p>
          <a:p>
            <a:pPr marL="0" indent="0">
              <a:buNone/>
            </a:pPr>
            <a:endParaRPr lang="de-DE" sz="1000" b="1" dirty="0">
              <a:solidFill>
                <a:srgbClr val="000000"/>
              </a:solidFill>
            </a:endParaRPr>
          </a:p>
          <a:p>
            <a:pPr marL="0" indent="0" algn="ctr">
              <a:buNone/>
            </a:pPr>
            <a:r>
              <a:rPr lang="de-DE" sz="2800" b="1" dirty="0">
                <a:solidFill>
                  <a:srgbClr val="0070C0"/>
                </a:solidFill>
                <a:highlight>
                  <a:srgbClr val="FFFF00"/>
                </a:highlight>
                <a:latin typeface="+mj-lt"/>
              </a:rPr>
              <a:t>ZFSL-WLAN</a:t>
            </a:r>
            <a:r>
              <a:rPr lang="de-DE" sz="2800" b="1" dirty="0">
                <a:solidFill>
                  <a:srgbClr val="FF0000"/>
                </a:solidFill>
                <a:latin typeface="+mj-lt"/>
              </a:rPr>
              <a:t> </a:t>
            </a:r>
          </a:p>
          <a:p>
            <a:pPr marL="0" indent="0" algn="ctr">
              <a:buNone/>
            </a:pPr>
            <a:r>
              <a:rPr lang="de-DE" sz="2800" dirty="0">
                <a:solidFill>
                  <a:srgbClr val="0070C0"/>
                </a:solidFill>
                <a:latin typeface="+mj-lt"/>
              </a:rPr>
              <a:t>Netzwerksicherheitsschlüssel: </a:t>
            </a:r>
            <a:r>
              <a:rPr lang="de-DE" sz="2800" b="1" dirty="0">
                <a:solidFill>
                  <a:srgbClr val="0070C0"/>
                </a:solidFill>
                <a:highlight>
                  <a:srgbClr val="FFFF00"/>
                </a:highlight>
                <a:latin typeface="+mj-lt"/>
              </a:rPr>
              <a:t>TrY552UHU8</a:t>
            </a:r>
          </a:p>
          <a:p>
            <a:endParaRPr lang="de-DE" dirty="0"/>
          </a:p>
        </p:txBody>
      </p:sp>
      <p:sp>
        <p:nvSpPr>
          <p:cNvPr id="4" name="Foliennummernplatzhalter 3">
            <a:extLst>
              <a:ext uri="{FF2B5EF4-FFF2-40B4-BE49-F238E27FC236}">
                <a16:creationId xmlns:a16="http://schemas.microsoft.com/office/drawing/2014/main" id="{28CD3B5B-F128-4E52-BAA0-64DA6A380118}"/>
              </a:ext>
            </a:extLst>
          </p:cNvPr>
          <p:cNvSpPr>
            <a:spLocks noGrp="1"/>
          </p:cNvSpPr>
          <p:nvPr>
            <p:ph type="sldNum" sz="quarter" idx="12"/>
          </p:nvPr>
        </p:nvSpPr>
        <p:spPr/>
        <p:txBody>
          <a:bodyPr/>
          <a:lstStyle/>
          <a:p>
            <a:fld id="{2C1F0E2C-DB56-4B79-B6EA-E929EA530B13}" type="slidenum">
              <a:rPr lang="de-DE" smtClean="0"/>
              <a:t>16</a:t>
            </a:fld>
            <a:endParaRPr lang="de-DE"/>
          </a:p>
        </p:txBody>
      </p:sp>
    </p:spTree>
    <p:extLst>
      <p:ext uri="{BB962C8B-B14F-4D97-AF65-F5344CB8AC3E}">
        <p14:creationId xmlns:p14="http://schemas.microsoft.com/office/powerpoint/2010/main" val="35388598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2875" y="116632"/>
            <a:ext cx="8572500" cy="936104"/>
          </a:xfrm>
        </p:spPr>
        <p:txBody>
          <a:bodyPr>
            <a:noAutofit/>
          </a:bodyPr>
          <a:lstStyle/>
          <a:p>
            <a:r>
              <a:rPr lang="de-DE" sz="3200" b="1" dirty="0">
                <a:solidFill>
                  <a:srgbClr val="0070C0"/>
                </a:solidFill>
                <a:latin typeface="Calibri" panose="020F0502020204030204" pitchFamily="34" charset="0"/>
                <a:cs typeface="Calibri" panose="020F0502020204030204" pitchFamily="34" charset="0"/>
              </a:rPr>
              <a:t>An welchen Tagen liegen meine ZfsL-Begleitveranstaltungen? </a:t>
            </a:r>
          </a:p>
        </p:txBody>
      </p:sp>
      <p:sp>
        <p:nvSpPr>
          <p:cNvPr id="3" name="Inhaltsplatzhalter 2"/>
          <p:cNvSpPr>
            <a:spLocks noGrp="1"/>
          </p:cNvSpPr>
          <p:nvPr>
            <p:ph idx="1"/>
          </p:nvPr>
        </p:nvSpPr>
        <p:spPr>
          <a:xfrm>
            <a:off x="0" y="1268760"/>
            <a:ext cx="9144000" cy="5589240"/>
          </a:xfrm>
        </p:spPr>
        <p:txBody>
          <a:bodyPr>
            <a:normAutofit fontScale="25000" lnSpcReduction="20000"/>
          </a:bodyPr>
          <a:lstStyle/>
          <a:p>
            <a:r>
              <a:rPr lang="de-DE" sz="11200" b="1" dirty="0"/>
              <a:t>Die Studienfreitage des ZfsL liegen an folgenden Tagen:</a:t>
            </a:r>
          </a:p>
          <a:p>
            <a:pPr marL="0" indent="0">
              <a:buNone/>
            </a:pPr>
            <a:r>
              <a:rPr lang="de-DE" sz="11200" b="1" dirty="0"/>
              <a:t>     </a:t>
            </a:r>
            <a:r>
              <a:rPr lang="de-DE" sz="11200" b="1" dirty="0">
                <a:solidFill>
                  <a:srgbClr val="0070C0"/>
                </a:solidFill>
              </a:rPr>
              <a:t>10.09., 08.10., 05.11., 19.11., 03.12. und ggf. 17.12.2021.</a:t>
            </a:r>
          </a:p>
          <a:p>
            <a:pPr marL="0" indent="0">
              <a:buNone/>
            </a:pPr>
            <a:endParaRPr lang="de-DE" sz="11200" b="1" dirty="0">
              <a:solidFill>
                <a:srgbClr val="0070C0"/>
              </a:solidFill>
            </a:endParaRPr>
          </a:p>
          <a:p>
            <a:r>
              <a:rPr lang="de-DE" sz="11200" b="1" dirty="0"/>
              <a:t>Dem </a:t>
            </a:r>
            <a:r>
              <a:rPr lang="de-DE" sz="11200" b="1" dirty="0">
                <a:solidFill>
                  <a:srgbClr val="0070C0"/>
                </a:solidFill>
              </a:rPr>
              <a:t>Organisationskalender</a:t>
            </a:r>
            <a:r>
              <a:rPr lang="de-DE" sz="11200" b="1" dirty="0"/>
              <a:t> ist zu entnehmen, an welchen dieser Tage Sie persönlich Begleitveranstaltungen haben (Ermitteln Sie bitte selbst vorab über den </a:t>
            </a:r>
            <a:r>
              <a:rPr lang="de-DE" sz="11200" b="1" dirty="0">
                <a:solidFill>
                  <a:srgbClr val="0070C0"/>
                </a:solidFill>
              </a:rPr>
              <a:t>Schienenplan</a:t>
            </a:r>
            <a:r>
              <a:rPr lang="de-DE" sz="11200" b="1" dirty="0"/>
              <a:t>, zu welchen Gruppen Sie gehören).</a:t>
            </a:r>
          </a:p>
          <a:p>
            <a:endParaRPr lang="de-DE" sz="11200" b="1" dirty="0"/>
          </a:p>
          <a:p>
            <a:r>
              <a:rPr lang="de-DE" sz="11200" b="1" dirty="0"/>
              <a:t>Organisationskalender und Schienenplan sind zu finden im ZfsL-</a:t>
            </a:r>
            <a:r>
              <a:rPr lang="de-DE" sz="11200" b="1" dirty="0" err="1"/>
              <a:t>Moodle</a:t>
            </a:r>
            <a:r>
              <a:rPr lang="de-DE" sz="11200" b="1" dirty="0"/>
              <a:t>-Kurs </a:t>
            </a:r>
            <a:r>
              <a:rPr lang="de-DE" sz="11200" b="1" dirty="0">
                <a:solidFill>
                  <a:srgbClr val="0070C0"/>
                </a:solidFill>
              </a:rPr>
              <a:t>„Informationsportal Praxissemester-studierende“</a:t>
            </a:r>
          </a:p>
          <a:p>
            <a:pPr marL="0" indent="0">
              <a:buNone/>
            </a:pPr>
            <a:endParaRPr lang="de-DE" sz="11200" b="1" dirty="0"/>
          </a:p>
          <a:p>
            <a:r>
              <a:rPr lang="de-DE" sz="11200" b="1" dirty="0"/>
              <a:t>In Einzelfällen können sich noch – nach Absprache mit Ihnen – Terminverschiebungen ergeben.</a:t>
            </a:r>
          </a:p>
          <a:p>
            <a:endParaRPr lang="de-DE" sz="11200" b="1" dirty="0"/>
          </a:p>
          <a:p>
            <a:pPr marL="0" indent="0">
              <a:buNone/>
            </a:pPr>
            <a:endParaRPr lang="de-DE" sz="9600" b="1" dirty="0"/>
          </a:p>
          <a:p>
            <a:pPr marL="0" indent="0">
              <a:buNone/>
            </a:pPr>
            <a:endParaRPr lang="de-DE" sz="9600" b="1" dirty="0"/>
          </a:p>
          <a:p>
            <a:pPr marL="0" indent="0">
              <a:buNone/>
            </a:pPr>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sz="11200"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endParaRPr lang="de-DE" dirty="0"/>
          </a:p>
          <a:p>
            <a:pPr marL="0" indent="0">
              <a:buNone/>
            </a:pPr>
            <a:endParaRPr lang="de-DE" dirty="0"/>
          </a:p>
          <a:p>
            <a:pPr marL="0" indent="0">
              <a:buNone/>
            </a:pPr>
            <a:r>
              <a:rPr lang="de-DE" dirty="0"/>
              <a:t> </a:t>
            </a:r>
          </a:p>
          <a:p>
            <a:endParaRPr lang="de-DE" dirty="0"/>
          </a:p>
        </p:txBody>
      </p:sp>
    </p:spTree>
    <p:extLst>
      <p:ext uri="{BB962C8B-B14F-4D97-AF65-F5344CB8AC3E}">
        <p14:creationId xmlns:p14="http://schemas.microsoft.com/office/powerpoint/2010/main" val="959419727"/>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60F4CD7-5330-4A71-893C-F8F3388B87D0}"/>
              </a:ext>
            </a:extLst>
          </p:cNvPr>
          <p:cNvSpPr>
            <a:spLocks noGrp="1"/>
          </p:cNvSpPr>
          <p:nvPr>
            <p:ph idx="1"/>
          </p:nvPr>
        </p:nvSpPr>
        <p:spPr>
          <a:xfrm>
            <a:off x="0" y="1124744"/>
            <a:ext cx="9144000" cy="5733255"/>
          </a:xfrm>
        </p:spPr>
        <p:txBody>
          <a:bodyPr>
            <a:normAutofit fontScale="25000" lnSpcReduction="20000"/>
          </a:bodyPr>
          <a:lstStyle/>
          <a:p>
            <a:pPr marL="0" indent="0">
              <a:buNone/>
            </a:pPr>
            <a:endParaRPr lang="de-DE" sz="3200" b="1" dirty="0"/>
          </a:p>
          <a:p>
            <a:r>
              <a:rPr lang="de-DE" sz="11200" b="1" dirty="0">
                <a:solidFill>
                  <a:srgbClr val="0070C0"/>
                </a:solidFill>
              </a:rPr>
              <a:t>Weitere ZfsL-bezogene Termine </a:t>
            </a:r>
            <a:r>
              <a:rPr lang="de-DE" sz="11200" b="1" dirty="0"/>
              <a:t>werden persönlich mit Ihnen vereinbart (überfachliche Gruppenhospitation, Praxisbegleitung bei Unterrichtsvorhaben, Bilanz- und Perspektivgespräch).</a:t>
            </a:r>
          </a:p>
          <a:p>
            <a:pPr marL="0" indent="0">
              <a:buNone/>
            </a:pPr>
            <a:endParaRPr lang="de-DE" sz="5900" b="1" dirty="0">
              <a:solidFill>
                <a:srgbClr val="0070C0"/>
              </a:solidFill>
            </a:endParaRPr>
          </a:p>
          <a:p>
            <a:pPr marL="0" indent="0">
              <a:buNone/>
            </a:pPr>
            <a:endParaRPr lang="de-DE" sz="8600" b="1" dirty="0">
              <a:solidFill>
                <a:srgbClr val="0070C0"/>
              </a:solidFill>
            </a:endParaRPr>
          </a:p>
          <a:p>
            <a:r>
              <a:rPr lang="de-DE" sz="11200" b="1" dirty="0"/>
              <a:t>Bitte </a:t>
            </a:r>
            <a:r>
              <a:rPr lang="de-DE" sz="11200" b="1" dirty="0">
                <a:highlight>
                  <a:srgbClr val="FFFF00"/>
                </a:highlight>
              </a:rPr>
              <a:t>überprüfen </a:t>
            </a:r>
            <a:r>
              <a:rPr lang="de-DE" sz="11200" b="1" dirty="0"/>
              <a:t>Sie die für Sie geltenden BV-Termine am ZfsL unbedingt VOR der ZfsL-Einführungsveranstaltung auf </a:t>
            </a:r>
            <a:r>
              <a:rPr lang="de-DE" sz="11200" b="1" dirty="0">
                <a:solidFill>
                  <a:srgbClr val="0070C0"/>
                </a:solidFill>
              </a:rPr>
              <a:t>Überschneidungsfreiheit mit Ihren Universitäts-Terminen</a:t>
            </a:r>
            <a:r>
              <a:rPr lang="de-DE" sz="11200" b="1" dirty="0"/>
              <a:t>.</a:t>
            </a:r>
          </a:p>
          <a:p>
            <a:endParaRPr lang="de-DE" sz="11200" b="1" dirty="0"/>
          </a:p>
          <a:p>
            <a:r>
              <a:rPr lang="de-DE" sz="11200" b="1" dirty="0">
                <a:highlight>
                  <a:srgbClr val="FFFF00"/>
                </a:highlight>
              </a:rPr>
              <a:t>Etwaige Termin-Kollisionen </a:t>
            </a:r>
            <a:r>
              <a:rPr lang="de-DE" sz="11200" b="1" dirty="0"/>
              <a:t>sind </a:t>
            </a:r>
            <a:r>
              <a:rPr lang="de-DE" sz="11200" b="1" dirty="0">
                <a:solidFill>
                  <a:srgbClr val="0070C0"/>
                </a:solidFill>
              </a:rPr>
              <a:t>spätestens am Tag der Einführungsveranstaltung </a:t>
            </a:r>
            <a:r>
              <a:rPr lang="de-DE" sz="11200" b="1" dirty="0"/>
              <a:t>bei den </a:t>
            </a:r>
            <a:r>
              <a:rPr lang="de-DE" sz="11200" b="1" dirty="0" err="1"/>
              <a:t>Prabas</a:t>
            </a:r>
            <a:r>
              <a:rPr lang="de-DE" sz="11200" b="1" dirty="0"/>
              <a:t> per E-Mail anzuzeigen.</a:t>
            </a:r>
          </a:p>
          <a:p>
            <a:pPr marL="0" indent="0">
              <a:buNone/>
            </a:pPr>
            <a:endParaRPr lang="de-DE" sz="11200" b="1" dirty="0"/>
          </a:p>
          <a:p>
            <a:pPr marL="0" indent="0">
              <a:buNone/>
            </a:pPr>
            <a:endParaRPr lang="de-DE" sz="1800" b="1" dirty="0"/>
          </a:p>
          <a:p>
            <a:pPr marL="0" indent="0">
              <a:buNone/>
            </a:pPr>
            <a:endParaRPr lang="de-DE" dirty="0"/>
          </a:p>
        </p:txBody>
      </p:sp>
      <p:sp>
        <p:nvSpPr>
          <p:cNvPr id="3" name="Titel 2">
            <a:extLst>
              <a:ext uri="{FF2B5EF4-FFF2-40B4-BE49-F238E27FC236}">
                <a16:creationId xmlns:a16="http://schemas.microsoft.com/office/drawing/2014/main" id="{DE6014B9-9505-4036-BFB3-2E3B048EACC2}"/>
              </a:ext>
            </a:extLst>
          </p:cNvPr>
          <p:cNvSpPr>
            <a:spLocks noGrp="1"/>
          </p:cNvSpPr>
          <p:nvPr>
            <p:ph type="title"/>
          </p:nvPr>
        </p:nvSpPr>
        <p:spPr>
          <a:xfrm>
            <a:off x="457200" y="274638"/>
            <a:ext cx="8229600" cy="634082"/>
          </a:xfrm>
        </p:spPr>
        <p:txBody>
          <a:bodyPr>
            <a:normAutofit/>
          </a:bodyPr>
          <a:lstStyle/>
          <a:p>
            <a:r>
              <a:rPr lang="de-DE" sz="3200" b="1" dirty="0">
                <a:solidFill>
                  <a:srgbClr val="0070C0"/>
                </a:solidFill>
              </a:rPr>
              <a:t>Fortsetzung:</a:t>
            </a:r>
          </a:p>
        </p:txBody>
      </p:sp>
    </p:spTree>
    <p:extLst>
      <p:ext uri="{BB962C8B-B14F-4D97-AF65-F5344CB8AC3E}">
        <p14:creationId xmlns:p14="http://schemas.microsoft.com/office/powerpoint/2010/main" val="2941307961"/>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0" y="1"/>
            <a:ext cx="9144000" cy="764703"/>
          </a:xfrm>
        </p:spPr>
        <p:txBody>
          <a:bodyPr>
            <a:normAutofit/>
          </a:bodyPr>
          <a:lstStyle/>
          <a:p>
            <a:pPr marL="0" indent="0" fontAlgn="t">
              <a:spcBef>
                <a:spcPts val="0"/>
              </a:spcBef>
              <a:spcAft>
                <a:spcPts val="0"/>
              </a:spcAft>
            </a:pPr>
            <a:r>
              <a:rPr lang="de-DE" b="1" dirty="0"/>
              <a:t>  </a:t>
            </a:r>
            <a:r>
              <a:rPr lang="de-DE" sz="3200" b="1" dirty="0">
                <a:solidFill>
                  <a:srgbClr val="0070C0"/>
                </a:solidFill>
                <a:latin typeface="+mn-lt"/>
              </a:rPr>
              <a:t>Welche Begleitformate absolviere ich am ZfsL?</a:t>
            </a:r>
          </a:p>
        </p:txBody>
      </p:sp>
      <p:sp>
        <p:nvSpPr>
          <p:cNvPr id="6" name="Inhaltsplatzhalter 5"/>
          <p:cNvSpPr>
            <a:spLocks noGrp="1"/>
          </p:cNvSpPr>
          <p:nvPr>
            <p:ph idx="1"/>
          </p:nvPr>
        </p:nvSpPr>
        <p:spPr>
          <a:xfrm>
            <a:off x="0" y="764704"/>
            <a:ext cx="9144000" cy="6093296"/>
          </a:xfrm>
        </p:spPr>
        <p:txBody>
          <a:bodyPr>
            <a:normAutofit/>
          </a:bodyPr>
          <a:lstStyle/>
          <a:p>
            <a:pPr marL="0" indent="0" algn="ctr" fontAlgn="t">
              <a:spcBef>
                <a:spcPts val="0"/>
              </a:spcBef>
              <a:spcAft>
                <a:spcPts val="0"/>
              </a:spcAft>
              <a:buNone/>
            </a:pPr>
            <a:endParaRPr lang="de-DE" sz="500" b="1" dirty="0">
              <a:solidFill>
                <a:srgbClr val="000000"/>
              </a:solidFill>
            </a:endParaRPr>
          </a:p>
          <a:p>
            <a:pPr fontAlgn="t">
              <a:spcBef>
                <a:spcPts val="0"/>
              </a:spcBef>
              <a:spcAft>
                <a:spcPts val="0"/>
              </a:spcAft>
              <a:buAutoNum type="arabicPeriod"/>
            </a:pPr>
            <a:r>
              <a:rPr lang="de-DE" sz="2800" b="1" dirty="0">
                <a:solidFill>
                  <a:srgbClr val="0070C0"/>
                </a:solidFill>
              </a:rPr>
              <a:t>Einführungsveranstaltung</a:t>
            </a:r>
          </a:p>
          <a:p>
            <a:pPr fontAlgn="t">
              <a:spcBef>
                <a:spcPts val="0"/>
              </a:spcBef>
              <a:spcAft>
                <a:spcPts val="0"/>
              </a:spcAft>
              <a:buAutoNum type="arabicPeriod"/>
            </a:pPr>
            <a:endParaRPr lang="de-DE" sz="2800" dirty="0"/>
          </a:p>
          <a:p>
            <a:pPr fontAlgn="t">
              <a:spcBef>
                <a:spcPts val="0"/>
              </a:spcBef>
              <a:spcAft>
                <a:spcPts val="0"/>
              </a:spcAft>
              <a:buAutoNum type="arabicPeriod"/>
            </a:pPr>
            <a:r>
              <a:rPr lang="de-DE" sz="2800" b="1" dirty="0">
                <a:solidFill>
                  <a:srgbClr val="0070C0"/>
                </a:solidFill>
              </a:rPr>
              <a:t>Begleitveranstaltungen (BVs)</a:t>
            </a:r>
          </a:p>
          <a:p>
            <a:pPr marL="0" indent="0" fontAlgn="t">
              <a:spcBef>
                <a:spcPts val="0"/>
              </a:spcBef>
              <a:spcAft>
                <a:spcPts val="0"/>
              </a:spcAft>
              <a:buNone/>
            </a:pPr>
            <a:r>
              <a:rPr lang="de-DE" sz="2800" b="1" dirty="0"/>
              <a:t>    </a:t>
            </a:r>
            <a:r>
              <a:rPr lang="de-DE" sz="2400" b="1" dirty="0"/>
              <a:t>3x überfachlich (gesamt: 8h), je 2-3x je Fach (gesamt: 12h) </a:t>
            </a:r>
          </a:p>
          <a:p>
            <a:pPr marL="0" indent="0" fontAlgn="t">
              <a:spcBef>
                <a:spcPts val="0"/>
              </a:spcBef>
              <a:spcAft>
                <a:spcPts val="0"/>
              </a:spcAft>
              <a:buNone/>
            </a:pPr>
            <a:endParaRPr lang="de-DE" sz="2400" b="1" u="sng" dirty="0"/>
          </a:p>
          <a:p>
            <a:pPr marL="0" indent="0" fontAlgn="t">
              <a:spcBef>
                <a:spcPts val="0"/>
              </a:spcBef>
              <a:spcAft>
                <a:spcPts val="0"/>
              </a:spcAft>
              <a:buNone/>
            </a:pPr>
            <a:r>
              <a:rPr lang="de-DE" sz="2400" b="1" dirty="0"/>
              <a:t>Schwerpunkte:</a:t>
            </a:r>
          </a:p>
          <a:p>
            <a:pPr fontAlgn="t">
              <a:spcBef>
                <a:spcPts val="0"/>
              </a:spcBef>
            </a:pPr>
            <a:r>
              <a:rPr lang="de-DE" sz="2000" b="1" dirty="0"/>
              <a:t>Berücksichtigung Ihrer konkreten Praxiserfahrungen und Fragen</a:t>
            </a:r>
          </a:p>
          <a:p>
            <a:r>
              <a:rPr lang="de-DE" sz="2000" b="1" dirty="0"/>
              <a:t>Einblicke in die systematische Beobachtung, Planung, Durchführung und Reflexion von Unterricht</a:t>
            </a:r>
          </a:p>
          <a:p>
            <a:r>
              <a:rPr lang="de-DE" sz="2000" b="1" dirty="0"/>
              <a:t>Ausgewählte überfachliche und fachunterrichtsbezogene Schlüsselsituationen Berücksichtigung Ihres professionsorientierten Rollenverständnisses</a:t>
            </a:r>
          </a:p>
          <a:p>
            <a:endParaRPr lang="de-DE" sz="2000" dirty="0">
              <a:solidFill>
                <a:srgbClr val="0070C0"/>
              </a:solidFill>
            </a:endParaRPr>
          </a:p>
          <a:p>
            <a:pPr marL="0" indent="0" fontAlgn="t">
              <a:spcBef>
                <a:spcPts val="0"/>
              </a:spcBef>
              <a:spcAft>
                <a:spcPts val="0"/>
              </a:spcAft>
              <a:buNone/>
            </a:pPr>
            <a:r>
              <a:rPr lang="de-DE" sz="2800" b="1" dirty="0">
                <a:solidFill>
                  <a:srgbClr val="0070C0"/>
                </a:solidFill>
              </a:rPr>
              <a:t>3.  Kollegiale Arbeitsformen</a:t>
            </a:r>
          </a:p>
          <a:p>
            <a:pPr fontAlgn="t">
              <a:spcBef>
                <a:spcPts val="0"/>
              </a:spcBef>
              <a:spcAft>
                <a:spcPts val="0"/>
              </a:spcAft>
            </a:pPr>
            <a:r>
              <a:rPr lang="de-DE" sz="2000" b="1" dirty="0"/>
              <a:t>Im Schwerpunkt überfachlich verortet</a:t>
            </a:r>
          </a:p>
          <a:p>
            <a:pPr fontAlgn="t">
              <a:spcBef>
                <a:spcPts val="0"/>
              </a:spcBef>
              <a:spcAft>
                <a:spcPts val="0"/>
              </a:spcAft>
            </a:pPr>
            <a:r>
              <a:rPr lang="de-DE" sz="2000" b="1" dirty="0"/>
              <a:t>Praktische Erprobung und angeleitete Reflexion, z.B. in Bezug auf gegenseitige Hospitationen, Prinzipien kollegialer Fallberatung</a:t>
            </a:r>
          </a:p>
          <a:p>
            <a:endParaRPr lang="de-DE" sz="2000" dirty="0"/>
          </a:p>
        </p:txBody>
      </p:sp>
      <p:sp>
        <p:nvSpPr>
          <p:cNvPr id="2" name="Foliennummernplatzhalter 1">
            <a:extLst>
              <a:ext uri="{FF2B5EF4-FFF2-40B4-BE49-F238E27FC236}">
                <a16:creationId xmlns:a16="http://schemas.microsoft.com/office/drawing/2014/main" id="{3B18DE82-40CF-4BD9-AE01-6FF6B821D4C7}"/>
              </a:ext>
            </a:extLst>
          </p:cNvPr>
          <p:cNvSpPr>
            <a:spLocks noGrp="1"/>
          </p:cNvSpPr>
          <p:nvPr>
            <p:ph type="sldNum" sz="quarter" idx="12"/>
          </p:nvPr>
        </p:nvSpPr>
        <p:spPr/>
        <p:txBody>
          <a:bodyPr/>
          <a:lstStyle/>
          <a:p>
            <a:fld id="{2C1F0E2C-DB56-4B79-B6EA-E929EA530B13}" type="slidenum">
              <a:rPr lang="de-DE" smtClean="0"/>
              <a:t>19</a:t>
            </a:fld>
            <a:endParaRPr lang="de-DE"/>
          </a:p>
        </p:txBody>
      </p:sp>
    </p:spTree>
    <p:extLst>
      <p:ext uri="{BB962C8B-B14F-4D97-AF65-F5344CB8AC3E}">
        <p14:creationId xmlns:p14="http://schemas.microsoft.com/office/powerpoint/2010/main" val="332498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569A60-1CA5-4205-BE1A-4D1A3192C7D6}"/>
              </a:ext>
            </a:extLst>
          </p:cNvPr>
          <p:cNvSpPr>
            <a:spLocks noGrp="1"/>
          </p:cNvSpPr>
          <p:nvPr>
            <p:ph type="title"/>
          </p:nvPr>
        </p:nvSpPr>
        <p:spPr>
          <a:xfrm>
            <a:off x="0" y="83982"/>
            <a:ext cx="9144000" cy="498747"/>
          </a:xfrm>
        </p:spPr>
        <p:txBody>
          <a:bodyPr>
            <a:noAutofit/>
          </a:bodyPr>
          <a:lstStyle/>
          <a:p>
            <a:r>
              <a:rPr lang="de-DE" sz="3200" dirty="0">
                <a:solidFill>
                  <a:srgbClr val="0070C0"/>
                </a:solidFill>
              </a:rPr>
              <a:t>  </a:t>
            </a:r>
            <a:r>
              <a:rPr lang="de-DE" sz="3200" b="1" dirty="0">
                <a:solidFill>
                  <a:srgbClr val="0070C0"/>
                </a:solidFill>
                <a:latin typeface="+mn-lt"/>
              </a:rPr>
              <a:t>Welche Informationen enthält diese Info-PDF? </a:t>
            </a:r>
            <a:endParaRPr lang="de-DE" sz="3200" b="1" dirty="0">
              <a:solidFill>
                <a:srgbClr val="0070C0"/>
              </a:solidFill>
            </a:endParaRPr>
          </a:p>
        </p:txBody>
      </p:sp>
      <p:sp>
        <p:nvSpPr>
          <p:cNvPr id="5" name="Inhaltsplatzhalter 4">
            <a:extLst>
              <a:ext uri="{FF2B5EF4-FFF2-40B4-BE49-F238E27FC236}">
                <a16:creationId xmlns:a16="http://schemas.microsoft.com/office/drawing/2014/main" id="{C439F88A-88BB-40C5-AC56-444534A9594A}"/>
              </a:ext>
            </a:extLst>
          </p:cNvPr>
          <p:cNvSpPr>
            <a:spLocks noGrp="1"/>
          </p:cNvSpPr>
          <p:nvPr>
            <p:ph sz="half" idx="4294967295"/>
          </p:nvPr>
        </p:nvSpPr>
        <p:spPr>
          <a:xfrm flipH="1">
            <a:off x="9148950" y="3212977"/>
            <a:ext cx="1597045" cy="2957636"/>
          </a:xfrm>
        </p:spPr>
        <p:txBody>
          <a:bodyPr>
            <a:normAutofit/>
          </a:bodyPr>
          <a:lstStyle/>
          <a:p>
            <a:pPr marL="0" indent="0">
              <a:buNone/>
            </a:pPr>
            <a:endParaRPr lang="de-DE" dirty="0"/>
          </a:p>
          <a:p>
            <a:pPr marL="0" indent="0">
              <a:buNone/>
            </a:pPr>
            <a:endParaRPr lang="de-DE" sz="3400" b="1" dirty="0"/>
          </a:p>
        </p:txBody>
      </p:sp>
      <p:sp>
        <p:nvSpPr>
          <p:cNvPr id="4" name="Textfeld 3">
            <a:extLst>
              <a:ext uri="{FF2B5EF4-FFF2-40B4-BE49-F238E27FC236}">
                <a16:creationId xmlns:a16="http://schemas.microsoft.com/office/drawing/2014/main" id="{2D131FA6-645E-40FB-BD17-918DF6A79A6E}"/>
              </a:ext>
            </a:extLst>
          </p:cNvPr>
          <p:cNvSpPr txBox="1"/>
          <p:nvPr/>
        </p:nvSpPr>
        <p:spPr>
          <a:xfrm>
            <a:off x="0" y="1213008"/>
            <a:ext cx="9144000" cy="5693866"/>
          </a:xfrm>
          <a:prstGeom prst="rect">
            <a:avLst/>
          </a:prstGeom>
          <a:noFill/>
        </p:spPr>
        <p:txBody>
          <a:bodyPr wrap="square" rtlCol="0">
            <a:spAutoFit/>
          </a:bodyPr>
          <a:lstStyle/>
          <a:p>
            <a:r>
              <a:rPr lang="de-DE" sz="2800" b="1" dirty="0"/>
              <a:t>1.   </a:t>
            </a:r>
            <a:r>
              <a:rPr lang="de-DE" sz="2800" b="1" dirty="0" err="1"/>
              <a:t>Praxissemesterbeauftragte</a:t>
            </a:r>
            <a:r>
              <a:rPr lang="de-DE" sz="2800" b="1" dirty="0" err="1">
                <a:solidFill>
                  <a:srgbClr val="0070C0"/>
                </a:solidFill>
              </a:rPr>
              <a:t>_Seite</a:t>
            </a:r>
            <a:r>
              <a:rPr lang="de-DE" sz="2800" b="1" dirty="0">
                <a:solidFill>
                  <a:srgbClr val="0070C0"/>
                </a:solidFill>
              </a:rPr>
              <a:t> 3</a:t>
            </a:r>
          </a:p>
          <a:p>
            <a:r>
              <a:rPr lang="de-DE" sz="2800" b="1" dirty="0"/>
              <a:t>2.   Zielsetzungen und Leitidee des </a:t>
            </a:r>
            <a:r>
              <a:rPr lang="de-DE" sz="2800" b="1" dirty="0" err="1"/>
              <a:t>Praxissemesters</a:t>
            </a:r>
            <a:r>
              <a:rPr lang="de-DE" sz="2800" b="1" dirty="0" err="1">
                <a:solidFill>
                  <a:srgbClr val="0070C0"/>
                </a:solidFill>
              </a:rPr>
              <a:t>_Seite</a:t>
            </a:r>
            <a:r>
              <a:rPr lang="de-DE" sz="2800" b="1" dirty="0">
                <a:solidFill>
                  <a:srgbClr val="0070C0"/>
                </a:solidFill>
              </a:rPr>
              <a:t> 5                     </a:t>
            </a:r>
            <a:r>
              <a:rPr lang="de-DE" sz="2800" b="1" dirty="0"/>
              <a:t>3.   Schulseitige </a:t>
            </a:r>
            <a:r>
              <a:rPr lang="de-DE" sz="2800" b="1" dirty="0" err="1"/>
              <a:t>Obligatorik</a:t>
            </a:r>
            <a:r>
              <a:rPr lang="de-DE" sz="2800" b="1" dirty="0" err="1">
                <a:solidFill>
                  <a:srgbClr val="0070C0"/>
                </a:solidFill>
              </a:rPr>
              <a:t>_Seite</a:t>
            </a:r>
            <a:r>
              <a:rPr lang="de-DE" sz="2800" b="1" dirty="0">
                <a:solidFill>
                  <a:srgbClr val="0070C0"/>
                </a:solidFill>
              </a:rPr>
              <a:t> 12        </a:t>
            </a:r>
            <a:r>
              <a:rPr lang="de-DE" sz="2800" b="1" dirty="0"/>
              <a:t>			</a:t>
            </a:r>
          </a:p>
          <a:p>
            <a:r>
              <a:rPr lang="de-DE" sz="2800" b="1" dirty="0"/>
              <a:t>4.   Lernort </a:t>
            </a:r>
            <a:r>
              <a:rPr lang="de-DE" sz="2800" b="1" dirty="0" err="1"/>
              <a:t>ZfsL</a:t>
            </a:r>
            <a:r>
              <a:rPr lang="de-DE" sz="2800" b="1" dirty="0" err="1">
                <a:solidFill>
                  <a:srgbClr val="0070C0"/>
                </a:solidFill>
              </a:rPr>
              <a:t>_Seite</a:t>
            </a:r>
            <a:r>
              <a:rPr lang="de-DE" sz="2800" b="1" dirty="0">
                <a:solidFill>
                  <a:srgbClr val="0070C0"/>
                </a:solidFill>
              </a:rPr>
              <a:t> 13 </a:t>
            </a:r>
          </a:p>
          <a:p>
            <a:pPr marL="514350" indent="-514350">
              <a:buAutoNum type="arabicPeriod" startAt="5"/>
            </a:pPr>
            <a:r>
              <a:rPr lang="de-DE" sz="2800" b="1" dirty="0"/>
              <a:t>Zusammenwirken der Lernorte ZfsL und Schule </a:t>
            </a:r>
          </a:p>
          <a:p>
            <a:r>
              <a:rPr lang="de-DE" sz="2800" b="1" dirty="0"/>
              <a:t>      (Gruppenhospitation, Praxisbegleitung, BPG)</a:t>
            </a:r>
            <a:r>
              <a:rPr lang="de-DE" sz="2800" b="1" dirty="0">
                <a:solidFill>
                  <a:srgbClr val="0070C0"/>
                </a:solidFill>
              </a:rPr>
              <a:t>_Seite 24</a:t>
            </a:r>
            <a:r>
              <a:rPr lang="de-DE" sz="2800" b="1" dirty="0"/>
              <a:t>                                                                       </a:t>
            </a:r>
          </a:p>
          <a:p>
            <a:r>
              <a:rPr lang="de-DE" sz="2800" b="1" dirty="0"/>
              <a:t>6.   Lernort </a:t>
            </a:r>
            <a:r>
              <a:rPr lang="de-DE" sz="2800" b="1" dirty="0" err="1"/>
              <a:t>Schule_</a:t>
            </a:r>
            <a:r>
              <a:rPr lang="de-DE" sz="2800" b="1" dirty="0" err="1">
                <a:solidFill>
                  <a:srgbClr val="0070C0"/>
                </a:solidFill>
              </a:rPr>
              <a:t>Seite</a:t>
            </a:r>
            <a:r>
              <a:rPr lang="de-DE" sz="2800" b="1" dirty="0">
                <a:solidFill>
                  <a:srgbClr val="0070C0"/>
                </a:solidFill>
              </a:rPr>
              <a:t> 35                                                                                                                    </a:t>
            </a:r>
            <a:r>
              <a:rPr lang="de-DE" sz="2800" b="1" dirty="0"/>
              <a:t>7.   Unterricht unter </a:t>
            </a:r>
            <a:r>
              <a:rPr lang="de-DE" sz="2800" b="1" dirty="0" err="1"/>
              <a:t>Begleitung</a:t>
            </a:r>
            <a:r>
              <a:rPr lang="de-DE" sz="2800" b="1" dirty="0" err="1">
                <a:solidFill>
                  <a:srgbClr val="0070C0"/>
                </a:solidFill>
              </a:rPr>
              <a:t>_Seite</a:t>
            </a:r>
            <a:r>
              <a:rPr lang="de-DE" sz="2800" b="1" dirty="0">
                <a:solidFill>
                  <a:srgbClr val="0070C0"/>
                </a:solidFill>
              </a:rPr>
              <a:t> 43         </a:t>
            </a:r>
          </a:p>
          <a:p>
            <a:pPr marL="514350" indent="-514350">
              <a:buAutoNum type="arabicPeriod" startAt="8"/>
            </a:pPr>
            <a:r>
              <a:rPr lang="de-DE" sz="2800" b="1" dirty="0" err="1"/>
              <a:t>Unterrichtsvorhaben_</a:t>
            </a:r>
            <a:r>
              <a:rPr lang="de-DE" sz="2800" b="1" dirty="0" err="1">
                <a:solidFill>
                  <a:srgbClr val="0070C0"/>
                </a:solidFill>
              </a:rPr>
              <a:t>Seite</a:t>
            </a:r>
            <a:r>
              <a:rPr lang="de-DE" sz="2800" b="1" dirty="0">
                <a:solidFill>
                  <a:srgbClr val="0070C0"/>
                </a:solidFill>
              </a:rPr>
              <a:t> 47	</a:t>
            </a:r>
            <a:r>
              <a:rPr lang="de-DE" sz="2800" b="1" dirty="0"/>
              <a:t>	</a:t>
            </a:r>
          </a:p>
          <a:p>
            <a:pPr marL="514350" indent="-514350">
              <a:buAutoNum type="arabicPeriod" startAt="8"/>
            </a:pPr>
            <a:r>
              <a:rPr lang="de-DE" sz="2800" b="1" dirty="0"/>
              <a:t>Portfolio-</a:t>
            </a:r>
            <a:r>
              <a:rPr lang="de-DE" sz="2800" b="1" dirty="0" err="1"/>
              <a:t>Arbeit</a:t>
            </a:r>
            <a:r>
              <a:rPr lang="de-DE" sz="2800" b="1" dirty="0" err="1">
                <a:solidFill>
                  <a:srgbClr val="0070C0"/>
                </a:solidFill>
              </a:rPr>
              <a:t>_Seite</a:t>
            </a:r>
            <a:r>
              <a:rPr lang="de-DE" sz="2800" b="1" dirty="0">
                <a:solidFill>
                  <a:srgbClr val="0070C0"/>
                </a:solidFill>
              </a:rPr>
              <a:t> 53</a:t>
            </a:r>
          </a:p>
          <a:p>
            <a:r>
              <a:rPr lang="de-DE" sz="2800" b="1" dirty="0"/>
              <a:t>10. Covid-19-Pandemie – Aktuelle Regelungen und Hin- </a:t>
            </a:r>
          </a:p>
          <a:p>
            <a:r>
              <a:rPr lang="de-DE" sz="2800" b="1" dirty="0"/>
              <a:t>       </a:t>
            </a:r>
            <a:r>
              <a:rPr lang="de-DE" sz="2800" b="1" dirty="0" err="1"/>
              <a:t>weise</a:t>
            </a:r>
            <a:r>
              <a:rPr lang="de-DE" sz="2800" b="1" dirty="0" err="1">
                <a:solidFill>
                  <a:srgbClr val="0070C0"/>
                </a:solidFill>
              </a:rPr>
              <a:t>_Seite</a:t>
            </a:r>
            <a:r>
              <a:rPr lang="de-DE" sz="2800" b="1" dirty="0">
                <a:solidFill>
                  <a:srgbClr val="0070C0"/>
                </a:solidFill>
              </a:rPr>
              <a:t> 56</a:t>
            </a:r>
          </a:p>
          <a:p>
            <a:r>
              <a:rPr lang="de-DE" sz="2800" b="1" dirty="0"/>
              <a:t>11. Zu guter Letzt: Fragen </a:t>
            </a:r>
            <a:r>
              <a:rPr lang="de-DE" sz="2800" b="1" dirty="0" err="1"/>
              <a:t>sammeln</a:t>
            </a:r>
            <a:r>
              <a:rPr lang="de-DE" sz="2800" b="1" dirty="0" err="1">
                <a:solidFill>
                  <a:srgbClr val="0070C0"/>
                </a:solidFill>
              </a:rPr>
              <a:t>_Seite</a:t>
            </a:r>
            <a:r>
              <a:rPr lang="de-DE" sz="2800" b="1" dirty="0">
                <a:solidFill>
                  <a:srgbClr val="0070C0"/>
                </a:solidFill>
              </a:rPr>
              <a:t> 67</a:t>
            </a:r>
          </a:p>
        </p:txBody>
      </p:sp>
      <p:sp>
        <p:nvSpPr>
          <p:cNvPr id="3" name="Foliennummernplatzhalter 2">
            <a:extLst>
              <a:ext uri="{FF2B5EF4-FFF2-40B4-BE49-F238E27FC236}">
                <a16:creationId xmlns:a16="http://schemas.microsoft.com/office/drawing/2014/main" id="{D5FB2904-417B-4581-8227-9B142CB22F8D}"/>
              </a:ext>
            </a:extLst>
          </p:cNvPr>
          <p:cNvSpPr>
            <a:spLocks noGrp="1"/>
          </p:cNvSpPr>
          <p:nvPr>
            <p:ph type="sldNum" sz="quarter" idx="12"/>
          </p:nvPr>
        </p:nvSpPr>
        <p:spPr/>
        <p:txBody>
          <a:bodyPr/>
          <a:lstStyle/>
          <a:p>
            <a:fld id="{2C1F0E2C-DB56-4B79-B6EA-E929EA530B13}" type="slidenum">
              <a:rPr lang="de-DE" smtClean="0"/>
              <a:t>2</a:t>
            </a:fld>
            <a:endParaRPr lang="de-DE"/>
          </a:p>
        </p:txBody>
      </p:sp>
    </p:spTree>
    <p:extLst>
      <p:ext uri="{BB962C8B-B14F-4D97-AF65-F5344CB8AC3E}">
        <p14:creationId xmlns:p14="http://schemas.microsoft.com/office/powerpoint/2010/main" val="33517183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7504" y="116632"/>
            <a:ext cx="8788524" cy="991295"/>
          </a:xfrm>
        </p:spPr>
        <p:txBody>
          <a:bodyPr>
            <a:noAutofit/>
          </a:bodyPr>
          <a:lstStyle/>
          <a:p>
            <a:r>
              <a:rPr lang="de-DE" sz="3200" b="1" dirty="0">
                <a:solidFill>
                  <a:srgbClr val="0070C0"/>
                </a:solidFill>
                <a:latin typeface="+mn-lt"/>
              </a:rPr>
              <a:t>Fortsetzung:</a:t>
            </a:r>
          </a:p>
        </p:txBody>
      </p:sp>
      <p:sp>
        <p:nvSpPr>
          <p:cNvPr id="3" name="Inhaltsplatzhalter 2"/>
          <p:cNvSpPr>
            <a:spLocks noGrp="1"/>
          </p:cNvSpPr>
          <p:nvPr>
            <p:ph idx="1"/>
          </p:nvPr>
        </p:nvSpPr>
        <p:spPr>
          <a:xfrm>
            <a:off x="0" y="1052736"/>
            <a:ext cx="9112052" cy="5688632"/>
          </a:xfrm>
        </p:spPr>
        <p:txBody>
          <a:bodyPr>
            <a:noAutofit/>
          </a:bodyPr>
          <a:lstStyle/>
          <a:p>
            <a:pPr marL="0" indent="0" fontAlgn="t">
              <a:spcBef>
                <a:spcPts val="0"/>
              </a:spcBef>
              <a:spcAft>
                <a:spcPts val="0"/>
              </a:spcAft>
              <a:buNone/>
            </a:pPr>
            <a:endParaRPr lang="de-DE" sz="2000" b="1" dirty="0"/>
          </a:p>
          <a:p>
            <a:pPr marL="0" indent="0">
              <a:spcBef>
                <a:spcPts val="0"/>
              </a:spcBef>
              <a:spcAft>
                <a:spcPts val="0"/>
              </a:spcAft>
              <a:buNone/>
            </a:pPr>
            <a:r>
              <a:rPr lang="de-DE" sz="2800" b="1" dirty="0">
                <a:solidFill>
                  <a:srgbClr val="0070C0"/>
                </a:solidFill>
              </a:rPr>
              <a:t>4. Praxisbegleitung im Rahmen eines Unterrichtsvorhabens</a:t>
            </a:r>
          </a:p>
          <a:p>
            <a:pPr marL="0" indent="0">
              <a:spcBef>
                <a:spcPts val="0"/>
              </a:spcBef>
              <a:spcAft>
                <a:spcPts val="0"/>
              </a:spcAft>
              <a:buNone/>
            </a:pPr>
            <a:r>
              <a:rPr lang="de-DE" sz="2800" b="1" dirty="0">
                <a:solidFill>
                  <a:srgbClr val="0070C0"/>
                </a:solidFill>
              </a:rPr>
              <a:t>    (PB)</a:t>
            </a:r>
          </a:p>
          <a:p>
            <a:pPr marL="283464" indent="-283464">
              <a:spcBef>
                <a:spcPts val="0"/>
              </a:spcBef>
            </a:pPr>
            <a:r>
              <a:rPr lang="de-DE" sz="2000" b="1" dirty="0"/>
              <a:t>Überfachliche Begleitung bei einem Unterrichtsvorhaben als Gruppenhospitation</a:t>
            </a:r>
          </a:p>
          <a:p>
            <a:pPr marL="283464" indent="-283464">
              <a:spcBef>
                <a:spcPts val="0"/>
              </a:spcBef>
              <a:spcAft>
                <a:spcPts val="0"/>
              </a:spcAft>
            </a:pPr>
            <a:r>
              <a:rPr lang="de-DE" sz="2000" b="1" dirty="0"/>
              <a:t>Fachliche Begleitung bei je einem fachlichen Unterrichtsvorhaben als  Unterrichtshospitation mit vorheriger/ anschließender Beratung</a:t>
            </a:r>
          </a:p>
          <a:p>
            <a:pPr marL="0" indent="0">
              <a:spcBef>
                <a:spcPts val="0"/>
              </a:spcBef>
              <a:spcAft>
                <a:spcPts val="0"/>
              </a:spcAft>
              <a:buNone/>
            </a:pPr>
            <a:endParaRPr lang="de-DE" sz="2000" dirty="0"/>
          </a:p>
          <a:p>
            <a:pPr marL="0" indent="0">
              <a:spcBef>
                <a:spcPts val="0"/>
              </a:spcBef>
              <a:spcAft>
                <a:spcPts val="0"/>
              </a:spcAft>
              <a:buNone/>
            </a:pPr>
            <a:endParaRPr lang="de-DE" sz="2000" dirty="0"/>
          </a:p>
          <a:p>
            <a:pPr marL="0" indent="0">
              <a:spcBef>
                <a:spcPts val="0"/>
              </a:spcBef>
              <a:spcAft>
                <a:spcPts val="0"/>
              </a:spcAft>
              <a:buNone/>
            </a:pPr>
            <a:r>
              <a:rPr lang="de-DE" sz="2800" b="1" dirty="0">
                <a:solidFill>
                  <a:srgbClr val="0070C0"/>
                </a:solidFill>
              </a:rPr>
              <a:t>5. Beratungen</a:t>
            </a:r>
            <a:endParaRPr lang="de-DE" sz="2800" dirty="0">
              <a:solidFill>
                <a:srgbClr val="0070C0"/>
              </a:solidFill>
            </a:endParaRPr>
          </a:p>
          <a:p>
            <a:pPr marL="0" indent="0">
              <a:spcBef>
                <a:spcPts val="0"/>
              </a:spcBef>
              <a:spcAft>
                <a:spcPts val="0"/>
              </a:spcAft>
              <a:buNone/>
            </a:pPr>
            <a:r>
              <a:rPr lang="de-DE" sz="2000" b="1" dirty="0"/>
              <a:t>      Alle ZfsL-Begleitkräfte stehen zur Verfügung</a:t>
            </a:r>
          </a:p>
          <a:p>
            <a:pPr marL="0" indent="0">
              <a:spcBef>
                <a:spcPts val="0"/>
              </a:spcBef>
              <a:spcAft>
                <a:spcPts val="0"/>
              </a:spcAft>
              <a:buNone/>
            </a:pPr>
            <a:endParaRPr lang="de-DE" sz="2000" dirty="0"/>
          </a:p>
          <a:p>
            <a:pPr marL="0" indent="0">
              <a:spcBef>
                <a:spcPts val="0"/>
              </a:spcBef>
              <a:spcAft>
                <a:spcPts val="0"/>
              </a:spcAft>
              <a:buNone/>
            </a:pPr>
            <a:endParaRPr lang="de-DE" sz="2000" dirty="0"/>
          </a:p>
          <a:p>
            <a:pPr marL="0" indent="0">
              <a:spcBef>
                <a:spcPts val="0"/>
              </a:spcBef>
              <a:spcAft>
                <a:spcPts val="0"/>
              </a:spcAft>
              <a:buNone/>
            </a:pPr>
            <a:r>
              <a:rPr lang="de-DE" sz="2800" b="1" dirty="0">
                <a:solidFill>
                  <a:srgbClr val="0070C0"/>
                </a:solidFill>
              </a:rPr>
              <a:t>6. Bilanz- und Perspektivgespräch (BPG) </a:t>
            </a:r>
          </a:p>
          <a:p>
            <a:pPr marL="0" indent="0">
              <a:spcBef>
                <a:spcPts val="0"/>
              </a:spcBef>
              <a:spcAft>
                <a:spcPts val="0"/>
              </a:spcAft>
              <a:buNone/>
            </a:pPr>
            <a:r>
              <a:rPr lang="de-DE" sz="2000" b="1" dirty="0"/>
              <a:t>      3 Teilnehmende: Studierende/r, überfachliche ZfsL-Begleitkraft,  Schul-    </a:t>
            </a:r>
          </a:p>
          <a:p>
            <a:pPr marL="0" indent="0">
              <a:spcBef>
                <a:spcPts val="0"/>
              </a:spcBef>
              <a:spcAft>
                <a:spcPts val="0"/>
              </a:spcAft>
              <a:buNone/>
            </a:pPr>
            <a:r>
              <a:rPr lang="de-DE" sz="2000" b="1" dirty="0"/>
              <a:t>      </a:t>
            </a:r>
            <a:r>
              <a:rPr lang="de-DE" sz="2000" b="1" dirty="0" err="1"/>
              <a:t>vertreter</a:t>
            </a:r>
            <a:r>
              <a:rPr lang="de-DE" sz="2000" b="1" dirty="0"/>
              <a:t>*in, zusätzlich ggf. Vertretung der Hochschule (sofern nicht an Ihrer</a:t>
            </a:r>
          </a:p>
          <a:p>
            <a:pPr marL="0" indent="0">
              <a:spcBef>
                <a:spcPts val="0"/>
              </a:spcBef>
              <a:spcAft>
                <a:spcPts val="0"/>
              </a:spcAft>
              <a:buNone/>
            </a:pPr>
            <a:r>
              <a:rPr lang="de-DE" sz="2000" b="1" dirty="0"/>
              <a:t>      Bewertung beteiligt)</a:t>
            </a:r>
          </a:p>
        </p:txBody>
      </p:sp>
      <p:sp>
        <p:nvSpPr>
          <p:cNvPr id="4" name="Foliennummernplatzhalter 3">
            <a:extLst>
              <a:ext uri="{FF2B5EF4-FFF2-40B4-BE49-F238E27FC236}">
                <a16:creationId xmlns:a16="http://schemas.microsoft.com/office/drawing/2014/main" id="{CEAFD832-DB3E-4CF8-B316-3F6AA8426D93}"/>
              </a:ext>
            </a:extLst>
          </p:cNvPr>
          <p:cNvSpPr>
            <a:spLocks noGrp="1"/>
          </p:cNvSpPr>
          <p:nvPr>
            <p:ph type="sldNum" sz="quarter" idx="12"/>
          </p:nvPr>
        </p:nvSpPr>
        <p:spPr/>
        <p:txBody>
          <a:bodyPr/>
          <a:lstStyle/>
          <a:p>
            <a:fld id="{2C1F0E2C-DB56-4B79-B6EA-E929EA530B13}" type="slidenum">
              <a:rPr lang="de-DE" smtClean="0"/>
              <a:t>20</a:t>
            </a:fld>
            <a:endParaRPr lang="de-DE"/>
          </a:p>
        </p:txBody>
      </p:sp>
    </p:spTree>
    <p:extLst>
      <p:ext uri="{BB962C8B-B14F-4D97-AF65-F5344CB8AC3E}">
        <p14:creationId xmlns:p14="http://schemas.microsoft.com/office/powerpoint/2010/main" val="1167333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7E4C7E-E50B-4EAF-9524-DE0C8DEE5EEC}"/>
              </a:ext>
            </a:extLst>
          </p:cNvPr>
          <p:cNvSpPr>
            <a:spLocks noGrp="1"/>
          </p:cNvSpPr>
          <p:nvPr>
            <p:ph type="title"/>
          </p:nvPr>
        </p:nvSpPr>
        <p:spPr>
          <a:xfrm>
            <a:off x="0" y="0"/>
            <a:ext cx="9144000" cy="1417638"/>
          </a:xfrm>
        </p:spPr>
        <p:txBody>
          <a:bodyPr>
            <a:normAutofit fontScale="90000"/>
          </a:bodyPr>
          <a:lstStyle/>
          <a:p>
            <a:pPr marL="0" indent="0"/>
            <a:br>
              <a:rPr lang="de-DE" sz="3600" b="1" dirty="0">
                <a:solidFill>
                  <a:srgbClr val="0070C0"/>
                </a:solidFill>
              </a:rPr>
            </a:br>
            <a:r>
              <a:rPr lang="de-DE" sz="3600" b="1" dirty="0">
                <a:solidFill>
                  <a:srgbClr val="0070C0"/>
                </a:solidFill>
              </a:rPr>
              <a:t>Wie wird meine Anwesenheit bei den ZfsL-Begleitformaten dokumentiert? – </a:t>
            </a:r>
            <a:br>
              <a:rPr lang="de-DE" sz="3600" b="1" dirty="0">
                <a:solidFill>
                  <a:srgbClr val="0070C0"/>
                </a:solidFill>
              </a:rPr>
            </a:br>
            <a:r>
              <a:rPr lang="de-DE" sz="3600" b="1" dirty="0">
                <a:solidFill>
                  <a:srgbClr val="0070C0"/>
                </a:solidFill>
              </a:rPr>
              <a:t>Der ZfsL-Dokumentationsbogen</a:t>
            </a:r>
            <a:br>
              <a:rPr lang="de-DE" sz="3600" b="1" dirty="0">
                <a:solidFill>
                  <a:srgbClr val="0070C0"/>
                </a:solidFill>
              </a:rPr>
            </a:br>
            <a:endParaRPr lang="de-DE" sz="3600" dirty="0"/>
          </a:p>
        </p:txBody>
      </p:sp>
      <p:sp>
        <p:nvSpPr>
          <p:cNvPr id="3" name="Inhaltsplatzhalter 2">
            <a:extLst>
              <a:ext uri="{FF2B5EF4-FFF2-40B4-BE49-F238E27FC236}">
                <a16:creationId xmlns:a16="http://schemas.microsoft.com/office/drawing/2014/main" id="{471F2D8B-F4B3-4E6A-9BCF-C5BB363E9EA5}"/>
              </a:ext>
            </a:extLst>
          </p:cNvPr>
          <p:cNvSpPr>
            <a:spLocks noGrp="1"/>
          </p:cNvSpPr>
          <p:nvPr>
            <p:ph idx="1"/>
          </p:nvPr>
        </p:nvSpPr>
        <p:spPr>
          <a:xfrm>
            <a:off x="0" y="1417638"/>
            <a:ext cx="9144000" cy="5440362"/>
          </a:xfrm>
        </p:spPr>
        <p:txBody>
          <a:bodyPr>
            <a:normAutofit lnSpcReduction="10000"/>
          </a:bodyPr>
          <a:lstStyle/>
          <a:p>
            <a:endParaRPr lang="de-DE" sz="1000" b="1" dirty="0"/>
          </a:p>
          <a:p>
            <a:r>
              <a:rPr lang="de-DE" sz="2800" b="1" dirty="0"/>
              <a:t>Ihre Anwesenheit bei allen ZfsL-Begleitformaten wird von Ihnen im so genannten </a:t>
            </a:r>
            <a:r>
              <a:rPr lang="de-DE" sz="2800" b="1" dirty="0">
                <a:solidFill>
                  <a:srgbClr val="0070C0"/>
                </a:solidFill>
              </a:rPr>
              <a:t>„ZfsL-Dokumentationsbogen“ </a:t>
            </a:r>
            <a:r>
              <a:rPr lang="de-DE" sz="2800" b="1" dirty="0"/>
              <a:t>eingetragen und von den jeweils begleitenden Fachleitungen abgezeichnet. </a:t>
            </a:r>
          </a:p>
          <a:p>
            <a:pPr marL="0" indent="0">
              <a:buNone/>
            </a:pPr>
            <a:endParaRPr lang="de-DE" sz="2800" b="1" dirty="0"/>
          </a:p>
          <a:p>
            <a:r>
              <a:rPr lang="de-DE" sz="2800" b="1" dirty="0"/>
              <a:t>Den Dokumentationsbogen finden Sie</a:t>
            </a:r>
          </a:p>
          <a:p>
            <a:pPr marL="0" indent="0">
              <a:buNone/>
            </a:pPr>
            <a:r>
              <a:rPr lang="de-DE" sz="2800" b="1" dirty="0"/>
              <a:t>    im ZfsL-</a:t>
            </a:r>
            <a:r>
              <a:rPr lang="de-DE" sz="2800" b="1" dirty="0" err="1"/>
              <a:t>Moodle</a:t>
            </a:r>
            <a:r>
              <a:rPr lang="de-DE" sz="2800" b="1" dirty="0"/>
              <a:t>-Kurs „Informations-</a:t>
            </a:r>
          </a:p>
          <a:p>
            <a:pPr marL="0" indent="0">
              <a:buNone/>
            </a:pPr>
            <a:r>
              <a:rPr lang="de-DE" sz="2800" b="1" dirty="0"/>
              <a:t>    </a:t>
            </a:r>
            <a:r>
              <a:rPr lang="de-DE" sz="2800" b="1" dirty="0" err="1"/>
              <a:t>portal</a:t>
            </a:r>
            <a:r>
              <a:rPr lang="de-DE" sz="2800" b="1" dirty="0"/>
              <a:t> Praxissemesterstudierende“.</a:t>
            </a:r>
            <a:r>
              <a:rPr lang="de-DE" sz="2800" b="1" dirty="0">
                <a:highlight>
                  <a:srgbClr val="FFFF00"/>
                </a:highlight>
              </a:rPr>
              <a:t> </a:t>
            </a:r>
          </a:p>
          <a:p>
            <a:pPr marL="0" indent="0">
              <a:buNone/>
            </a:pPr>
            <a:r>
              <a:rPr lang="de-DE" sz="2800" b="1" dirty="0"/>
              <a:t>    </a:t>
            </a:r>
            <a:r>
              <a:rPr lang="de-DE" sz="2800" b="1" dirty="0">
                <a:highlight>
                  <a:srgbClr val="FFFF00"/>
                </a:highlight>
              </a:rPr>
              <a:t>Bitte drucken Sie sich den zweiseitigen</a:t>
            </a:r>
          </a:p>
          <a:p>
            <a:pPr marL="0" indent="0">
              <a:buNone/>
            </a:pPr>
            <a:r>
              <a:rPr lang="de-DE" sz="2800" b="1" dirty="0"/>
              <a:t>    </a:t>
            </a:r>
            <a:r>
              <a:rPr lang="de-DE" sz="2800" b="1" dirty="0">
                <a:highlight>
                  <a:srgbClr val="FFFF00"/>
                </a:highlight>
              </a:rPr>
              <a:t>Bogen (s/w genügt) aus und bringen </a:t>
            </a:r>
          </a:p>
          <a:p>
            <a:pPr marL="0" indent="0">
              <a:buNone/>
            </a:pPr>
            <a:r>
              <a:rPr lang="de-DE" sz="2800" b="1" dirty="0"/>
              <a:t>    </a:t>
            </a:r>
            <a:r>
              <a:rPr lang="de-DE" sz="2800" b="1" dirty="0">
                <a:highlight>
                  <a:srgbClr val="FFFF00"/>
                </a:highlight>
              </a:rPr>
              <a:t>ihn zu allen ZfsL-Begleitformaten mit. </a:t>
            </a:r>
          </a:p>
          <a:p>
            <a:endParaRPr lang="de-DE" sz="2800" b="1" dirty="0"/>
          </a:p>
          <a:p>
            <a:endParaRPr lang="de-DE" dirty="0"/>
          </a:p>
        </p:txBody>
      </p:sp>
      <p:graphicFrame>
        <p:nvGraphicFramePr>
          <p:cNvPr id="4" name="Objekt 3">
            <a:extLst>
              <a:ext uri="{FF2B5EF4-FFF2-40B4-BE49-F238E27FC236}">
                <a16:creationId xmlns:a16="http://schemas.microsoft.com/office/drawing/2014/main" id="{AD28B5C4-54BF-41F2-A17D-1FDBAE773A4E}"/>
              </a:ext>
            </a:extLst>
          </p:cNvPr>
          <p:cNvGraphicFramePr>
            <a:graphicFrameLocks noChangeAspect="1"/>
          </p:cNvGraphicFramePr>
          <p:nvPr>
            <p:extLst>
              <p:ext uri="{D42A27DB-BD31-4B8C-83A1-F6EECF244321}">
                <p14:modId xmlns:p14="http://schemas.microsoft.com/office/powerpoint/2010/main" val="262062814"/>
              </p:ext>
            </p:extLst>
          </p:nvPr>
        </p:nvGraphicFramePr>
        <p:xfrm>
          <a:off x="6300192" y="3068960"/>
          <a:ext cx="2810616" cy="3787748"/>
        </p:xfrm>
        <a:graphic>
          <a:graphicData uri="http://schemas.openxmlformats.org/presentationml/2006/ole">
            <mc:AlternateContent xmlns:mc="http://schemas.openxmlformats.org/markup-compatibility/2006">
              <mc:Choice xmlns:v="urn:schemas-microsoft-com:vml" Requires="v">
                <p:oleObj name="Dokument" r:id="rId2" imgW="7040468" imgH="9661463" progId="Word.Document.12">
                  <p:embed/>
                </p:oleObj>
              </mc:Choice>
              <mc:Fallback>
                <p:oleObj name="Dokument" r:id="rId2" imgW="7040468" imgH="9661463" progId="Word.Document.12">
                  <p:embed/>
                  <p:pic>
                    <p:nvPicPr>
                      <p:cNvPr id="4" name="Objekt 3"/>
                      <p:cNvPicPr/>
                      <p:nvPr/>
                    </p:nvPicPr>
                    <p:blipFill>
                      <a:blip r:embed="rId3"/>
                      <a:stretch>
                        <a:fillRect/>
                      </a:stretch>
                    </p:blipFill>
                    <p:spPr>
                      <a:xfrm>
                        <a:off x="6300192" y="3068960"/>
                        <a:ext cx="2810616" cy="3787748"/>
                      </a:xfrm>
                      <a:prstGeom prst="rect">
                        <a:avLst/>
                      </a:prstGeom>
                      <a:solidFill>
                        <a:schemeClr val="bg1"/>
                      </a:solidFill>
                    </p:spPr>
                  </p:pic>
                </p:oleObj>
              </mc:Fallback>
            </mc:AlternateContent>
          </a:graphicData>
        </a:graphic>
      </p:graphicFrame>
      <p:sp>
        <p:nvSpPr>
          <p:cNvPr id="5" name="Foliennummernplatzhalter 4">
            <a:extLst>
              <a:ext uri="{FF2B5EF4-FFF2-40B4-BE49-F238E27FC236}">
                <a16:creationId xmlns:a16="http://schemas.microsoft.com/office/drawing/2014/main" id="{29D5868D-3112-463C-8F9D-772A8656F7D9}"/>
              </a:ext>
            </a:extLst>
          </p:cNvPr>
          <p:cNvSpPr>
            <a:spLocks noGrp="1"/>
          </p:cNvSpPr>
          <p:nvPr>
            <p:ph type="sldNum" sz="quarter" idx="12"/>
          </p:nvPr>
        </p:nvSpPr>
        <p:spPr/>
        <p:txBody>
          <a:bodyPr/>
          <a:lstStyle/>
          <a:p>
            <a:fld id="{2C1F0E2C-DB56-4B79-B6EA-E929EA530B13}" type="slidenum">
              <a:rPr lang="de-DE" smtClean="0"/>
              <a:t>21</a:t>
            </a:fld>
            <a:endParaRPr lang="de-DE"/>
          </a:p>
        </p:txBody>
      </p:sp>
    </p:spTree>
    <p:extLst>
      <p:ext uri="{BB962C8B-B14F-4D97-AF65-F5344CB8AC3E}">
        <p14:creationId xmlns:p14="http://schemas.microsoft.com/office/powerpoint/2010/main" val="37558417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F2A3F-78E0-4216-9EF7-B7020419443D}"/>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CF48F247-18C3-4532-B265-B928048D963D}"/>
              </a:ext>
            </a:extLst>
          </p:cNvPr>
          <p:cNvSpPr>
            <a:spLocks noGrp="1"/>
          </p:cNvSpPr>
          <p:nvPr>
            <p:ph idx="1"/>
          </p:nvPr>
        </p:nvSpPr>
        <p:spPr>
          <a:xfrm>
            <a:off x="0" y="731838"/>
            <a:ext cx="9144000" cy="6126162"/>
          </a:xfrm>
        </p:spPr>
        <p:txBody>
          <a:bodyPr>
            <a:normAutofit fontScale="92500" lnSpcReduction="10000"/>
          </a:bodyPr>
          <a:lstStyle/>
          <a:p>
            <a:pPr marL="0" indent="0">
              <a:buNone/>
            </a:pPr>
            <a:endParaRPr lang="de-DE" sz="3200" b="1" dirty="0"/>
          </a:p>
          <a:p>
            <a:r>
              <a:rPr lang="de-DE" sz="3000" b="1" dirty="0"/>
              <a:t>Für die </a:t>
            </a:r>
            <a:r>
              <a:rPr lang="de-DE" sz="3000" b="1" dirty="0">
                <a:solidFill>
                  <a:srgbClr val="0070C0"/>
                </a:solidFill>
              </a:rPr>
              <a:t>Abzeichnung digital durchgeführter Begleitformate </a:t>
            </a:r>
            <a:r>
              <a:rPr lang="de-DE" sz="3000" b="1" dirty="0"/>
              <a:t>gelten gesonderte Regelungen, die im Rahmen der jeweiligen BV bekannt gegeben werden.</a:t>
            </a:r>
          </a:p>
          <a:p>
            <a:pPr marL="0" indent="0">
              <a:buNone/>
            </a:pPr>
            <a:endParaRPr lang="de-DE" sz="3000" b="1" dirty="0"/>
          </a:p>
          <a:p>
            <a:r>
              <a:rPr lang="de-DE" sz="3000" b="1" dirty="0"/>
              <a:t>Der Dokumentationsbogen muss im </a:t>
            </a:r>
            <a:r>
              <a:rPr lang="de-DE" sz="3000" b="1" dirty="0">
                <a:solidFill>
                  <a:srgbClr val="0070C0"/>
                </a:solidFill>
              </a:rPr>
              <a:t>Rahmen des BPG </a:t>
            </a:r>
            <a:r>
              <a:rPr lang="de-DE" sz="3000" b="1" dirty="0"/>
              <a:t>Ihrer überfachlichen Begleitkraft </a:t>
            </a:r>
            <a:r>
              <a:rPr lang="de-DE" sz="3000" b="1" dirty="0">
                <a:solidFill>
                  <a:srgbClr val="0070C0"/>
                </a:solidFill>
              </a:rPr>
              <a:t>vorgelegt </a:t>
            </a:r>
            <a:r>
              <a:rPr lang="de-DE" sz="3000" b="1" dirty="0"/>
              <a:t>werden. Es wird geprüft, ob die Zfsl-seitige </a:t>
            </a:r>
            <a:r>
              <a:rPr lang="de-DE" sz="3000" b="1" dirty="0" err="1"/>
              <a:t>Anwesenheitsobligatorik</a:t>
            </a:r>
            <a:r>
              <a:rPr lang="de-DE" sz="3000" b="1" dirty="0"/>
              <a:t> erfüllt ist. </a:t>
            </a:r>
          </a:p>
          <a:p>
            <a:pPr marL="0" indent="0">
              <a:buNone/>
            </a:pPr>
            <a:endParaRPr lang="de-DE" sz="3000" b="1" dirty="0"/>
          </a:p>
          <a:p>
            <a:r>
              <a:rPr lang="de-DE" sz="3000" b="1" dirty="0">
                <a:solidFill>
                  <a:srgbClr val="0070C0"/>
                </a:solidFill>
              </a:rPr>
              <a:t>Nach dem BPG verbleibt der ZfsL-Dokumentationsbogen bei Ihnen und wird Teil Ihres Portfolios. </a:t>
            </a:r>
            <a:r>
              <a:rPr lang="de-DE" sz="3000" b="1" dirty="0"/>
              <a:t>Sie müssen diesen nicht einreichen oder vorzeigen, er gehört dann zu Ihren persönlichen Ausbildungsdokumenten. </a:t>
            </a:r>
            <a:endParaRPr lang="de-DE" sz="3000" dirty="0"/>
          </a:p>
          <a:p>
            <a:endParaRPr lang="de-DE" dirty="0"/>
          </a:p>
        </p:txBody>
      </p:sp>
      <p:sp>
        <p:nvSpPr>
          <p:cNvPr id="4" name="Foliennummernplatzhalter 3">
            <a:extLst>
              <a:ext uri="{FF2B5EF4-FFF2-40B4-BE49-F238E27FC236}">
                <a16:creationId xmlns:a16="http://schemas.microsoft.com/office/drawing/2014/main" id="{A82C9840-50E9-4364-AC54-EC44C1A38968}"/>
              </a:ext>
            </a:extLst>
          </p:cNvPr>
          <p:cNvSpPr>
            <a:spLocks noGrp="1"/>
          </p:cNvSpPr>
          <p:nvPr>
            <p:ph type="sldNum" sz="quarter" idx="12"/>
          </p:nvPr>
        </p:nvSpPr>
        <p:spPr/>
        <p:txBody>
          <a:bodyPr/>
          <a:lstStyle/>
          <a:p>
            <a:fld id="{2C1F0E2C-DB56-4B79-B6EA-E929EA530B13}" type="slidenum">
              <a:rPr lang="de-DE" smtClean="0"/>
              <a:t>22</a:t>
            </a:fld>
            <a:endParaRPr lang="de-DE"/>
          </a:p>
        </p:txBody>
      </p:sp>
    </p:spTree>
    <p:extLst>
      <p:ext uri="{BB962C8B-B14F-4D97-AF65-F5344CB8AC3E}">
        <p14:creationId xmlns:p14="http://schemas.microsoft.com/office/powerpoint/2010/main" val="3959407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619672" y="0"/>
            <a:ext cx="7524328" cy="6858000"/>
          </a:xfrm>
        </p:spPr>
        <p:txBody>
          <a:bodyPr>
            <a:normAutofit fontScale="47500" lnSpcReduction="20000"/>
          </a:bodyPr>
          <a:lstStyle/>
          <a:p>
            <a:pPr marL="0" indent="0">
              <a:buNone/>
            </a:pPr>
            <a:r>
              <a:rPr lang="de-DE" sz="6700" b="1" dirty="0">
                <a:solidFill>
                  <a:srgbClr val="0070C0"/>
                </a:solidFill>
              </a:rPr>
              <a:t>Was tue ich, wenn ich krank bin oder eine Freistellung für eine BV beantragen muss? </a:t>
            </a:r>
          </a:p>
          <a:p>
            <a:pPr marL="0" indent="0">
              <a:buNone/>
            </a:pPr>
            <a:endParaRPr lang="de-DE" sz="1400" b="1" dirty="0">
              <a:solidFill>
                <a:schemeClr val="tx2"/>
              </a:solidFill>
            </a:endParaRPr>
          </a:p>
          <a:p>
            <a:pPr marL="0" indent="0">
              <a:buNone/>
            </a:pPr>
            <a:endParaRPr lang="de-DE" sz="1400" b="1" dirty="0">
              <a:solidFill>
                <a:schemeClr val="tx2"/>
              </a:solidFill>
            </a:endParaRPr>
          </a:p>
          <a:p>
            <a:pPr marL="0" indent="0">
              <a:buNone/>
            </a:pPr>
            <a:r>
              <a:rPr lang="de-DE" sz="5500" b="1" dirty="0">
                <a:solidFill>
                  <a:srgbClr val="0070C0"/>
                </a:solidFill>
              </a:rPr>
              <a:t>Krankheit: </a:t>
            </a:r>
          </a:p>
          <a:p>
            <a:r>
              <a:rPr lang="de-DE" sz="5500" b="1" dirty="0"/>
              <a:t>Krankheitsbedingte Fehlzeiten, die eine ZfsL-Veranstaltung betreffen, sind immer </a:t>
            </a:r>
            <a:r>
              <a:rPr lang="de-DE" sz="5500" b="1" dirty="0">
                <a:solidFill>
                  <a:srgbClr val="0070C0"/>
                </a:solidFill>
              </a:rPr>
              <a:t>unmittelbar dem PRABA-Team und den betreuenden Fachleitungen  </a:t>
            </a:r>
            <a:r>
              <a:rPr lang="de-DE" sz="5500" b="1" dirty="0"/>
              <a:t>des Seminars schriftlich per E-Mail mitzuteilen. </a:t>
            </a:r>
          </a:p>
          <a:p>
            <a:pPr algn="just"/>
            <a:endParaRPr lang="de-DE" sz="5500" dirty="0"/>
          </a:p>
          <a:p>
            <a:pPr marL="0" indent="0" algn="just">
              <a:buNone/>
            </a:pPr>
            <a:r>
              <a:rPr lang="de-DE" sz="5500" b="1" dirty="0">
                <a:solidFill>
                  <a:srgbClr val="0070C0"/>
                </a:solidFill>
              </a:rPr>
              <a:t>Freistellungen am ZfsL:</a:t>
            </a:r>
          </a:p>
          <a:p>
            <a:r>
              <a:rPr lang="de-DE" sz="5500" b="1" dirty="0"/>
              <a:t>Anfragen zu Freistellungen, welche die Begleitformate des ZfsL betreffen, sind immer (per E-Mail) </a:t>
            </a:r>
            <a:r>
              <a:rPr lang="de-DE" sz="5500" b="1" dirty="0">
                <a:solidFill>
                  <a:srgbClr val="0070C0"/>
                </a:solidFill>
              </a:rPr>
              <a:t>an das PRABA-Team </a:t>
            </a:r>
            <a:r>
              <a:rPr lang="de-DE" sz="5500" b="1" dirty="0"/>
              <a:t>zu richten. </a:t>
            </a:r>
          </a:p>
          <a:p>
            <a:r>
              <a:rPr lang="de-DE" sz="5500" b="1" dirty="0"/>
              <a:t>Alle im Zeitraum der schulpraktischen Phase liegenden terminlich absehbaren Freistellungsanfragen müssen bis zum Tag  der ZfsL-Einführungsveranstaltung </a:t>
            </a:r>
            <a:r>
              <a:rPr lang="de-DE" sz="5500" b="1" dirty="0">
                <a:solidFill>
                  <a:srgbClr val="0070C0"/>
                </a:solidFill>
              </a:rPr>
              <a:t>dem PRABA-Team </a:t>
            </a:r>
            <a:r>
              <a:rPr lang="de-DE" sz="5500" b="1" dirty="0"/>
              <a:t>(per E-Mail) angezeigt werden.</a:t>
            </a:r>
          </a:p>
        </p:txBody>
      </p:sp>
      <p:sp>
        <p:nvSpPr>
          <p:cNvPr id="2" name="Rechteck 1"/>
          <p:cNvSpPr/>
          <p:nvPr/>
        </p:nvSpPr>
        <p:spPr>
          <a:xfrm>
            <a:off x="0" y="0"/>
            <a:ext cx="1619672" cy="6858000"/>
          </a:xfrm>
          <a:prstGeom prst="rect">
            <a:avLst/>
          </a:prstGeom>
          <a:solidFill>
            <a:schemeClr val="tx2">
              <a:lumMod val="20000"/>
              <a:lumOff val="8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824789"/>
            <a:ext cx="1371353" cy="1244171"/>
          </a:xfrm>
          <a:prstGeom prst="rect">
            <a:avLst/>
          </a:prstGeom>
        </p:spPr>
      </p:pic>
      <p:sp>
        <p:nvSpPr>
          <p:cNvPr id="4" name="Foliennummernplatzhalter 3">
            <a:extLst>
              <a:ext uri="{FF2B5EF4-FFF2-40B4-BE49-F238E27FC236}">
                <a16:creationId xmlns:a16="http://schemas.microsoft.com/office/drawing/2014/main" id="{D0665809-F006-4463-BCA4-758EEFBD94F9}"/>
              </a:ext>
            </a:extLst>
          </p:cNvPr>
          <p:cNvSpPr>
            <a:spLocks noGrp="1"/>
          </p:cNvSpPr>
          <p:nvPr>
            <p:ph type="sldNum" sz="quarter" idx="12"/>
          </p:nvPr>
        </p:nvSpPr>
        <p:spPr/>
        <p:txBody>
          <a:bodyPr/>
          <a:lstStyle/>
          <a:p>
            <a:fld id="{2C1F0E2C-DB56-4B79-B6EA-E929EA530B13}" type="slidenum">
              <a:rPr lang="de-DE" smtClean="0"/>
              <a:t>23</a:t>
            </a:fld>
            <a:endParaRPr lang="de-DE"/>
          </a:p>
        </p:txBody>
      </p:sp>
    </p:spTree>
    <p:extLst>
      <p:ext uri="{BB962C8B-B14F-4D97-AF65-F5344CB8AC3E}">
        <p14:creationId xmlns:p14="http://schemas.microsoft.com/office/powerpoint/2010/main" val="1627441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73DC30-871E-48DF-A388-644CB22AD9E3}"/>
              </a:ext>
            </a:extLst>
          </p:cNvPr>
          <p:cNvSpPr>
            <a:spLocks noGrp="1"/>
          </p:cNvSpPr>
          <p:nvPr>
            <p:ph type="title"/>
          </p:nvPr>
        </p:nvSpPr>
        <p:spPr>
          <a:xfrm>
            <a:off x="0" y="0"/>
            <a:ext cx="9144000" cy="1417638"/>
          </a:xfrm>
        </p:spPr>
        <p:txBody>
          <a:bodyPr>
            <a:normAutofit/>
          </a:bodyPr>
          <a:lstStyle/>
          <a:p>
            <a:r>
              <a:rPr lang="de-DE" sz="3200" b="1" dirty="0">
                <a:solidFill>
                  <a:srgbClr val="0070C0"/>
                </a:solidFill>
              </a:rPr>
              <a:t>5. Bei welchen Begleitformaten wirken ZfsL und Schule zusammen?</a:t>
            </a:r>
            <a:endParaRPr lang="de-DE" sz="3200" dirty="0"/>
          </a:p>
        </p:txBody>
      </p:sp>
      <p:pic>
        <p:nvPicPr>
          <p:cNvPr id="1028" name="Picture 4" descr="Zusammenarbeit - Officine Meccaniche Luigi Mauri Sas">
            <a:extLst>
              <a:ext uri="{FF2B5EF4-FFF2-40B4-BE49-F238E27FC236}">
                <a16:creationId xmlns:a16="http://schemas.microsoft.com/office/drawing/2014/main" id="{55721E0D-367B-4B9F-8E0F-82E4ED1F05B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43608" y="1556792"/>
            <a:ext cx="6768752" cy="38164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3" name="Foliennummernplatzhalter 2">
            <a:extLst>
              <a:ext uri="{FF2B5EF4-FFF2-40B4-BE49-F238E27FC236}">
                <a16:creationId xmlns:a16="http://schemas.microsoft.com/office/drawing/2014/main" id="{EE37A72C-BFD0-446B-AFDD-80ED847473B7}"/>
              </a:ext>
            </a:extLst>
          </p:cNvPr>
          <p:cNvSpPr>
            <a:spLocks noGrp="1"/>
          </p:cNvSpPr>
          <p:nvPr>
            <p:ph type="sldNum" sz="quarter" idx="12"/>
          </p:nvPr>
        </p:nvSpPr>
        <p:spPr/>
        <p:txBody>
          <a:bodyPr/>
          <a:lstStyle/>
          <a:p>
            <a:fld id="{2C1F0E2C-DB56-4B79-B6EA-E929EA530B13}" type="slidenum">
              <a:rPr lang="de-DE" smtClean="0"/>
              <a:t>24</a:t>
            </a:fld>
            <a:endParaRPr lang="de-DE"/>
          </a:p>
        </p:txBody>
      </p:sp>
    </p:spTree>
    <p:extLst>
      <p:ext uri="{BB962C8B-B14F-4D97-AF65-F5344CB8AC3E}">
        <p14:creationId xmlns:p14="http://schemas.microsoft.com/office/powerpoint/2010/main" val="12931512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742A19-240D-41C1-9648-CF4B492630FB}"/>
              </a:ext>
            </a:extLst>
          </p:cNvPr>
          <p:cNvSpPr>
            <a:spLocks noGrp="1"/>
          </p:cNvSpPr>
          <p:nvPr>
            <p:ph type="title"/>
          </p:nvPr>
        </p:nvSpPr>
        <p:spPr/>
        <p:txBody>
          <a:bodyPr>
            <a:noAutofit/>
          </a:bodyPr>
          <a:lstStyle/>
          <a:p>
            <a:r>
              <a:rPr lang="de-DE" sz="3200" b="1" dirty="0">
                <a:solidFill>
                  <a:srgbClr val="0070C0"/>
                </a:solidFill>
              </a:rPr>
              <a:t>Begleitformate am Lernort Schule unter ZfsL-Beteiligung</a:t>
            </a:r>
          </a:p>
        </p:txBody>
      </p:sp>
      <p:sp>
        <p:nvSpPr>
          <p:cNvPr id="3" name="Inhaltsplatzhalter 2">
            <a:extLst>
              <a:ext uri="{FF2B5EF4-FFF2-40B4-BE49-F238E27FC236}">
                <a16:creationId xmlns:a16="http://schemas.microsoft.com/office/drawing/2014/main" id="{352E5210-35F6-4184-968B-46EC199AD0DB}"/>
              </a:ext>
            </a:extLst>
          </p:cNvPr>
          <p:cNvSpPr>
            <a:spLocks noGrp="1"/>
          </p:cNvSpPr>
          <p:nvPr>
            <p:ph idx="1"/>
          </p:nvPr>
        </p:nvSpPr>
        <p:spPr>
          <a:xfrm>
            <a:off x="0" y="1417638"/>
            <a:ext cx="9144000" cy="5440362"/>
          </a:xfrm>
        </p:spPr>
        <p:txBody>
          <a:bodyPr>
            <a:noAutofit/>
          </a:bodyPr>
          <a:lstStyle/>
          <a:p>
            <a:r>
              <a:rPr lang="de-DE" sz="2400" b="1" dirty="0"/>
              <a:t>Ihre </a:t>
            </a:r>
            <a:r>
              <a:rPr lang="de-DE" sz="2400" b="1" dirty="0">
                <a:solidFill>
                  <a:srgbClr val="0070C0"/>
                </a:solidFill>
              </a:rPr>
              <a:t>überfachliche Gruppenhospitation (GH) </a:t>
            </a:r>
            <a:r>
              <a:rPr lang="de-DE" sz="2400" b="1" dirty="0"/>
              <a:t>findet an einer Praktikumsschule statt. Begleitet wird die Vorbereitung und Reflexion von Ihrer überfachlichen Begleitkraft. </a:t>
            </a:r>
          </a:p>
          <a:p>
            <a:pPr marL="0" indent="0">
              <a:buNone/>
            </a:pPr>
            <a:endParaRPr lang="de-DE" sz="1000" dirty="0"/>
          </a:p>
          <a:p>
            <a:r>
              <a:rPr lang="de-DE" sz="2400" b="1" dirty="0"/>
              <a:t>Ihre </a:t>
            </a:r>
            <a:r>
              <a:rPr lang="de-DE" sz="2400" b="1" dirty="0">
                <a:solidFill>
                  <a:srgbClr val="0070C0"/>
                </a:solidFill>
              </a:rPr>
              <a:t>beiden fachlichen Praxisbegleitungen (PB) </a:t>
            </a:r>
            <a:r>
              <a:rPr lang="de-DE" sz="2400" b="1" dirty="0"/>
              <a:t>finden an Ihrer Praktikumsschule statt. Begleitet wird die Vorbereitung und Reflexion von Ihrer jeweiligen fachlichen Begleitkraft. </a:t>
            </a:r>
          </a:p>
          <a:p>
            <a:endParaRPr lang="de-DE" sz="1000" b="1" dirty="0"/>
          </a:p>
          <a:p>
            <a:r>
              <a:rPr lang="de-DE" sz="2400" b="1" dirty="0"/>
              <a:t>Ihr abschließendes </a:t>
            </a:r>
            <a:r>
              <a:rPr lang="de-DE" sz="2400" b="1" dirty="0">
                <a:solidFill>
                  <a:srgbClr val="0070C0"/>
                </a:solidFill>
              </a:rPr>
              <a:t>Bilanz- und Perspektivgespräch (BPG) </a:t>
            </a:r>
            <a:r>
              <a:rPr lang="de-DE" sz="2400" b="1" dirty="0"/>
              <a:t>findet i.d.R. an Ihrer Praktikumsschule statt. Geplant wird gemeinsam mit Ihrer überfachlichen Begleitkraft, durchgeführt ebenfalls mit dieser sowie einer Schulvertretung Ihrer Praktikumsschule. </a:t>
            </a:r>
          </a:p>
          <a:p>
            <a:pPr marL="0" indent="0">
              <a:buNone/>
            </a:pPr>
            <a:endParaRPr lang="de-DE" sz="1000" b="1" dirty="0"/>
          </a:p>
          <a:p>
            <a:pPr marL="0" indent="0">
              <a:buNone/>
            </a:pPr>
            <a:r>
              <a:rPr lang="de-DE" sz="2400" b="1" dirty="0"/>
              <a:t>Alle drei hier aufgeführten Begleitformate werden in Absprache mit Ihnen </a:t>
            </a:r>
            <a:r>
              <a:rPr lang="de-DE" sz="2400" b="1" dirty="0">
                <a:solidFill>
                  <a:srgbClr val="0070C0"/>
                </a:solidFill>
              </a:rPr>
              <a:t>individuell terminiert</a:t>
            </a:r>
            <a:r>
              <a:rPr lang="de-DE" sz="2400" b="1" dirty="0"/>
              <a:t>. </a:t>
            </a:r>
            <a:endParaRPr lang="de-DE" sz="2400" dirty="0"/>
          </a:p>
        </p:txBody>
      </p:sp>
      <p:sp>
        <p:nvSpPr>
          <p:cNvPr id="4" name="Foliennummernplatzhalter 3">
            <a:extLst>
              <a:ext uri="{FF2B5EF4-FFF2-40B4-BE49-F238E27FC236}">
                <a16:creationId xmlns:a16="http://schemas.microsoft.com/office/drawing/2014/main" id="{2E2C641A-D907-4C1A-9B6C-2EFA46497E87}"/>
              </a:ext>
            </a:extLst>
          </p:cNvPr>
          <p:cNvSpPr>
            <a:spLocks noGrp="1"/>
          </p:cNvSpPr>
          <p:nvPr>
            <p:ph type="sldNum" sz="quarter" idx="12"/>
          </p:nvPr>
        </p:nvSpPr>
        <p:spPr/>
        <p:txBody>
          <a:bodyPr/>
          <a:lstStyle/>
          <a:p>
            <a:fld id="{2C1F0E2C-DB56-4B79-B6EA-E929EA530B13}" type="slidenum">
              <a:rPr lang="de-DE" smtClean="0"/>
              <a:t>25</a:t>
            </a:fld>
            <a:endParaRPr lang="de-DE"/>
          </a:p>
        </p:txBody>
      </p:sp>
    </p:spTree>
    <p:extLst>
      <p:ext uri="{BB962C8B-B14F-4D97-AF65-F5344CB8AC3E}">
        <p14:creationId xmlns:p14="http://schemas.microsoft.com/office/powerpoint/2010/main" val="3696096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DB54D6-119D-4B85-903B-C2D77C639DDA}"/>
              </a:ext>
            </a:extLst>
          </p:cNvPr>
          <p:cNvSpPr>
            <a:spLocks noGrp="1"/>
          </p:cNvSpPr>
          <p:nvPr>
            <p:ph type="title"/>
          </p:nvPr>
        </p:nvSpPr>
        <p:spPr>
          <a:xfrm>
            <a:off x="0" y="0"/>
            <a:ext cx="9144000" cy="1916832"/>
          </a:xfrm>
        </p:spPr>
        <p:txBody>
          <a:bodyPr>
            <a:normAutofit fontScale="90000"/>
          </a:bodyPr>
          <a:lstStyle/>
          <a:p>
            <a:r>
              <a:rPr lang="de-DE" sz="3200" b="1" dirty="0">
                <a:solidFill>
                  <a:srgbClr val="0070C0"/>
                </a:solidFill>
              </a:rPr>
              <a:t>Welche Materialien gibt es für die Planung und Durch-führung der überfachlichen  Gruppenhospitationen und fachlichen Praxisbegleitungen? </a:t>
            </a:r>
          </a:p>
        </p:txBody>
      </p:sp>
      <p:sp>
        <p:nvSpPr>
          <p:cNvPr id="3" name="Inhaltsplatzhalter 2">
            <a:extLst>
              <a:ext uri="{FF2B5EF4-FFF2-40B4-BE49-F238E27FC236}">
                <a16:creationId xmlns:a16="http://schemas.microsoft.com/office/drawing/2014/main" id="{A26F1B28-D3DD-4DE3-B305-E99F4D26E2AD}"/>
              </a:ext>
            </a:extLst>
          </p:cNvPr>
          <p:cNvSpPr>
            <a:spLocks noGrp="1"/>
          </p:cNvSpPr>
          <p:nvPr>
            <p:ph idx="1"/>
          </p:nvPr>
        </p:nvSpPr>
        <p:spPr>
          <a:xfrm>
            <a:off x="0" y="2132856"/>
            <a:ext cx="9144000" cy="4725144"/>
          </a:xfrm>
        </p:spPr>
        <p:txBody>
          <a:bodyPr>
            <a:normAutofit/>
          </a:bodyPr>
          <a:lstStyle/>
          <a:p>
            <a:r>
              <a:rPr lang="de-DE" sz="2800" b="1" dirty="0"/>
              <a:t>Im ZfsL-</a:t>
            </a:r>
            <a:r>
              <a:rPr lang="de-DE" sz="2800" b="1" dirty="0" err="1"/>
              <a:t>Moodle</a:t>
            </a:r>
            <a:r>
              <a:rPr lang="de-DE" sz="2800" b="1" dirty="0"/>
              <a:t>-Kurs „Informationsportal Praxissemesterstudierende“ finden Sie folgende </a:t>
            </a:r>
            <a:r>
              <a:rPr lang="de-DE" sz="2800" b="1" dirty="0">
                <a:solidFill>
                  <a:srgbClr val="0070C0"/>
                </a:solidFill>
              </a:rPr>
              <a:t>Dokumente für die Planung und Durchführung Ihrer GH/PB:</a:t>
            </a:r>
            <a:r>
              <a:rPr lang="de-DE" sz="2800" b="1" dirty="0"/>
              <a:t> </a:t>
            </a:r>
          </a:p>
          <a:p>
            <a:pPr marL="0" indent="0">
              <a:buNone/>
            </a:pPr>
            <a:r>
              <a:rPr lang="de-DE" sz="2800" b="1" dirty="0"/>
              <a:t>    - Allgemeine Hinweise,</a:t>
            </a:r>
          </a:p>
          <a:p>
            <a:pPr marL="0" indent="0">
              <a:buNone/>
            </a:pPr>
            <a:r>
              <a:rPr lang="de-DE" sz="2800" b="1" dirty="0"/>
              <a:t>    - Anlage I Planungspapier,</a:t>
            </a:r>
          </a:p>
          <a:p>
            <a:pPr marL="0" indent="0">
              <a:buNone/>
            </a:pPr>
            <a:r>
              <a:rPr lang="de-DE" sz="2800" b="1" dirty="0"/>
              <a:t>    - Anlage II Leitfaden Beratungsgespräch,</a:t>
            </a:r>
          </a:p>
          <a:p>
            <a:pPr marL="0" indent="0">
              <a:buNone/>
            </a:pPr>
            <a:r>
              <a:rPr lang="de-DE" sz="2800" b="1" dirty="0"/>
              <a:t>    - Anlage III Auswertungs-/ Reflexionspapier.</a:t>
            </a:r>
          </a:p>
          <a:p>
            <a:pPr marL="0" indent="0">
              <a:buNone/>
            </a:pPr>
            <a:endParaRPr lang="de-DE" sz="2800" b="1" dirty="0"/>
          </a:p>
          <a:p>
            <a:endParaRPr lang="de-DE" sz="2800" b="1" dirty="0"/>
          </a:p>
        </p:txBody>
      </p:sp>
      <p:sp>
        <p:nvSpPr>
          <p:cNvPr id="4" name="Foliennummernplatzhalter 3">
            <a:extLst>
              <a:ext uri="{FF2B5EF4-FFF2-40B4-BE49-F238E27FC236}">
                <a16:creationId xmlns:a16="http://schemas.microsoft.com/office/drawing/2014/main" id="{3C8FB8A0-5CEA-4874-BAB5-D39C55758074}"/>
              </a:ext>
            </a:extLst>
          </p:cNvPr>
          <p:cNvSpPr>
            <a:spLocks noGrp="1"/>
          </p:cNvSpPr>
          <p:nvPr>
            <p:ph type="sldNum" sz="quarter" idx="12"/>
          </p:nvPr>
        </p:nvSpPr>
        <p:spPr/>
        <p:txBody>
          <a:bodyPr/>
          <a:lstStyle/>
          <a:p>
            <a:fld id="{2C1F0E2C-DB56-4B79-B6EA-E929EA530B13}" type="slidenum">
              <a:rPr lang="de-DE" smtClean="0"/>
              <a:t>26</a:t>
            </a:fld>
            <a:endParaRPr lang="de-DE"/>
          </a:p>
        </p:txBody>
      </p:sp>
    </p:spTree>
    <p:extLst>
      <p:ext uri="{BB962C8B-B14F-4D97-AF65-F5344CB8AC3E}">
        <p14:creationId xmlns:p14="http://schemas.microsoft.com/office/powerpoint/2010/main" val="6792532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07447" y="0"/>
            <a:ext cx="6479177" cy="6858000"/>
          </a:xfrm>
        </p:spPr>
        <p:txBody>
          <a:bodyPr>
            <a:normAutofit/>
          </a:bodyPr>
          <a:lstStyle/>
          <a:p>
            <a:pPr marL="0" indent="0">
              <a:buNone/>
            </a:pPr>
            <a:endParaRPr lang="de-DE" sz="800" dirty="0"/>
          </a:p>
          <a:p>
            <a:pPr marL="0" indent="0">
              <a:buNone/>
            </a:pPr>
            <a:r>
              <a:rPr lang="de-DE" b="1" dirty="0">
                <a:solidFill>
                  <a:srgbClr val="0070C0"/>
                </a:solidFill>
              </a:rPr>
              <a:t>Fortsetzung: </a:t>
            </a:r>
          </a:p>
          <a:p>
            <a:pPr marL="0" indent="0">
              <a:buNone/>
            </a:pPr>
            <a:endParaRPr lang="de-DE" sz="1000" b="1" dirty="0">
              <a:solidFill>
                <a:srgbClr val="0070C0"/>
              </a:solidFill>
            </a:endParaRPr>
          </a:p>
          <a:p>
            <a:r>
              <a:rPr lang="de-DE" sz="2800" b="1" dirty="0"/>
              <a:t>Die </a:t>
            </a:r>
            <a:r>
              <a:rPr lang="de-DE" sz="2800" b="1" dirty="0">
                <a:solidFill>
                  <a:srgbClr val="0070C0"/>
                </a:solidFill>
              </a:rPr>
              <a:t>fachliche Praxisbegleitung im Rahmen eines  Unterrichtsvorhabens </a:t>
            </a:r>
            <a:r>
              <a:rPr lang="de-DE" sz="2800" b="1" dirty="0"/>
              <a:t>erfordert eine </a:t>
            </a:r>
            <a:r>
              <a:rPr lang="de-DE" sz="2800" b="1" dirty="0">
                <a:solidFill>
                  <a:srgbClr val="0070C0"/>
                </a:solidFill>
              </a:rPr>
              <a:t>frühzeitige Abstimmung </a:t>
            </a:r>
            <a:r>
              <a:rPr lang="de-DE" sz="2800" b="1" dirty="0"/>
              <a:t>(per Mail) des Termins mit der/dem Mentor*in  und der jeweiligen ZfsL-Begleitkraft. </a:t>
            </a:r>
          </a:p>
          <a:p>
            <a:pPr marL="0" indent="0">
              <a:buNone/>
            </a:pPr>
            <a:endParaRPr lang="de-DE" sz="2800" dirty="0"/>
          </a:p>
          <a:p>
            <a:r>
              <a:rPr lang="de-DE" sz="2800" b="1" dirty="0"/>
              <a:t>Die </a:t>
            </a:r>
            <a:r>
              <a:rPr lang="de-DE" sz="2800" b="1" dirty="0">
                <a:solidFill>
                  <a:srgbClr val="0070C0"/>
                </a:solidFill>
              </a:rPr>
              <a:t>schriftliche Planung </a:t>
            </a:r>
            <a:r>
              <a:rPr lang="de-DE" sz="2800" b="1" dirty="0"/>
              <a:t>(Anlage I) sowie ein eigens ausgewählter </a:t>
            </a:r>
            <a:r>
              <a:rPr lang="de-DE" sz="2800" b="1" dirty="0">
                <a:solidFill>
                  <a:srgbClr val="0070C0"/>
                </a:solidFill>
              </a:rPr>
              <a:t>Beobachtungsauftrag</a:t>
            </a:r>
            <a:r>
              <a:rPr lang="de-DE" sz="2800" b="1" dirty="0"/>
              <a:t> sind allen Teilnehmenden (sowohl bei den GH als auch den PB)</a:t>
            </a:r>
            <a:r>
              <a:rPr lang="de-DE" sz="2800" b="1" dirty="0">
                <a:solidFill>
                  <a:srgbClr val="0070C0"/>
                </a:solidFill>
              </a:rPr>
              <a:t> spätestens am Tag zuvor zugänglich zu machen. </a:t>
            </a:r>
          </a:p>
          <a:p>
            <a:endParaRPr lang="de-DE" sz="2200" dirty="0"/>
          </a:p>
        </p:txBody>
      </p:sp>
      <p:sp>
        <p:nvSpPr>
          <p:cNvPr id="12" name="Textfeld 11"/>
          <p:cNvSpPr txBox="1"/>
          <p:nvPr/>
        </p:nvSpPr>
        <p:spPr>
          <a:xfrm>
            <a:off x="57376" y="1139757"/>
            <a:ext cx="2520280" cy="707886"/>
          </a:xfrm>
          <a:prstGeom prst="rect">
            <a:avLst/>
          </a:prstGeom>
          <a:solidFill>
            <a:schemeClr val="bg1"/>
          </a:solidFill>
        </p:spPr>
        <p:txBody>
          <a:bodyPr wrap="square" rtlCol="0">
            <a:spAutoFit/>
          </a:bodyPr>
          <a:lstStyle/>
          <a:p>
            <a:pPr algn="ctr"/>
            <a:r>
              <a:rPr lang="de-DE" sz="2000" b="1" dirty="0"/>
              <a:t>Planungspapier </a:t>
            </a:r>
          </a:p>
          <a:p>
            <a:pPr algn="ctr"/>
            <a:r>
              <a:rPr lang="de-DE" sz="2000" b="1" dirty="0"/>
              <a:t>(Anlage I)</a:t>
            </a:r>
            <a:endParaRPr lang="de-DE" sz="2000" dirty="0"/>
          </a:p>
        </p:txBody>
      </p:sp>
      <p:pic>
        <p:nvPicPr>
          <p:cNvPr id="3079" name="Picture 7" descr="C:\Users\Nesselbosch\Desktop\bu9HqWOe.png"/>
          <p:cNvPicPr>
            <a:picLocks noChangeAspect="1" noChangeArrowheads="1"/>
          </p:cNvPicPr>
          <p:nvPr/>
        </p:nvPicPr>
        <p:blipFill rotWithShape="1">
          <a:blip r:embed="rId3">
            <a:extLst>
              <a:ext uri="{28A0092B-C50C-407E-A947-70E740481C1C}">
                <a14:useLocalDpi xmlns:a14="http://schemas.microsoft.com/office/drawing/2010/main" val="0"/>
              </a:ext>
            </a:extLst>
          </a:blip>
          <a:srcRect l="3539" t="34297" r="74333" b="10888"/>
          <a:stretch/>
        </p:blipFill>
        <p:spPr bwMode="auto">
          <a:xfrm>
            <a:off x="15159" y="2063087"/>
            <a:ext cx="2592288" cy="3300678"/>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D3179A11-B410-46ED-9CFC-BB27706013E4}"/>
              </a:ext>
            </a:extLst>
          </p:cNvPr>
          <p:cNvSpPr>
            <a:spLocks noGrp="1"/>
          </p:cNvSpPr>
          <p:nvPr>
            <p:ph type="sldNum" sz="quarter" idx="12"/>
          </p:nvPr>
        </p:nvSpPr>
        <p:spPr/>
        <p:txBody>
          <a:bodyPr/>
          <a:lstStyle/>
          <a:p>
            <a:fld id="{2C1F0E2C-DB56-4B79-B6EA-E929EA530B13}" type="slidenum">
              <a:rPr lang="de-DE" smtClean="0"/>
              <a:t>27</a:t>
            </a:fld>
            <a:endParaRPr lang="de-DE"/>
          </a:p>
        </p:txBody>
      </p:sp>
    </p:spTree>
    <p:extLst>
      <p:ext uri="{BB962C8B-B14F-4D97-AF65-F5344CB8AC3E}">
        <p14:creationId xmlns:p14="http://schemas.microsoft.com/office/powerpoint/2010/main" val="448640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775124" y="0"/>
            <a:ext cx="6368876" cy="6858000"/>
          </a:xfrm>
        </p:spPr>
        <p:txBody>
          <a:bodyPr>
            <a:normAutofit lnSpcReduction="10000"/>
          </a:bodyPr>
          <a:lstStyle/>
          <a:p>
            <a:pPr marL="0" indent="0">
              <a:buNone/>
            </a:pPr>
            <a:r>
              <a:rPr lang="de-DE" sz="3500" b="1" dirty="0">
                <a:solidFill>
                  <a:srgbClr val="0070C0"/>
                </a:solidFill>
              </a:rPr>
              <a:t>Fortsetzung:</a:t>
            </a:r>
          </a:p>
          <a:p>
            <a:pPr marL="0" indent="0">
              <a:buNone/>
            </a:pPr>
            <a:r>
              <a:rPr lang="de-DE" sz="2800" b="1" dirty="0"/>
              <a:t>Die </a:t>
            </a:r>
            <a:r>
              <a:rPr lang="de-DE" sz="2800" b="1" dirty="0">
                <a:solidFill>
                  <a:srgbClr val="0070C0"/>
                </a:solidFill>
              </a:rPr>
              <a:t>Beratung nach der Durchführung </a:t>
            </a:r>
            <a:r>
              <a:rPr lang="de-DE" sz="2800" b="1" dirty="0"/>
              <a:t>einer Gruppenhospitation oder einer fachlichen Praxisbegleitung im Rahmen eines Unterrichtsvorhabens</a:t>
            </a:r>
          </a:p>
          <a:p>
            <a:pPr marL="0" indent="0">
              <a:buNone/>
            </a:pPr>
            <a:endParaRPr lang="de-DE" sz="2800" b="1" dirty="0"/>
          </a:p>
          <a:p>
            <a:pPr>
              <a:buFont typeface="Symbol" panose="05050102010706020507" pitchFamily="18" charset="2"/>
              <a:buChar char="-"/>
            </a:pPr>
            <a:r>
              <a:rPr lang="de-DE" sz="2400" b="1" dirty="0"/>
              <a:t>orientiert sich an</a:t>
            </a:r>
            <a:r>
              <a:rPr lang="de-DE" sz="2400" b="1" dirty="0">
                <a:solidFill>
                  <a:srgbClr val="0070C0"/>
                </a:solidFill>
              </a:rPr>
              <a:t> Ihren Bedürfnissen und  Schwerpunktsetzungen </a:t>
            </a:r>
            <a:r>
              <a:rPr lang="de-DE" sz="2400" b="1" dirty="0"/>
              <a:t>(Beobachtungs-auftrag),</a:t>
            </a:r>
          </a:p>
          <a:p>
            <a:pPr>
              <a:buFont typeface="Symbol" panose="05050102010706020507" pitchFamily="18" charset="2"/>
              <a:buChar char="-"/>
            </a:pPr>
            <a:r>
              <a:rPr lang="de-DE" sz="2400" b="1" dirty="0"/>
              <a:t>dient der Ausdifferenzierung </a:t>
            </a:r>
            <a:r>
              <a:rPr lang="de-DE" sz="2400" b="1" dirty="0">
                <a:solidFill>
                  <a:srgbClr val="0070C0"/>
                </a:solidFill>
              </a:rPr>
              <a:t>Ihrer forschenden Grundhaltung</a:t>
            </a:r>
            <a:r>
              <a:rPr lang="de-DE" sz="2400" b="1" dirty="0"/>
              <a:t>,</a:t>
            </a:r>
          </a:p>
          <a:p>
            <a:pPr>
              <a:buFont typeface="Symbol" panose="05050102010706020507" pitchFamily="18" charset="2"/>
              <a:buChar char="-"/>
            </a:pPr>
            <a:r>
              <a:rPr lang="de-DE" sz="2400" b="1" dirty="0"/>
              <a:t>berücksichtigt </a:t>
            </a:r>
            <a:r>
              <a:rPr lang="de-DE" sz="2400" b="1" dirty="0">
                <a:solidFill>
                  <a:srgbClr val="0070C0"/>
                </a:solidFill>
              </a:rPr>
              <a:t>fachliche, überfachliche und bildungswissenschaftliche Zusammenhänge</a:t>
            </a:r>
            <a:r>
              <a:rPr lang="de-DE" sz="2400" b="1" dirty="0"/>
              <a:t>,</a:t>
            </a:r>
          </a:p>
          <a:p>
            <a:pPr>
              <a:buFont typeface="Symbol" panose="05050102010706020507" pitchFamily="18" charset="2"/>
              <a:buChar char="-"/>
            </a:pPr>
            <a:r>
              <a:rPr lang="de-DE" sz="2400" b="1" dirty="0"/>
              <a:t>beleuchtet </a:t>
            </a:r>
            <a:r>
              <a:rPr lang="de-DE" sz="2400" b="1" dirty="0">
                <a:solidFill>
                  <a:srgbClr val="0070C0"/>
                </a:solidFill>
              </a:rPr>
              <a:t>Kriterien guten (Fach)Unterrichts </a:t>
            </a:r>
            <a:r>
              <a:rPr lang="de-DE" sz="2400" b="1" dirty="0"/>
              <a:t>und</a:t>
            </a:r>
          </a:p>
          <a:p>
            <a:pPr>
              <a:buFont typeface="Symbol" panose="05050102010706020507" pitchFamily="18" charset="2"/>
              <a:buChar char="-"/>
            </a:pPr>
            <a:r>
              <a:rPr lang="de-DE" sz="2400" b="1" dirty="0"/>
              <a:t>fokussiert </a:t>
            </a:r>
            <a:r>
              <a:rPr lang="de-DE" sz="2400" b="1" dirty="0">
                <a:solidFill>
                  <a:srgbClr val="0070C0"/>
                </a:solidFill>
              </a:rPr>
              <a:t>Perspektiven für Ihren weiteren Professionalisierungsprozess. </a:t>
            </a:r>
          </a:p>
          <a:p>
            <a:pPr>
              <a:buFont typeface="Courier New" panose="02070309020205020404" pitchFamily="49" charset="0"/>
              <a:buChar char="o"/>
            </a:pPr>
            <a:endParaRPr lang="de-DE" dirty="0"/>
          </a:p>
          <a:p>
            <a:pPr>
              <a:buFont typeface="Courier New" panose="02070309020205020404" pitchFamily="49" charset="0"/>
              <a:buChar char="o"/>
            </a:pPr>
            <a:endParaRPr lang="de-DE" dirty="0"/>
          </a:p>
          <a:p>
            <a:pPr>
              <a:buFont typeface="Courier New" panose="02070309020205020404" pitchFamily="49" charset="0"/>
              <a:buChar char="o"/>
            </a:pPr>
            <a:endParaRPr lang="de-DE" dirty="0"/>
          </a:p>
          <a:p>
            <a:pPr marL="0" indent="0">
              <a:buNone/>
            </a:pPr>
            <a:endParaRPr lang="de-DE" dirty="0"/>
          </a:p>
        </p:txBody>
      </p:sp>
      <p:sp>
        <p:nvSpPr>
          <p:cNvPr id="6" name="Textfeld 5"/>
          <p:cNvSpPr txBox="1"/>
          <p:nvPr/>
        </p:nvSpPr>
        <p:spPr>
          <a:xfrm>
            <a:off x="107504" y="692697"/>
            <a:ext cx="2565019" cy="923330"/>
          </a:xfrm>
          <a:prstGeom prst="rect">
            <a:avLst/>
          </a:prstGeom>
          <a:solidFill>
            <a:schemeClr val="bg1"/>
          </a:solidFill>
        </p:spPr>
        <p:txBody>
          <a:bodyPr wrap="square" rtlCol="0">
            <a:spAutoFit/>
          </a:bodyPr>
          <a:lstStyle/>
          <a:p>
            <a:pPr algn="ctr"/>
            <a:r>
              <a:rPr lang="de-DE" b="1" dirty="0"/>
              <a:t> Leitfaden Beratungsgespräch</a:t>
            </a:r>
          </a:p>
          <a:p>
            <a:pPr algn="ctr"/>
            <a:r>
              <a:rPr lang="de-DE" b="1" dirty="0"/>
              <a:t>(Anlage II)</a:t>
            </a:r>
            <a:endParaRPr lang="de-DE" dirty="0"/>
          </a:p>
        </p:txBody>
      </p:sp>
      <p:pic>
        <p:nvPicPr>
          <p:cNvPr id="3075" name="Picture 3" descr="C:\Users\Nesselbosch\Desktop\Screenshot 2019-09-09 14.41.06.png"/>
          <p:cNvPicPr>
            <a:picLocks noChangeAspect="1" noChangeArrowheads="1"/>
          </p:cNvPicPr>
          <p:nvPr/>
        </p:nvPicPr>
        <p:blipFill rotWithShape="1">
          <a:blip r:embed="rId3">
            <a:extLst>
              <a:ext uri="{28A0092B-C50C-407E-A947-70E740481C1C}">
                <a14:useLocalDpi xmlns:a14="http://schemas.microsoft.com/office/drawing/2010/main" val="0"/>
              </a:ext>
            </a:extLst>
          </a:blip>
          <a:srcRect l="32391" t="25665" r="38913" b="5030"/>
          <a:stretch/>
        </p:blipFill>
        <p:spPr bwMode="auto">
          <a:xfrm>
            <a:off x="107504" y="1844824"/>
            <a:ext cx="2565019" cy="3528392"/>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a:extLst>
              <a:ext uri="{FF2B5EF4-FFF2-40B4-BE49-F238E27FC236}">
                <a16:creationId xmlns:a16="http://schemas.microsoft.com/office/drawing/2014/main" id="{60C7E03C-8BB2-4DC1-BC56-0D349235AC2E}"/>
              </a:ext>
            </a:extLst>
          </p:cNvPr>
          <p:cNvSpPr>
            <a:spLocks noGrp="1"/>
          </p:cNvSpPr>
          <p:nvPr>
            <p:ph type="sldNum" sz="quarter" idx="12"/>
          </p:nvPr>
        </p:nvSpPr>
        <p:spPr/>
        <p:txBody>
          <a:bodyPr/>
          <a:lstStyle/>
          <a:p>
            <a:fld id="{2C1F0E2C-DB56-4B79-B6EA-E929EA530B13}" type="slidenum">
              <a:rPr lang="de-DE" smtClean="0"/>
              <a:t>28</a:t>
            </a:fld>
            <a:endParaRPr lang="de-DE"/>
          </a:p>
        </p:txBody>
      </p:sp>
    </p:spTree>
    <p:extLst>
      <p:ext uri="{BB962C8B-B14F-4D97-AF65-F5344CB8AC3E}">
        <p14:creationId xmlns:p14="http://schemas.microsoft.com/office/powerpoint/2010/main" val="2052402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FFE1A8-EB04-44A9-B10E-4D31641ABFBB}"/>
              </a:ext>
            </a:extLst>
          </p:cNvPr>
          <p:cNvSpPr>
            <a:spLocks noGrp="1"/>
          </p:cNvSpPr>
          <p:nvPr>
            <p:ph type="title"/>
          </p:nvPr>
        </p:nvSpPr>
        <p:spPr>
          <a:xfrm>
            <a:off x="0" y="0"/>
            <a:ext cx="9144000" cy="1772816"/>
          </a:xfrm>
        </p:spPr>
        <p:txBody>
          <a:bodyPr>
            <a:normAutofit/>
          </a:bodyPr>
          <a:lstStyle/>
          <a:p>
            <a:r>
              <a:rPr lang="de-DE" sz="3200" b="1" dirty="0">
                <a:solidFill>
                  <a:srgbClr val="0070C0"/>
                </a:solidFill>
              </a:rPr>
              <a:t>Welche Materialien gibt es für die Planung und Durchführung des Bilanz- und Perspektivgesprächs (BPG)?</a:t>
            </a:r>
          </a:p>
        </p:txBody>
      </p:sp>
      <p:sp>
        <p:nvSpPr>
          <p:cNvPr id="3" name="Inhaltsplatzhalter 2">
            <a:extLst>
              <a:ext uri="{FF2B5EF4-FFF2-40B4-BE49-F238E27FC236}">
                <a16:creationId xmlns:a16="http://schemas.microsoft.com/office/drawing/2014/main" id="{C4555EE3-044C-4986-B24C-BE163F0A1D5F}"/>
              </a:ext>
            </a:extLst>
          </p:cNvPr>
          <p:cNvSpPr>
            <a:spLocks noGrp="1"/>
          </p:cNvSpPr>
          <p:nvPr>
            <p:ph idx="1"/>
          </p:nvPr>
        </p:nvSpPr>
        <p:spPr>
          <a:xfrm>
            <a:off x="0" y="1988840"/>
            <a:ext cx="9144000" cy="4869160"/>
          </a:xfrm>
        </p:spPr>
        <p:txBody>
          <a:bodyPr>
            <a:normAutofit/>
          </a:bodyPr>
          <a:lstStyle/>
          <a:p>
            <a:r>
              <a:rPr lang="de-DE" sz="3200" b="1" dirty="0"/>
              <a:t>Im ZfsL-</a:t>
            </a:r>
            <a:r>
              <a:rPr lang="de-DE" sz="3200" b="1" dirty="0" err="1"/>
              <a:t>Moodle</a:t>
            </a:r>
            <a:r>
              <a:rPr lang="de-DE" sz="3200" b="1" dirty="0"/>
              <a:t>-Kurs „Informationsportal Praxissemesterstudierende“ finden Sie folgende </a:t>
            </a:r>
            <a:r>
              <a:rPr lang="de-DE" sz="3200" b="1" dirty="0">
                <a:solidFill>
                  <a:srgbClr val="0070C0"/>
                </a:solidFill>
              </a:rPr>
              <a:t>Dokumente für </a:t>
            </a:r>
            <a:r>
              <a:rPr lang="de-DE" b="1" dirty="0">
                <a:solidFill>
                  <a:srgbClr val="0070C0"/>
                </a:solidFill>
              </a:rPr>
              <a:t>die Planung und </a:t>
            </a:r>
            <a:r>
              <a:rPr lang="de-DE" sz="3200" b="1" dirty="0">
                <a:solidFill>
                  <a:srgbClr val="0070C0"/>
                </a:solidFill>
              </a:rPr>
              <a:t>Durchführung Ihres BPG:</a:t>
            </a:r>
          </a:p>
          <a:p>
            <a:pPr marL="0" indent="0">
              <a:buNone/>
            </a:pPr>
            <a:r>
              <a:rPr lang="de-DE" b="1" dirty="0">
                <a:solidFill>
                  <a:srgbClr val="0070C0"/>
                </a:solidFill>
              </a:rPr>
              <a:t>    </a:t>
            </a:r>
            <a:r>
              <a:rPr lang="de-DE" sz="2800" b="1" dirty="0"/>
              <a:t>- Allgemeine Erläuterungen zum BPG </a:t>
            </a:r>
          </a:p>
          <a:p>
            <a:pPr marL="0" indent="0">
              <a:buNone/>
            </a:pPr>
            <a:r>
              <a:rPr lang="de-DE" sz="2800" b="1" dirty="0"/>
              <a:t>    - Anlage I Reflexionsanregungen</a:t>
            </a:r>
            <a:r>
              <a:rPr lang="de-DE" sz="2800" dirty="0"/>
              <a:t> </a:t>
            </a:r>
            <a:r>
              <a:rPr lang="de-DE" sz="2800" b="1" dirty="0"/>
              <a:t>für das PS/das BPG    </a:t>
            </a:r>
          </a:p>
          <a:p>
            <a:pPr marL="0" indent="0">
              <a:buNone/>
            </a:pPr>
            <a:r>
              <a:rPr lang="de-DE" sz="2800" b="1" dirty="0"/>
              <a:t>    - Anlage II Gesprächsleitfaden</a:t>
            </a:r>
          </a:p>
          <a:p>
            <a:pPr marL="0" indent="0">
              <a:buNone/>
            </a:pPr>
            <a:r>
              <a:rPr lang="de-DE" sz="2800" b="1" dirty="0"/>
              <a:t>    - Anlage III </a:t>
            </a:r>
            <a:r>
              <a:rPr lang="de-DE" sz="2800" b="1" dirty="0" err="1"/>
              <a:t>PePe</a:t>
            </a:r>
            <a:r>
              <a:rPr lang="de-DE" sz="2800" b="1" dirty="0"/>
              <a:t>-Dokumentationsbogen</a:t>
            </a:r>
            <a:endParaRPr lang="de-DE" sz="2800" dirty="0"/>
          </a:p>
          <a:p>
            <a:endParaRPr lang="de-DE" dirty="0"/>
          </a:p>
        </p:txBody>
      </p:sp>
      <p:sp>
        <p:nvSpPr>
          <p:cNvPr id="4" name="Foliennummernplatzhalter 3">
            <a:extLst>
              <a:ext uri="{FF2B5EF4-FFF2-40B4-BE49-F238E27FC236}">
                <a16:creationId xmlns:a16="http://schemas.microsoft.com/office/drawing/2014/main" id="{A6A1BAA8-8CE0-4B1A-85F0-4868225335DE}"/>
              </a:ext>
            </a:extLst>
          </p:cNvPr>
          <p:cNvSpPr>
            <a:spLocks noGrp="1"/>
          </p:cNvSpPr>
          <p:nvPr>
            <p:ph type="sldNum" sz="quarter" idx="12"/>
          </p:nvPr>
        </p:nvSpPr>
        <p:spPr/>
        <p:txBody>
          <a:bodyPr/>
          <a:lstStyle/>
          <a:p>
            <a:fld id="{2C1F0E2C-DB56-4B79-B6EA-E929EA530B13}" type="slidenum">
              <a:rPr lang="de-DE" smtClean="0"/>
              <a:t>29</a:t>
            </a:fld>
            <a:endParaRPr lang="de-DE"/>
          </a:p>
        </p:txBody>
      </p:sp>
    </p:spTree>
    <p:extLst>
      <p:ext uri="{BB962C8B-B14F-4D97-AF65-F5344CB8AC3E}">
        <p14:creationId xmlns:p14="http://schemas.microsoft.com/office/powerpoint/2010/main" val="1406403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D28A6-70A3-40FD-AA98-12E2EECD843F}"/>
              </a:ext>
            </a:extLst>
          </p:cNvPr>
          <p:cNvSpPr>
            <a:spLocks noGrp="1"/>
          </p:cNvSpPr>
          <p:nvPr>
            <p:ph type="title"/>
          </p:nvPr>
        </p:nvSpPr>
        <p:spPr>
          <a:xfrm>
            <a:off x="0" y="58614"/>
            <a:ext cx="9144000" cy="922114"/>
          </a:xfrm>
        </p:spPr>
        <p:txBody>
          <a:bodyPr>
            <a:normAutofit fontScale="90000"/>
          </a:bodyPr>
          <a:lstStyle/>
          <a:p>
            <a:br>
              <a:rPr lang="de-DE" dirty="0"/>
            </a:br>
            <a:br>
              <a:rPr lang="de-DE" sz="3600" dirty="0">
                <a:latin typeface="+mn-lt"/>
              </a:rPr>
            </a:br>
            <a:r>
              <a:rPr lang="de-DE" sz="3600" b="1" dirty="0">
                <a:solidFill>
                  <a:srgbClr val="0070C0"/>
                </a:solidFill>
                <a:latin typeface="+mn-lt"/>
              </a:rPr>
              <a:t>1. Wie erreiche ich die</a:t>
            </a:r>
            <a:br>
              <a:rPr lang="de-DE" sz="3600" b="1" dirty="0">
                <a:solidFill>
                  <a:srgbClr val="0070C0"/>
                </a:solidFill>
                <a:latin typeface="+mn-lt"/>
              </a:rPr>
            </a:br>
            <a:r>
              <a:rPr lang="de-DE" sz="3600" b="1" dirty="0">
                <a:solidFill>
                  <a:srgbClr val="0070C0"/>
                </a:solidFill>
                <a:latin typeface="+mn-lt"/>
              </a:rPr>
              <a:t>     Praxissemesterbeauftragten </a:t>
            </a:r>
            <a:r>
              <a:rPr lang="de-DE" sz="3600" b="1" dirty="0">
                <a:solidFill>
                  <a:srgbClr val="0070C0"/>
                </a:solidFill>
              </a:rPr>
              <a:t>(</a:t>
            </a:r>
            <a:r>
              <a:rPr lang="de-DE" sz="3600" b="1" dirty="0" err="1">
                <a:solidFill>
                  <a:srgbClr val="0070C0"/>
                </a:solidFill>
              </a:rPr>
              <a:t>Prabas</a:t>
            </a:r>
            <a:r>
              <a:rPr lang="de-DE" sz="3600" b="1" dirty="0">
                <a:solidFill>
                  <a:srgbClr val="0070C0"/>
                </a:solidFill>
              </a:rPr>
              <a:t>)?</a:t>
            </a:r>
            <a:br>
              <a:rPr lang="de-DE" dirty="0"/>
            </a:br>
            <a:br>
              <a:rPr lang="de-DE" dirty="0"/>
            </a:br>
            <a:endParaRPr lang="de-DE" dirty="0"/>
          </a:p>
        </p:txBody>
      </p:sp>
      <p:sp>
        <p:nvSpPr>
          <p:cNvPr id="3" name="Inhaltsplatzhalter 2">
            <a:extLst>
              <a:ext uri="{FF2B5EF4-FFF2-40B4-BE49-F238E27FC236}">
                <a16:creationId xmlns:a16="http://schemas.microsoft.com/office/drawing/2014/main" id="{A5F22E72-098A-46FD-8929-6017159EA0C7}"/>
              </a:ext>
            </a:extLst>
          </p:cNvPr>
          <p:cNvSpPr>
            <a:spLocks noGrp="1"/>
          </p:cNvSpPr>
          <p:nvPr>
            <p:ph idx="1"/>
          </p:nvPr>
        </p:nvSpPr>
        <p:spPr>
          <a:xfrm>
            <a:off x="0" y="980728"/>
            <a:ext cx="9036496" cy="5877272"/>
          </a:xfrm>
        </p:spPr>
        <p:txBody>
          <a:bodyPr>
            <a:normAutofit fontScale="85000" lnSpcReduction="20000"/>
          </a:bodyPr>
          <a:lstStyle/>
          <a:p>
            <a:pPr marL="0" lvl="0" indent="0" algn="ctr" defTabSz="914400">
              <a:lnSpc>
                <a:spcPct val="90000"/>
              </a:lnSpc>
              <a:spcBef>
                <a:spcPts val="1200"/>
              </a:spcBef>
              <a:spcAft>
                <a:spcPts val="200"/>
              </a:spcAft>
              <a:buClr>
                <a:srgbClr val="727CA3"/>
              </a:buClr>
              <a:buSzPct val="100000"/>
              <a:buNone/>
            </a:pPr>
            <a:endParaRPr lang="de-DE" sz="2800" b="1" dirty="0">
              <a:latin typeface="Calibri" panose="020F0502020204030204" pitchFamily="34" charset="0"/>
              <a:cs typeface="Calibri" panose="020F0502020204030204" pitchFamily="34" charset="0"/>
            </a:endParaRP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Ihr</a:t>
            </a:r>
            <a:r>
              <a:rPr lang="de-DE" sz="3300" b="1" dirty="0">
                <a:solidFill>
                  <a:srgbClr val="0070C0"/>
                </a:solidFill>
                <a:latin typeface="Calibri" panose="020F0502020204030204" pitchFamily="34" charset="0"/>
                <a:cs typeface="Calibri" panose="020F0502020204030204" pitchFamily="34" charset="0"/>
              </a:rPr>
              <a:t> Praba-Team </a:t>
            </a:r>
            <a:r>
              <a:rPr lang="de-DE" sz="3300" b="1" dirty="0">
                <a:latin typeface="Calibri" panose="020F0502020204030204" pitchFamily="34" charset="0"/>
                <a:cs typeface="Calibri" panose="020F0502020204030204" pitchFamily="34" charset="0"/>
              </a:rPr>
              <a:t>im ZfsL: </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Sabine </a:t>
            </a:r>
            <a:r>
              <a:rPr lang="de-DE" sz="3300" b="1" dirty="0" err="1">
                <a:latin typeface="Calibri" panose="020F0502020204030204" pitchFamily="34" charset="0"/>
                <a:cs typeface="Calibri" panose="020F0502020204030204" pitchFamily="34" charset="0"/>
              </a:rPr>
              <a:t>Badde</a:t>
            </a:r>
            <a:r>
              <a:rPr lang="de-DE" sz="3300" b="1" dirty="0">
                <a:latin typeface="Calibri" panose="020F0502020204030204" pitchFamily="34" charset="0"/>
                <a:cs typeface="Calibri" panose="020F0502020204030204" pitchFamily="34" charset="0"/>
              </a:rPr>
              <a:t> und Udo Nesselbosch </a:t>
            </a:r>
          </a:p>
          <a:p>
            <a:pPr marL="0" lvl="0" indent="0" algn="ctr" defTabSz="914400">
              <a:lnSpc>
                <a:spcPct val="90000"/>
              </a:lnSpc>
              <a:spcBef>
                <a:spcPts val="1200"/>
              </a:spcBef>
              <a:spcAft>
                <a:spcPts val="200"/>
              </a:spcAft>
              <a:buClr>
                <a:srgbClr val="727CA3"/>
              </a:buClr>
              <a:buSzPct val="100000"/>
              <a:buNone/>
            </a:pPr>
            <a:r>
              <a:rPr lang="de-DE" sz="3300" b="1" u="sng" dirty="0">
                <a:latin typeface="Calibri" panose="020F0502020204030204" pitchFamily="34" charset="0"/>
                <a:cs typeface="Calibri" panose="020F0502020204030204" pitchFamily="34" charset="0"/>
              </a:rPr>
              <a:t>Wir sind Ihre zentralen Ansprechpartner!</a:t>
            </a:r>
          </a:p>
          <a:p>
            <a:pPr marL="0" lvl="0" indent="0" algn="ctr" defTabSz="914400">
              <a:lnSpc>
                <a:spcPct val="90000"/>
              </a:lnSpc>
              <a:spcBef>
                <a:spcPts val="1200"/>
              </a:spcBef>
              <a:spcAft>
                <a:spcPts val="200"/>
              </a:spcAft>
              <a:buClr>
                <a:srgbClr val="727CA3"/>
              </a:buClr>
              <a:buSzPct val="100000"/>
              <a:buNone/>
            </a:pPr>
            <a:endParaRPr lang="de-DE" sz="3300" b="1" u="sng" dirty="0">
              <a:latin typeface="Calibri" panose="020F0502020204030204" pitchFamily="34" charset="0"/>
              <a:cs typeface="Calibri" panose="020F0502020204030204" pitchFamily="34" charset="0"/>
            </a:endParaRPr>
          </a:p>
          <a:p>
            <a:pPr marL="0" indent="0" algn="ctr">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Email: </a:t>
            </a:r>
            <a:r>
              <a:rPr lang="de-DE" sz="3300" b="1"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praba-gyge@zfslms.de</a:t>
            </a:r>
            <a:r>
              <a:rPr lang="de-DE" sz="3300" b="1" dirty="0">
                <a:solidFill>
                  <a:srgbClr val="0070C0"/>
                </a:solidFill>
                <a:latin typeface="Calibri" panose="020F0502020204030204" pitchFamily="34" charset="0"/>
                <a:cs typeface="Calibri" panose="020F0502020204030204" pitchFamily="34" charset="0"/>
              </a:rPr>
              <a:t> </a:t>
            </a:r>
            <a:r>
              <a:rPr lang="de-DE" sz="3300" b="1" dirty="0">
                <a:latin typeface="Calibri" panose="020F0502020204030204" pitchFamily="34" charset="0"/>
                <a:cs typeface="Calibri" panose="020F0502020204030204" pitchFamily="34" charset="0"/>
              </a:rPr>
              <a:t>(immer und gerne)</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Sprechstunde</a:t>
            </a:r>
            <a:r>
              <a:rPr lang="de-DE" sz="3300" dirty="0">
                <a:latin typeface="Calibri" panose="020F0502020204030204" pitchFamily="34" charset="0"/>
                <a:cs typeface="Calibri" panose="020F0502020204030204" pitchFamily="34" charset="0"/>
              </a:rPr>
              <a:t>: </a:t>
            </a:r>
            <a:r>
              <a:rPr lang="de-DE" sz="3300" b="1" dirty="0">
                <a:latin typeface="Calibri" panose="020F0502020204030204" pitchFamily="34" charset="0"/>
                <a:cs typeface="Calibri" panose="020F0502020204030204" pitchFamily="34" charset="0"/>
              </a:rPr>
              <a:t>montags von 12.00 -13.00 Uhr</a:t>
            </a:r>
          </a:p>
          <a:p>
            <a:pPr marL="0" lvl="0" indent="0" algn="ctr" defTabSz="914400">
              <a:lnSpc>
                <a:spcPct val="90000"/>
              </a:lnSpc>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 (außer in den Schulferien)</a:t>
            </a:r>
          </a:p>
          <a:p>
            <a:pPr marL="0" lvl="0" indent="0" algn="ctr" defTabSz="914400">
              <a:lnSpc>
                <a:spcPct val="90000"/>
              </a:lnSpc>
              <a:spcBef>
                <a:spcPts val="1200"/>
              </a:spcBef>
              <a:spcAft>
                <a:spcPts val="200"/>
              </a:spcAft>
              <a:buClr>
                <a:srgbClr val="727CA3"/>
              </a:buClr>
              <a:buSzPct val="100000"/>
              <a:buNone/>
            </a:pPr>
            <a:endParaRPr lang="de-DE" sz="3300" b="1" dirty="0">
              <a:latin typeface="Calibri" panose="020F0502020204030204" pitchFamily="34" charset="0"/>
              <a:cs typeface="Calibri" panose="020F0502020204030204" pitchFamily="34" charset="0"/>
            </a:endParaRPr>
          </a:p>
          <a:p>
            <a:pPr marL="0" indent="0" algn="ctr">
              <a:spcBef>
                <a:spcPts val="1200"/>
              </a:spcBef>
              <a:spcAft>
                <a:spcPts val="200"/>
              </a:spcAft>
              <a:buClr>
                <a:srgbClr val="727CA3"/>
              </a:buClr>
              <a:buSzPct val="100000"/>
              <a:buNone/>
            </a:pPr>
            <a:r>
              <a:rPr lang="de-DE" sz="3300" b="1" dirty="0">
                <a:latin typeface="Calibri" panose="020F0502020204030204" pitchFamily="34" charset="0"/>
                <a:cs typeface="Calibri" panose="020F0502020204030204" pitchFamily="34" charset="0"/>
              </a:rPr>
              <a:t>Telefonnummer: 0251-686633-348</a:t>
            </a:r>
          </a:p>
          <a:p>
            <a:pPr marL="0" indent="0" algn="ctr">
              <a:buNone/>
            </a:pPr>
            <a:r>
              <a:rPr lang="de-DE" sz="3300" b="1" dirty="0">
                <a:latin typeface="Calibri" panose="020F0502020204030204" pitchFamily="34" charset="0"/>
                <a:cs typeface="Calibri" panose="020F0502020204030204" pitchFamily="34" charset="0"/>
              </a:rPr>
              <a:t>  Raum 219 im ZfsL Münster                                   </a:t>
            </a:r>
          </a:p>
          <a:p>
            <a:pPr marL="0" indent="0" algn="ctr">
              <a:buNone/>
            </a:pPr>
            <a:endParaRPr lang="de-DE" sz="2800" dirty="0">
              <a:latin typeface="Calibri" panose="020F0502020204030204" pitchFamily="34" charset="0"/>
              <a:cs typeface="Calibri" panose="020F0502020204030204" pitchFamily="34" charset="0"/>
            </a:endParaRPr>
          </a:p>
          <a:p>
            <a:pPr marL="0" indent="0" algn="just">
              <a:buNone/>
            </a:pPr>
            <a:r>
              <a:rPr lang="de-DE" sz="2800" dirty="0">
                <a:latin typeface="+mj-lt"/>
              </a:rPr>
              <a:t>          </a:t>
            </a:r>
            <a:endParaRPr lang="de-DE" sz="2800" dirty="0">
              <a:solidFill>
                <a:srgbClr val="FF0000"/>
              </a:solidFill>
            </a:endParaRPr>
          </a:p>
        </p:txBody>
      </p:sp>
      <p:sp>
        <p:nvSpPr>
          <p:cNvPr id="4" name="Foliennummernplatzhalter 3">
            <a:extLst>
              <a:ext uri="{FF2B5EF4-FFF2-40B4-BE49-F238E27FC236}">
                <a16:creationId xmlns:a16="http://schemas.microsoft.com/office/drawing/2014/main" id="{E294E2D4-3379-45E0-8C1A-AA84BA012232}"/>
              </a:ext>
            </a:extLst>
          </p:cNvPr>
          <p:cNvSpPr>
            <a:spLocks noGrp="1"/>
          </p:cNvSpPr>
          <p:nvPr>
            <p:ph type="sldNum" sz="quarter" idx="12"/>
          </p:nvPr>
        </p:nvSpPr>
        <p:spPr/>
        <p:txBody>
          <a:bodyPr/>
          <a:lstStyle/>
          <a:p>
            <a:fld id="{2C1F0E2C-DB56-4B79-B6EA-E929EA530B13}" type="slidenum">
              <a:rPr lang="de-DE" smtClean="0"/>
              <a:t>3</a:t>
            </a:fld>
            <a:endParaRPr lang="de-DE"/>
          </a:p>
        </p:txBody>
      </p:sp>
    </p:spTree>
    <p:extLst>
      <p:ext uri="{BB962C8B-B14F-4D97-AF65-F5344CB8AC3E}">
        <p14:creationId xmlns:p14="http://schemas.microsoft.com/office/powerpoint/2010/main" val="14209490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
            <a:ext cx="9143999" cy="764703"/>
          </a:xfrm>
        </p:spPr>
        <p:txBody>
          <a:bodyPr>
            <a:noAutofit/>
          </a:bodyPr>
          <a:lstStyle/>
          <a:p>
            <a:pPr algn="ctr"/>
            <a:r>
              <a:rPr lang="de-DE" sz="3200" b="1" dirty="0">
                <a:solidFill>
                  <a:srgbClr val="0070C0"/>
                </a:solidFill>
                <a:latin typeface="Calibri" panose="020F0502020204030204" pitchFamily="34" charset="0"/>
                <a:cs typeface="Calibri" panose="020F0502020204030204" pitchFamily="34" charset="0"/>
              </a:rPr>
              <a:t>Fortsetzung:</a:t>
            </a:r>
          </a:p>
        </p:txBody>
      </p:sp>
      <p:sp>
        <p:nvSpPr>
          <p:cNvPr id="3" name="Inhaltsplatzhalter 2"/>
          <p:cNvSpPr>
            <a:spLocks noGrp="1"/>
          </p:cNvSpPr>
          <p:nvPr>
            <p:ph idx="1"/>
          </p:nvPr>
        </p:nvSpPr>
        <p:spPr>
          <a:xfrm>
            <a:off x="1" y="764704"/>
            <a:ext cx="9144000" cy="6093296"/>
          </a:xfrm>
        </p:spPr>
        <p:txBody>
          <a:bodyPr>
            <a:normAutofit fontScale="92500" lnSpcReduction="10000"/>
          </a:bodyPr>
          <a:lstStyle/>
          <a:p>
            <a:pPr marL="0" indent="0">
              <a:buNone/>
            </a:pPr>
            <a:r>
              <a:rPr lang="de-DE" sz="3000" b="1" dirty="0"/>
              <a:t>Die </a:t>
            </a:r>
            <a:r>
              <a:rPr lang="de-DE" sz="3000" b="1" dirty="0">
                <a:solidFill>
                  <a:srgbClr val="0070C0"/>
                </a:solidFill>
              </a:rPr>
              <a:t>Reflexionsanregungen für das PS und das BPG </a:t>
            </a:r>
            <a:r>
              <a:rPr lang="de-DE" sz="3000" b="1" dirty="0"/>
              <a:t>(Anlage I der BPG-Materialien) eignen sich besonders gut als </a:t>
            </a:r>
            <a:r>
              <a:rPr lang="de-DE" sz="3000" b="1" dirty="0">
                <a:solidFill>
                  <a:srgbClr val="0070C0"/>
                </a:solidFill>
              </a:rPr>
              <a:t>Strukturierungshilfe</a:t>
            </a:r>
            <a:r>
              <a:rPr lang="de-DE" sz="3000" b="1" dirty="0"/>
              <a:t>, um während der gesamten schulpraktischen Phase Ihre Erfahrungen und Ihre Progression reflektieren zu können.</a:t>
            </a:r>
          </a:p>
          <a:p>
            <a:pPr marL="0" indent="0">
              <a:buNone/>
            </a:pPr>
            <a:endParaRPr lang="de-DE" sz="3000" b="1" dirty="0"/>
          </a:p>
          <a:p>
            <a:pPr marL="0" indent="0">
              <a:buNone/>
            </a:pPr>
            <a:r>
              <a:rPr lang="de-DE" sz="3000" b="1" dirty="0"/>
              <a:t>Für Ihr Praxissemester </a:t>
            </a:r>
          </a:p>
          <a:p>
            <a:pPr marL="0" indent="0">
              <a:buNone/>
            </a:pPr>
            <a:r>
              <a:rPr lang="de-DE" sz="3000" b="1" dirty="0"/>
              <a:t>relevante </a:t>
            </a:r>
            <a:r>
              <a:rPr lang="de-DE" sz="3000" b="1" dirty="0">
                <a:solidFill>
                  <a:srgbClr val="0070C0"/>
                </a:solidFill>
              </a:rPr>
              <a:t>Reflexions-Fragen</a:t>
            </a:r>
            <a:r>
              <a:rPr lang="de-DE" sz="3000" b="1" dirty="0"/>
              <a:t> </a:t>
            </a:r>
          </a:p>
          <a:p>
            <a:pPr marL="0" indent="0">
              <a:buNone/>
            </a:pPr>
            <a:r>
              <a:rPr lang="de-DE" sz="3000" b="1" dirty="0"/>
              <a:t>sind in dem Papier den</a:t>
            </a:r>
            <a:endParaRPr lang="de-DE" sz="3000" b="1" dirty="0">
              <a:solidFill>
                <a:srgbClr val="0070C0"/>
              </a:solidFill>
            </a:endParaRPr>
          </a:p>
          <a:p>
            <a:pPr marL="0" indent="0">
              <a:buNone/>
            </a:pPr>
            <a:r>
              <a:rPr lang="de-DE" sz="3000" b="1" dirty="0">
                <a:solidFill>
                  <a:srgbClr val="0070C0"/>
                </a:solidFill>
              </a:rPr>
              <a:t>Handlungsfeldern (HF)</a:t>
            </a:r>
          </a:p>
          <a:p>
            <a:pPr marL="0" indent="0">
              <a:buNone/>
            </a:pPr>
            <a:r>
              <a:rPr lang="de-DE" sz="3000" b="1" dirty="0">
                <a:solidFill>
                  <a:srgbClr val="0070C0"/>
                </a:solidFill>
              </a:rPr>
              <a:t>des Kerncurriculums  (KC) </a:t>
            </a:r>
          </a:p>
          <a:p>
            <a:pPr marL="0" indent="0">
              <a:buNone/>
            </a:pPr>
            <a:r>
              <a:rPr lang="de-DE" sz="3000" b="1" dirty="0">
                <a:solidFill>
                  <a:srgbClr val="0070C0"/>
                </a:solidFill>
              </a:rPr>
              <a:t>für den  Vorbereitungsdienst</a:t>
            </a:r>
          </a:p>
          <a:p>
            <a:pPr marL="0" indent="0">
              <a:buNone/>
            </a:pPr>
            <a:r>
              <a:rPr lang="de-DE" sz="3000" b="1" dirty="0">
                <a:solidFill>
                  <a:srgbClr val="0070C0"/>
                </a:solidFill>
              </a:rPr>
              <a:t>(VD) </a:t>
            </a:r>
            <a:r>
              <a:rPr lang="de-DE" sz="3000" b="1" dirty="0"/>
              <a:t>zugeordnet.</a:t>
            </a:r>
          </a:p>
          <a:p>
            <a:pPr marL="0" indent="0">
              <a:buNone/>
            </a:pPr>
            <a:endParaRPr lang="de-DE" sz="2200" dirty="0"/>
          </a:p>
          <a:p>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5" y="3645024"/>
            <a:ext cx="4427983" cy="3212975"/>
          </a:xfrm>
          <a:prstGeom prst="rect">
            <a:avLst/>
          </a:prstGeom>
        </p:spPr>
      </p:pic>
      <p:sp>
        <p:nvSpPr>
          <p:cNvPr id="4" name="Foliennummernplatzhalter 3">
            <a:extLst>
              <a:ext uri="{FF2B5EF4-FFF2-40B4-BE49-F238E27FC236}">
                <a16:creationId xmlns:a16="http://schemas.microsoft.com/office/drawing/2014/main" id="{97536560-D773-4A11-92E9-FA47BB72FEB7}"/>
              </a:ext>
            </a:extLst>
          </p:cNvPr>
          <p:cNvSpPr>
            <a:spLocks noGrp="1"/>
          </p:cNvSpPr>
          <p:nvPr>
            <p:ph type="sldNum" sz="quarter" idx="12"/>
          </p:nvPr>
        </p:nvSpPr>
        <p:spPr/>
        <p:txBody>
          <a:bodyPr/>
          <a:lstStyle/>
          <a:p>
            <a:fld id="{2C1F0E2C-DB56-4B79-B6EA-E929EA530B13}" type="slidenum">
              <a:rPr lang="de-DE" smtClean="0"/>
              <a:t>30</a:t>
            </a:fld>
            <a:endParaRPr lang="de-DE"/>
          </a:p>
        </p:txBody>
      </p:sp>
    </p:spTree>
    <p:extLst>
      <p:ext uri="{BB962C8B-B14F-4D97-AF65-F5344CB8AC3E}">
        <p14:creationId xmlns:p14="http://schemas.microsoft.com/office/powerpoint/2010/main" val="416660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339752" y="0"/>
            <a:ext cx="6804248" cy="6858000"/>
          </a:xfrm>
        </p:spPr>
        <p:txBody>
          <a:bodyPr>
            <a:normAutofit fontScale="92500" lnSpcReduction="10000"/>
          </a:bodyPr>
          <a:lstStyle/>
          <a:p>
            <a:pPr marL="0" indent="0">
              <a:buNone/>
            </a:pPr>
            <a:r>
              <a:rPr lang="de-DE" sz="3500" b="1" dirty="0">
                <a:solidFill>
                  <a:srgbClr val="0070C0"/>
                </a:solidFill>
              </a:rPr>
              <a:t>Fortsetzung:</a:t>
            </a:r>
          </a:p>
          <a:p>
            <a:pPr marL="0" indent="0">
              <a:buNone/>
            </a:pPr>
            <a:endParaRPr lang="de-DE" sz="1000" b="1" dirty="0">
              <a:solidFill>
                <a:srgbClr val="0070C0"/>
              </a:solidFill>
            </a:endParaRPr>
          </a:p>
          <a:p>
            <a:r>
              <a:rPr lang="de-DE" sz="2800" b="1" dirty="0"/>
              <a:t>Das </a:t>
            </a:r>
            <a:r>
              <a:rPr lang="de-DE" sz="2800" b="1" dirty="0">
                <a:solidFill>
                  <a:srgbClr val="0070C0"/>
                </a:solidFill>
              </a:rPr>
              <a:t>Bilanz- und Perspektivgespräch (BPG) </a:t>
            </a:r>
            <a:r>
              <a:rPr lang="de-DE" sz="2800" b="1" dirty="0"/>
              <a:t>erfordert eine </a:t>
            </a:r>
            <a:r>
              <a:rPr lang="de-DE" sz="2800" b="1" dirty="0">
                <a:solidFill>
                  <a:srgbClr val="0070C0"/>
                </a:solidFill>
              </a:rPr>
              <a:t>frühzeitige Abstimmung </a:t>
            </a:r>
            <a:r>
              <a:rPr lang="de-DE" sz="2800" b="1" dirty="0"/>
              <a:t>(per Mail) des Termins mit der Schulvertretung und Ihrer überfachlichen ZfsL-Begleitkraft. </a:t>
            </a:r>
          </a:p>
          <a:p>
            <a:r>
              <a:rPr lang="de-DE" sz="2800" b="1" dirty="0"/>
              <a:t>An Ihrem </a:t>
            </a:r>
            <a:r>
              <a:rPr lang="de-DE" sz="2800" b="1" dirty="0">
                <a:solidFill>
                  <a:srgbClr val="0070C0"/>
                </a:solidFill>
              </a:rPr>
              <a:t>i.d.R. 60-minütigen </a:t>
            </a:r>
            <a:r>
              <a:rPr lang="de-DE" sz="2800" b="1" dirty="0"/>
              <a:t>BPG nehmen eine </a:t>
            </a:r>
            <a:r>
              <a:rPr lang="de-DE" sz="2800" b="1" dirty="0">
                <a:solidFill>
                  <a:srgbClr val="0070C0"/>
                </a:solidFill>
              </a:rPr>
              <a:t>Schulvertretung</a:t>
            </a:r>
            <a:r>
              <a:rPr lang="de-DE" sz="2800" b="1" dirty="0"/>
              <a:t> und Ihre </a:t>
            </a:r>
            <a:r>
              <a:rPr lang="de-DE" sz="2800" b="1" dirty="0">
                <a:solidFill>
                  <a:srgbClr val="0070C0"/>
                </a:solidFill>
              </a:rPr>
              <a:t>überfachliche ZfsL-Begleitkraft (ÜFA) </a:t>
            </a:r>
            <a:r>
              <a:rPr lang="de-DE" sz="2800" b="1" dirty="0"/>
              <a:t>teil. </a:t>
            </a:r>
          </a:p>
          <a:p>
            <a:r>
              <a:rPr lang="de-DE" sz="2800" b="1" dirty="0"/>
              <a:t>Ggf.  kommt überdies eine </a:t>
            </a:r>
            <a:r>
              <a:rPr lang="de-DE" sz="2800" b="1" dirty="0">
                <a:solidFill>
                  <a:srgbClr val="0070C0"/>
                </a:solidFill>
              </a:rPr>
              <a:t>Vertretung der WWU </a:t>
            </a:r>
            <a:r>
              <a:rPr lang="de-DE" sz="2800" b="1" dirty="0"/>
              <a:t>hinzu (Nähere Information hierzu erhalten Sie von Ihrer überfachlichen ZfsL-Begleitkraft). </a:t>
            </a:r>
          </a:p>
          <a:p>
            <a:r>
              <a:rPr lang="de-DE" sz="2800" b="1" dirty="0"/>
              <a:t>Der Organisationskalender weist den </a:t>
            </a:r>
            <a:r>
              <a:rPr lang="de-DE" sz="2800" b="1" dirty="0">
                <a:solidFill>
                  <a:srgbClr val="0070C0"/>
                </a:solidFill>
              </a:rPr>
              <a:t>vorgegeben Zeitraum für die Durchführung </a:t>
            </a:r>
            <a:r>
              <a:rPr lang="de-DE" sz="2800" b="1" dirty="0"/>
              <a:t>der BPG aus. </a:t>
            </a:r>
          </a:p>
          <a:p>
            <a:r>
              <a:rPr lang="de-DE" sz="2800" b="1" dirty="0"/>
              <a:t>Ihre überfachliche ZfsL-Begleitkraft  (ÜFA)  bereitet das BPG mit Ihnen vor.</a:t>
            </a:r>
          </a:p>
          <a:p>
            <a:pPr marL="0" indent="0" algn="ctr">
              <a:buNone/>
            </a:pPr>
            <a:endParaRPr lang="de-DE" sz="3000" b="1" dirty="0">
              <a:solidFill>
                <a:schemeClr val="tx2"/>
              </a:solidFill>
            </a:endParaRPr>
          </a:p>
        </p:txBody>
      </p:sp>
      <p:sp>
        <p:nvSpPr>
          <p:cNvPr id="4" name="Textplatzhalter 3"/>
          <p:cNvSpPr>
            <a:spLocks noGrp="1"/>
          </p:cNvSpPr>
          <p:nvPr>
            <p:ph type="body" sz="half" idx="2"/>
          </p:nvPr>
        </p:nvSpPr>
        <p:spPr>
          <a:xfrm>
            <a:off x="0" y="773722"/>
            <a:ext cx="2339752" cy="2223230"/>
          </a:xfrm>
          <a:solidFill>
            <a:schemeClr val="bg1"/>
          </a:solidFill>
        </p:spPr>
        <p:txBody>
          <a:bodyPr>
            <a:normAutofit fontScale="92500" lnSpcReduction="20000"/>
          </a:bodyPr>
          <a:lstStyle/>
          <a:p>
            <a:pPr algn="ctr"/>
            <a:endParaRPr lang="de-DE" sz="200" dirty="0">
              <a:solidFill>
                <a:schemeClr val="tx1"/>
              </a:solidFill>
            </a:endParaRPr>
          </a:p>
          <a:p>
            <a:pPr algn="ctr"/>
            <a:r>
              <a:rPr lang="de-DE" sz="2000" b="1" dirty="0">
                <a:solidFill>
                  <a:schemeClr val="tx1"/>
                </a:solidFill>
              </a:rPr>
              <a:t>Ihr BPG</a:t>
            </a:r>
          </a:p>
          <a:p>
            <a:pPr algn="ctr"/>
            <a:r>
              <a:rPr lang="de-DE" sz="2000" dirty="0">
                <a:solidFill>
                  <a:schemeClr val="tx1"/>
                </a:solidFill>
              </a:rPr>
              <a:t> ist ein</a:t>
            </a:r>
          </a:p>
          <a:p>
            <a:pPr algn="ctr"/>
            <a:r>
              <a:rPr lang="de-DE" sz="2000" b="1" dirty="0"/>
              <a:t>nicht </a:t>
            </a:r>
            <a:r>
              <a:rPr lang="de-DE" sz="2000" b="1" dirty="0">
                <a:solidFill>
                  <a:schemeClr val="tx1"/>
                </a:solidFill>
              </a:rPr>
              <a:t>bewertetes</a:t>
            </a:r>
            <a:r>
              <a:rPr lang="de-DE" sz="2000" dirty="0">
                <a:solidFill>
                  <a:schemeClr val="tx1"/>
                </a:solidFill>
              </a:rPr>
              <a:t>,</a:t>
            </a:r>
          </a:p>
          <a:p>
            <a:pPr algn="ctr"/>
            <a:r>
              <a:rPr lang="de-DE" sz="2000" dirty="0">
                <a:solidFill>
                  <a:schemeClr val="tx1"/>
                </a:solidFill>
              </a:rPr>
              <a:t>in einem</a:t>
            </a:r>
            <a:r>
              <a:rPr lang="de-DE" sz="2000" b="1" dirty="0">
                <a:solidFill>
                  <a:schemeClr val="tx1"/>
                </a:solidFill>
              </a:rPr>
              <a:t> geschützten Raum </a:t>
            </a:r>
            <a:r>
              <a:rPr lang="de-DE" sz="2000" dirty="0">
                <a:solidFill>
                  <a:schemeClr val="tx1"/>
                </a:solidFill>
              </a:rPr>
              <a:t>stattfindendes</a:t>
            </a:r>
          </a:p>
          <a:p>
            <a:pPr algn="ctr"/>
            <a:r>
              <a:rPr lang="de-DE" sz="2000" b="1" dirty="0">
                <a:solidFill>
                  <a:schemeClr val="tx1"/>
                </a:solidFill>
              </a:rPr>
              <a:t>Beratungsgespräch</a:t>
            </a:r>
          </a:p>
          <a:p>
            <a:pPr algn="ctr"/>
            <a:r>
              <a:rPr lang="de-DE" sz="2000" dirty="0">
                <a:solidFill>
                  <a:schemeClr val="tx1"/>
                </a:solidFill>
              </a:rPr>
              <a:t>(i.d.R.) zu </a:t>
            </a:r>
            <a:r>
              <a:rPr lang="de-DE" sz="2000" b="1" dirty="0">
                <a:solidFill>
                  <a:schemeClr val="tx1"/>
                </a:solidFill>
              </a:rPr>
              <a:t>dritt</a:t>
            </a:r>
            <a:r>
              <a:rPr lang="de-DE" sz="2000" dirty="0">
                <a:solidFill>
                  <a:schemeClr val="tx1"/>
                </a:solidFill>
              </a:rPr>
              <a:t>.</a:t>
            </a:r>
          </a:p>
          <a:p>
            <a:pPr algn="ctr"/>
            <a:endParaRPr lang="de-DE" sz="1800" dirty="0">
              <a:solidFill>
                <a:schemeClr val="tx1"/>
              </a:solidFill>
            </a:endParaRPr>
          </a:p>
        </p:txBody>
      </p:sp>
      <p:sp>
        <p:nvSpPr>
          <p:cNvPr id="2" name="Foliennummernplatzhalter 1">
            <a:extLst>
              <a:ext uri="{FF2B5EF4-FFF2-40B4-BE49-F238E27FC236}">
                <a16:creationId xmlns:a16="http://schemas.microsoft.com/office/drawing/2014/main" id="{68D473CF-11CF-4DFD-B2FB-312D9CAB95F3}"/>
              </a:ext>
            </a:extLst>
          </p:cNvPr>
          <p:cNvSpPr>
            <a:spLocks noGrp="1"/>
          </p:cNvSpPr>
          <p:nvPr>
            <p:ph type="sldNum" sz="quarter" idx="12"/>
          </p:nvPr>
        </p:nvSpPr>
        <p:spPr/>
        <p:txBody>
          <a:bodyPr/>
          <a:lstStyle/>
          <a:p>
            <a:fld id="{2C1F0E2C-DB56-4B79-B6EA-E929EA530B13}" type="slidenum">
              <a:rPr lang="de-DE" smtClean="0"/>
              <a:t>31</a:t>
            </a:fld>
            <a:endParaRPr lang="de-DE"/>
          </a:p>
        </p:txBody>
      </p:sp>
    </p:spTree>
    <p:extLst>
      <p:ext uri="{BB962C8B-B14F-4D97-AF65-F5344CB8AC3E}">
        <p14:creationId xmlns:p14="http://schemas.microsoft.com/office/powerpoint/2010/main" val="41809720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051720" y="0"/>
            <a:ext cx="7092280" cy="6858000"/>
          </a:xfrm>
        </p:spPr>
        <p:txBody>
          <a:bodyPr>
            <a:normAutofit fontScale="92500" lnSpcReduction="10000"/>
          </a:bodyPr>
          <a:lstStyle/>
          <a:p>
            <a:pPr marL="0" indent="0">
              <a:buNone/>
            </a:pPr>
            <a:r>
              <a:rPr lang="de-DE" b="1" dirty="0">
                <a:solidFill>
                  <a:srgbClr val="0070C0"/>
                </a:solidFill>
              </a:rPr>
              <a:t>Fortsetzung:</a:t>
            </a:r>
          </a:p>
          <a:p>
            <a:pPr marL="0" indent="0">
              <a:buNone/>
            </a:pPr>
            <a:endParaRPr lang="de-DE" b="1" dirty="0">
              <a:solidFill>
                <a:srgbClr val="0070C0"/>
              </a:solidFill>
            </a:endParaRPr>
          </a:p>
          <a:p>
            <a:r>
              <a:rPr lang="de-DE" sz="2600" b="1" dirty="0"/>
              <a:t>Im Zentrum Ihres BPG steht </a:t>
            </a:r>
            <a:r>
              <a:rPr lang="de-DE" sz="2600" b="1" dirty="0">
                <a:solidFill>
                  <a:srgbClr val="0070C0"/>
                </a:solidFill>
              </a:rPr>
              <a:t>Ihre reflexive Auseinandersetzung </a:t>
            </a:r>
            <a:r>
              <a:rPr lang="de-DE" sz="2600" b="1" dirty="0"/>
              <a:t>mit Ihrem professionellen Selbstkonzept sowie mit Ihrer eigenen Berufswahlentscheidung.</a:t>
            </a:r>
          </a:p>
          <a:p>
            <a:endParaRPr lang="de-DE" sz="2600" b="1" dirty="0"/>
          </a:p>
          <a:p>
            <a:r>
              <a:rPr lang="de-DE" sz="2600" b="1" dirty="0"/>
              <a:t>Das BPG zielt deshalb nicht auf die detaillierte inhaltliche Evaluation einzelner Unterrichtsvorhaben und die gleichmäßige Abdeckung aller Handlungsfelder.</a:t>
            </a:r>
          </a:p>
          <a:p>
            <a:endParaRPr lang="de-DE" sz="2600" b="1" dirty="0"/>
          </a:p>
          <a:p>
            <a:r>
              <a:rPr lang="de-DE" sz="2600" b="1" dirty="0"/>
              <a:t>Das BPG bildet das </a:t>
            </a:r>
            <a:r>
              <a:rPr lang="de-DE" sz="2600" b="1" dirty="0">
                <a:solidFill>
                  <a:srgbClr val="0070C0"/>
                </a:solidFill>
              </a:rPr>
              <a:t>formale Ende </a:t>
            </a:r>
            <a:r>
              <a:rPr lang="de-DE" sz="2600" b="1" dirty="0"/>
              <a:t>des schulpraktischen Teils. </a:t>
            </a:r>
          </a:p>
          <a:p>
            <a:pPr marL="0" indent="0">
              <a:buNone/>
            </a:pPr>
            <a:endParaRPr lang="de-DE" sz="2600" b="1" dirty="0"/>
          </a:p>
          <a:p>
            <a:r>
              <a:rPr lang="de-DE" sz="2600" b="1" dirty="0"/>
              <a:t>Über das einstündige, nicht bewertete Gespräch erstellt das ZfsL eine </a:t>
            </a:r>
            <a:r>
              <a:rPr lang="de-DE" sz="2600" b="1" dirty="0">
                <a:solidFill>
                  <a:srgbClr val="0070C0"/>
                </a:solidFill>
              </a:rPr>
              <a:t>Bescheinigung.</a:t>
            </a:r>
          </a:p>
          <a:p>
            <a:pPr marL="0" indent="0">
              <a:buNone/>
            </a:pPr>
            <a:endParaRPr lang="de-DE" sz="30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00809"/>
            <a:ext cx="2051720" cy="1944216"/>
          </a:xfrm>
          <a:prstGeom prst="rect">
            <a:avLst/>
          </a:prstGeom>
        </p:spPr>
      </p:pic>
      <p:sp>
        <p:nvSpPr>
          <p:cNvPr id="2" name="Foliennummernplatzhalter 1">
            <a:extLst>
              <a:ext uri="{FF2B5EF4-FFF2-40B4-BE49-F238E27FC236}">
                <a16:creationId xmlns:a16="http://schemas.microsoft.com/office/drawing/2014/main" id="{587F3FB7-3F73-46B2-831A-7E4D71B77269}"/>
              </a:ext>
            </a:extLst>
          </p:cNvPr>
          <p:cNvSpPr>
            <a:spLocks noGrp="1"/>
          </p:cNvSpPr>
          <p:nvPr>
            <p:ph type="sldNum" sz="quarter" idx="12"/>
          </p:nvPr>
        </p:nvSpPr>
        <p:spPr/>
        <p:txBody>
          <a:bodyPr/>
          <a:lstStyle/>
          <a:p>
            <a:fld id="{2C1F0E2C-DB56-4B79-B6EA-E929EA530B13}" type="slidenum">
              <a:rPr lang="de-DE" smtClean="0"/>
              <a:t>32</a:t>
            </a:fld>
            <a:endParaRPr lang="de-DE"/>
          </a:p>
        </p:txBody>
      </p:sp>
    </p:spTree>
    <p:extLst>
      <p:ext uri="{BB962C8B-B14F-4D97-AF65-F5344CB8AC3E}">
        <p14:creationId xmlns:p14="http://schemas.microsoft.com/office/powerpoint/2010/main" val="10511191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C915B1-2B32-4E10-94E3-93D58ACE3E2E}"/>
              </a:ext>
            </a:extLst>
          </p:cNvPr>
          <p:cNvSpPr>
            <a:spLocks noGrp="1"/>
          </p:cNvSpPr>
          <p:nvPr>
            <p:ph type="title"/>
          </p:nvPr>
        </p:nvSpPr>
        <p:spPr>
          <a:xfrm>
            <a:off x="0" y="0"/>
            <a:ext cx="9144000" cy="1600200"/>
          </a:xfrm>
        </p:spPr>
        <p:txBody>
          <a:bodyPr>
            <a:normAutofit/>
          </a:bodyPr>
          <a:lstStyle/>
          <a:p>
            <a:r>
              <a:rPr lang="de-DE" sz="2800" b="1" dirty="0">
                <a:solidFill>
                  <a:srgbClr val="0070C0"/>
                </a:solidFill>
              </a:rPr>
              <a:t>Wie wird der erfolgreich absolvierte schulpraktische Teil meines Praxissemesters bescheinigt? – </a:t>
            </a:r>
            <a:br>
              <a:rPr lang="de-DE" sz="2800" b="1" dirty="0">
                <a:solidFill>
                  <a:srgbClr val="0070C0"/>
                </a:solidFill>
              </a:rPr>
            </a:br>
            <a:r>
              <a:rPr lang="de-DE" sz="2800" b="1" dirty="0">
                <a:solidFill>
                  <a:srgbClr val="0070C0"/>
                </a:solidFill>
              </a:rPr>
              <a:t>Die Doppelbescheinigung </a:t>
            </a:r>
          </a:p>
        </p:txBody>
      </p:sp>
      <p:sp>
        <p:nvSpPr>
          <p:cNvPr id="3" name="Inhaltsplatzhalter 2">
            <a:extLst>
              <a:ext uri="{FF2B5EF4-FFF2-40B4-BE49-F238E27FC236}">
                <a16:creationId xmlns:a16="http://schemas.microsoft.com/office/drawing/2014/main" id="{FD75BC5C-6CE9-4005-93DC-B50FBF55F7EA}"/>
              </a:ext>
            </a:extLst>
          </p:cNvPr>
          <p:cNvSpPr>
            <a:spLocks noGrp="1"/>
          </p:cNvSpPr>
          <p:nvPr>
            <p:ph idx="1"/>
          </p:nvPr>
        </p:nvSpPr>
        <p:spPr>
          <a:xfrm>
            <a:off x="0" y="1484784"/>
            <a:ext cx="9144000" cy="5373216"/>
          </a:xfrm>
        </p:spPr>
        <p:txBody>
          <a:bodyPr>
            <a:normAutofit fontScale="25000" lnSpcReduction="20000"/>
          </a:bodyPr>
          <a:lstStyle/>
          <a:p>
            <a:pPr marL="0" indent="0">
              <a:buNone/>
            </a:pPr>
            <a:endParaRPr lang="de-DE" sz="9600" b="1" dirty="0"/>
          </a:p>
          <a:p>
            <a:pPr marL="0" indent="0">
              <a:buNone/>
            </a:pPr>
            <a:r>
              <a:rPr lang="de-DE" sz="9600" b="1" dirty="0"/>
              <a:t>Am Ende Ihres erfolgreich absolvierten schulpraktischen Teils im Praxissemester erhalten Sie eine </a:t>
            </a:r>
            <a:r>
              <a:rPr lang="de-DE" sz="9600" b="1" dirty="0">
                <a:solidFill>
                  <a:srgbClr val="0070C0"/>
                </a:solidFill>
              </a:rPr>
              <a:t>Doppelbescheinigung: </a:t>
            </a:r>
          </a:p>
          <a:p>
            <a:pPr marL="0" indent="0">
              <a:buNone/>
            </a:pPr>
            <a:endParaRPr lang="de-DE" sz="9600" b="1" dirty="0"/>
          </a:p>
          <a:p>
            <a:r>
              <a:rPr lang="de-DE" sz="9600" b="1" dirty="0"/>
              <a:t>Das ZfsL bescheinigt Ihnen die</a:t>
            </a:r>
            <a:r>
              <a:rPr lang="de-DE" sz="9600" b="1" dirty="0">
                <a:solidFill>
                  <a:srgbClr val="0070C0"/>
                </a:solidFill>
              </a:rPr>
              <a:t> ordnungsgemäße Durchführung und Teilnahme am BPG.</a:t>
            </a:r>
          </a:p>
          <a:p>
            <a:r>
              <a:rPr lang="de-DE" sz="9600" b="1" dirty="0"/>
              <a:t>Die Schule bescheinigt Ihnen die </a:t>
            </a:r>
            <a:r>
              <a:rPr lang="de-DE" sz="9600" b="1" dirty="0">
                <a:solidFill>
                  <a:srgbClr val="0070C0"/>
                </a:solidFill>
              </a:rPr>
              <a:t>ordnungsgemäße Erbringung aller lt. Erlass geforderten schulischen Anwesenheitszeiten. </a:t>
            </a:r>
          </a:p>
          <a:p>
            <a:pPr marL="0" indent="0">
              <a:buNone/>
            </a:pPr>
            <a:endParaRPr lang="de-DE" sz="9600" dirty="0"/>
          </a:p>
          <a:p>
            <a:pPr marL="0" indent="0">
              <a:buNone/>
            </a:pPr>
            <a:r>
              <a:rPr lang="de-DE" sz="9600" b="1" dirty="0"/>
              <a:t>Die Doppelbescheinigung hinterlegen Sie bitte in Ihrem </a:t>
            </a:r>
            <a:r>
              <a:rPr lang="de-DE" sz="9600" b="1" dirty="0">
                <a:solidFill>
                  <a:srgbClr val="0070C0"/>
                </a:solidFill>
              </a:rPr>
              <a:t>Portfolio</a:t>
            </a:r>
            <a:r>
              <a:rPr lang="de-DE" sz="9600" b="1" dirty="0"/>
              <a:t>.</a:t>
            </a:r>
          </a:p>
          <a:p>
            <a:pPr marL="0" indent="0">
              <a:buNone/>
            </a:pPr>
            <a:r>
              <a:rPr lang="de-DE" sz="9600" b="1" dirty="0"/>
              <a:t>Sie muss nicht eingereicht/vorgelegt (aber natürlich aufbewahrt) werden, um Ihre </a:t>
            </a:r>
            <a:r>
              <a:rPr lang="de-DE" sz="9600" b="1" dirty="0">
                <a:solidFill>
                  <a:srgbClr val="0070C0"/>
                </a:solidFill>
              </a:rPr>
              <a:t>Leistungspunkte für den schulpraktischen Teil des PS </a:t>
            </a:r>
            <a:r>
              <a:rPr lang="de-DE" sz="9600" b="1" dirty="0"/>
              <a:t>zu erhalten.</a:t>
            </a:r>
          </a:p>
          <a:p>
            <a:pPr marL="0" indent="0">
              <a:buNone/>
            </a:pPr>
            <a:r>
              <a:rPr lang="de-DE" sz="9600" b="1" dirty="0"/>
              <a:t>Die Verbuchung Ihrer Leistungspunkte erfolgt über die </a:t>
            </a:r>
            <a:r>
              <a:rPr lang="de-DE" sz="9600" b="1" dirty="0" err="1"/>
              <a:t>Prabas</a:t>
            </a:r>
            <a:r>
              <a:rPr lang="de-DE" sz="9600" b="1" dirty="0"/>
              <a:t>/das </a:t>
            </a:r>
            <a:r>
              <a:rPr lang="de-DE" sz="9600" b="1" dirty="0" err="1"/>
              <a:t>ZfL</a:t>
            </a:r>
            <a:r>
              <a:rPr lang="de-DE" sz="9600" b="1" dirty="0"/>
              <a:t> auf volldigitalem Wege. </a:t>
            </a:r>
            <a:r>
              <a:rPr lang="de-DE" sz="9600" b="1" dirty="0">
                <a:highlight>
                  <a:srgbClr val="FFFF00"/>
                </a:highlight>
              </a:rPr>
              <a:t>Die Leistungspunkte werden am Ende Ihres gesamten Praxissemesters (auch des universitären Teils!) verbucht.</a:t>
            </a:r>
            <a:endParaRPr lang="de-DE" sz="9600" dirty="0">
              <a:highlight>
                <a:srgbClr val="FFFF00"/>
              </a:highlight>
            </a:endParaRPr>
          </a:p>
          <a:p>
            <a:endParaRPr lang="de-DE" dirty="0"/>
          </a:p>
        </p:txBody>
      </p:sp>
      <p:sp>
        <p:nvSpPr>
          <p:cNvPr id="4" name="Foliennummernplatzhalter 3">
            <a:extLst>
              <a:ext uri="{FF2B5EF4-FFF2-40B4-BE49-F238E27FC236}">
                <a16:creationId xmlns:a16="http://schemas.microsoft.com/office/drawing/2014/main" id="{FC8F8109-1497-4023-A336-D619D08CAA6A}"/>
              </a:ext>
            </a:extLst>
          </p:cNvPr>
          <p:cNvSpPr>
            <a:spLocks noGrp="1"/>
          </p:cNvSpPr>
          <p:nvPr>
            <p:ph type="sldNum" sz="quarter" idx="12"/>
          </p:nvPr>
        </p:nvSpPr>
        <p:spPr/>
        <p:txBody>
          <a:bodyPr/>
          <a:lstStyle/>
          <a:p>
            <a:fld id="{2C1F0E2C-DB56-4B79-B6EA-E929EA530B13}" type="slidenum">
              <a:rPr lang="de-DE" smtClean="0"/>
              <a:t>33</a:t>
            </a:fld>
            <a:endParaRPr lang="de-DE"/>
          </a:p>
        </p:txBody>
      </p:sp>
    </p:spTree>
    <p:extLst>
      <p:ext uri="{BB962C8B-B14F-4D97-AF65-F5344CB8AC3E}">
        <p14:creationId xmlns:p14="http://schemas.microsoft.com/office/powerpoint/2010/main" val="12810290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7D1D94-E874-465E-A64E-10676DB74E4E}"/>
              </a:ext>
            </a:extLst>
          </p:cNvPr>
          <p:cNvSpPr>
            <a:spLocks noGrp="1"/>
          </p:cNvSpPr>
          <p:nvPr>
            <p:ph type="title"/>
          </p:nvPr>
        </p:nvSpPr>
        <p:spPr>
          <a:xfrm>
            <a:off x="0" y="0"/>
            <a:ext cx="9144000" cy="1268760"/>
          </a:xfrm>
        </p:spPr>
        <p:txBody>
          <a:bodyPr>
            <a:normAutofit/>
          </a:bodyPr>
          <a:lstStyle/>
          <a:p>
            <a:r>
              <a:rPr lang="de-DE" sz="3200" b="1" dirty="0">
                <a:solidFill>
                  <a:srgbClr val="0070C0"/>
                </a:solidFill>
                <a:latin typeface="+mn-lt"/>
              </a:rPr>
              <a:t>Schwangerschaft im Praxissemester – Was muss ich beachten?</a:t>
            </a:r>
          </a:p>
        </p:txBody>
      </p:sp>
      <p:sp>
        <p:nvSpPr>
          <p:cNvPr id="3" name="Inhaltsplatzhalter 2">
            <a:extLst>
              <a:ext uri="{FF2B5EF4-FFF2-40B4-BE49-F238E27FC236}">
                <a16:creationId xmlns:a16="http://schemas.microsoft.com/office/drawing/2014/main" id="{F6ABF1A6-D0EF-4F6B-B5CA-6FF84055E440}"/>
              </a:ext>
            </a:extLst>
          </p:cNvPr>
          <p:cNvSpPr>
            <a:spLocks noGrp="1"/>
          </p:cNvSpPr>
          <p:nvPr>
            <p:ph idx="1"/>
          </p:nvPr>
        </p:nvSpPr>
        <p:spPr>
          <a:xfrm>
            <a:off x="0" y="1268760"/>
            <a:ext cx="9144000" cy="5589240"/>
          </a:xfrm>
        </p:spPr>
        <p:txBody>
          <a:bodyPr>
            <a:normAutofit lnSpcReduction="10000"/>
          </a:bodyPr>
          <a:lstStyle/>
          <a:p>
            <a:r>
              <a:rPr lang="de-DE" sz="2800" b="1" dirty="0"/>
              <a:t>Sollten Sie </a:t>
            </a:r>
            <a:r>
              <a:rPr lang="de-DE" sz="2800" b="1" dirty="0">
                <a:solidFill>
                  <a:srgbClr val="0070C0"/>
                </a:solidFill>
              </a:rPr>
              <a:t>schwanger</a:t>
            </a:r>
            <a:r>
              <a:rPr lang="de-DE" sz="2800" b="1" dirty="0"/>
              <a:t> sein oder es im Laufe des Praxissemesters werden, gelten für Sie besondere Regelungen, die Gefährdungen Ihrerseits ausschließen sollen (hierzu fertigt sowohl Ihre Schulleitung als auch die </a:t>
            </a:r>
            <a:r>
              <a:rPr lang="de-DE" sz="2800" b="1" dirty="0" err="1"/>
              <a:t>ZfsL</a:t>
            </a:r>
            <a:r>
              <a:rPr lang="de-DE" sz="2800" b="1" dirty="0"/>
              <a:t>-Leitung einen Gefährdungsbericht für den  Einsatzbereich am jeweiligen Lernort für Sie an). Wenden Sie sich ggf. sinnvollerweise an Ihre/n ABBA und Ihre Schulleitung  sowie Ihre </a:t>
            </a:r>
            <a:r>
              <a:rPr lang="de-DE" sz="2800" b="1" dirty="0" err="1"/>
              <a:t>Prabas</a:t>
            </a:r>
            <a:r>
              <a:rPr lang="de-DE" sz="2800" b="1" dirty="0"/>
              <a:t>.</a:t>
            </a:r>
          </a:p>
          <a:p>
            <a:r>
              <a:rPr lang="de-DE" sz="2800" b="1" dirty="0"/>
              <a:t>Sollten Sie im Zeitraum Ihres Praxissemesters ein </a:t>
            </a:r>
            <a:r>
              <a:rPr lang="de-DE" sz="2800" b="1" dirty="0">
                <a:solidFill>
                  <a:srgbClr val="0070C0"/>
                </a:solidFill>
              </a:rPr>
              <a:t>Stillkind</a:t>
            </a:r>
            <a:r>
              <a:rPr lang="de-DE" sz="2800" b="1" dirty="0"/>
              <a:t> zu versorgen haben, so  gelten für Sie dieselben Bestimmungen wie für alle stillenden Lehrerinnen. Bitte informieren Sie sich direkt an Ihrer Schule und/oder ggf. bei Ihren </a:t>
            </a:r>
            <a:r>
              <a:rPr lang="de-DE" sz="2800" b="1" dirty="0" err="1"/>
              <a:t>Prabas</a:t>
            </a:r>
            <a:r>
              <a:rPr lang="de-DE" sz="2800" b="1" dirty="0"/>
              <a:t>. </a:t>
            </a:r>
            <a:endParaRPr lang="de-DE" sz="2800" dirty="0"/>
          </a:p>
        </p:txBody>
      </p:sp>
      <p:sp>
        <p:nvSpPr>
          <p:cNvPr id="4" name="Foliennummernplatzhalter 3">
            <a:extLst>
              <a:ext uri="{FF2B5EF4-FFF2-40B4-BE49-F238E27FC236}">
                <a16:creationId xmlns:a16="http://schemas.microsoft.com/office/drawing/2014/main" id="{FE28E07A-3359-4C4A-A4A8-C572A0B93068}"/>
              </a:ext>
            </a:extLst>
          </p:cNvPr>
          <p:cNvSpPr>
            <a:spLocks noGrp="1"/>
          </p:cNvSpPr>
          <p:nvPr>
            <p:ph type="sldNum" sz="quarter" idx="12"/>
          </p:nvPr>
        </p:nvSpPr>
        <p:spPr/>
        <p:txBody>
          <a:bodyPr/>
          <a:lstStyle/>
          <a:p>
            <a:fld id="{2C1F0E2C-DB56-4B79-B6EA-E929EA530B13}" type="slidenum">
              <a:rPr lang="de-DE" smtClean="0"/>
              <a:t>34</a:t>
            </a:fld>
            <a:endParaRPr lang="de-DE"/>
          </a:p>
        </p:txBody>
      </p:sp>
    </p:spTree>
    <p:extLst>
      <p:ext uri="{BB962C8B-B14F-4D97-AF65-F5344CB8AC3E}">
        <p14:creationId xmlns:p14="http://schemas.microsoft.com/office/powerpoint/2010/main" val="10305788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980728"/>
          </a:xfrm>
        </p:spPr>
        <p:txBody>
          <a:bodyPr>
            <a:normAutofit fontScale="90000"/>
          </a:bodyPr>
          <a:lstStyle/>
          <a:p>
            <a:r>
              <a:rPr lang="de-DE" sz="4000" b="1" dirty="0">
                <a:solidFill>
                  <a:srgbClr val="0070C0"/>
                </a:solidFill>
                <a:latin typeface="Calibri" panose="020F0502020204030204" pitchFamily="34" charset="0"/>
                <a:cs typeface="Calibri" panose="020F0502020204030204" pitchFamily="34" charset="0"/>
              </a:rPr>
              <a:t>6. Was muss ich wissen zum Lernort Schule?</a:t>
            </a:r>
          </a:p>
        </p:txBody>
      </p:sp>
      <p:pic>
        <p:nvPicPr>
          <p:cNvPr id="12290" name="Picture 2"/>
          <p:cNvPicPr>
            <a:picLocks noGrp="1" noChangeAspect="1" noChangeArrowheads="1"/>
          </p:cNvPicPr>
          <p:nvPr>
            <p:ph idx="1"/>
          </p:nvPr>
        </p:nvPicPr>
        <p:blipFill>
          <a:blip r:embed="rId3">
            <a:extLst>
              <a:ext uri="{BEBA8EAE-BF5A-486C-A8C5-ECC9F3942E4B}">
                <a14:imgProps xmlns:a14="http://schemas.microsoft.com/office/drawing/2010/main">
                  <a14:imgLayer r:embed="rId4">
                    <a14:imgEffect>
                      <a14:artisticLightScreen/>
                    </a14:imgEffect>
                  </a14:imgLayer>
                </a14:imgProps>
              </a:ext>
              <a:ext uri="{28A0092B-C50C-407E-A947-70E740481C1C}">
                <a14:useLocalDpi xmlns:a14="http://schemas.microsoft.com/office/drawing/2010/main" val="0"/>
              </a:ext>
            </a:extLst>
          </a:blip>
          <a:srcRect/>
          <a:stretch>
            <a:fillRect/>
          </a:stretch>
        </p:blipFill>
        <p:spPr bwMode="auto">
          <a:xfrm>
            <a:off x="1619672" y="1340768"/>
            <a:ext cx="5904656"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oliennummernplatzhalter 2">
            <a:extLst>
              <a:ext uri="{FF2B5EF4-FFF2-40B4-BE49-F238E27FC236}">
                <a16:creationId xmlns:a16="http://schemas.microsoft.com/office/drawing/2014/main" id="{0834BF46-382F-40F1-BD72-0441480106BE}"/>
              </a:ext>
            </a:extLst>
          </p:cNvPr>
          <p:cNvSpPr>
            <a:spLocks noGrp="1"/>
          </p:cNvSpPr>
          <p:nvPr>
            <p:ph type="sldNum" sz="quarter" idx="12"/>
          </p:nvPr>
        </p:nvSpPr>
        <p:spPr/>
        <p:txBody>
          <a:bodyPr/>
          <a:lstStyle/>
          <a:p>
            <a:fld id="{2C1F0E2C-DB56-4B79-B6EA-E929EA530B13}" type="slidenum">
              <a:rPr lang="de-DE" smtClean="0"/>
              <a:t>35</a:t>
            </a:fld>
            <a:endParaRPr lang="de-DE"/>
          </a:p>
        </p:txBody>
      </p:sp>
    </p:spTree>
    <p:extLst>
      <p:ext uri="{BB962C8B-B14F-4D97-AF65-F5344CB8AC3E}">
        <p14:creationId xmlns:p14="http://schemas.microsoft.com/office/powerpoint/2010/main" val="26139427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1E5DC-61EC-4332-9593-E83855EE09F8}"/>
              </a:ext>
            </a:extLst>
          </p:cNvPr>
          <p:cNvSpPr>
            <a:spLocks noGrp="1"/>
          </p:cNvSpPr>
          <p:nvPr>
            <p:ph type="title"/>
          </p:nvPr>
        </p:nvSpPr>
        <p:spPr/>
        <p:txBody>
          <a:bodyPr>
            <a:normAutofit/>
          </a:bodyPr>
          <a:lstStyle/>
          <a:p>
            <a:r>
              <a:rPr lang="de-DE" sz="3200" b="1" dirty="0">
                <a:solidFill>
                  <a:srgbClr val="0070C0"/>
                </a:solidFill>
              </a:rPr>
              <a:t>Mit welchen Personen habe ich am Lernort Schule näher zu tun?</a:t>
            </a:r>
          </a:p>
        </p:txBody>
      </p:sp>
      <p:sp>
        <p:nvSpPr>
          <p:cNvPr id="3" name="Inhaltsplatzhalter 2">
            <a:extLst>
              <a:ext uri="{FF2B5EF4-FFF2-40B4-BE49-F238E27FC236}">
                <a16:creationId xmlns:a16="http://schemas.microsoft.com/office/drawing/2014/main" id="{71759388-54C5-467C-99B1-73013DF11F0E}"/>
              </a:ext>
            </a:extLst>
          </p:cNvPr>
          <p:cNvSpPr>
            <a:spLocks noGrp="1"/>
          </p:cNvSpPr>
          <p:nvPr>
            <p:ph idx="1"/>
          </p:nvPr>
        </p:nvSpPr>
        <p:spPr>
          <a:xfrm>
            <a:off x="0" y="1600200"/>
            <a:ext cx="9144000" cy="5257800"/>
          </a:xfrm>
        </p:spPr>
        <p:txBody>
          <a:bodyPr>
            <a:normAutofit/>
          </a:bodyPr>
          <a:lstStyle/>
          <a:p>
            <a:pPr marL="0" indent="0">
              <a:buNone/>
            </a:pPr>
            <a:r>
              <a:rPr lang="de-DE" sz="2800" b="1" dirty="0"/>
              <a:t>Die </a:t>
            </a:r>
            <a:r>
              <a:rPr lang="de-DE" sz="2800" b="1" dirty="0">
                <a:solidFill>
                  <a:srgbClr val="0070C0"/>
                </a:solidFill>
              </a:rPr>
              <a:t>Ausbildungsbeauftragten (Abbas im Praxissemester) </a:t>
            </a:r>
            <a:r>
              <a:rPr lang="de-DE" sz="2800" b="1" dirty="0"/>
              <a:t>sind Ihre übergeordneten Ansprechpersonen in allen schulischen Belangen.</a:t>
            </a:r>
          </a:p>
          <a:p>
            <a:pPr marL="0" indent="0">
              <a:buNone/>
            </a:pPr>
            <a:endParaRPr lang="de-DE" sz="2800" b="1" dirty="0"/>
          </a:p>
          <a:p>
            <a:pPr marL="0" indent="0">
              <a:buNone/>
            </a:pPr>
            <a:r>
              <a:rPr lang="de-DE" sz="2800" b="1" dirty="0"/>
              <a:t>In der Regel ist jeweils </a:t>
            </a:r>
            <a:r>
              <a:rPr lang="de-DE" sz="2800" b="1" dirty="0">
                <a:solidFill>
                  <a:srgbClr val="0070C0"/>
                </a:solidFill>
              </a:rPr>
              <a:t>eine Fachlehrkraft pro Fach </a:t>
            </a:r>
            <a:r>
              <a:rPr lang="de-DE" sz="2800" b="1" dirty="0"/>
              <a:t>für Sie zuständig und begleitet Sie besonders intensiv. An vielen Schulen heißen diese Lehrkräfte </a:t>
            </a:r>
            <a:r>
              <a:rPr lang="de-DE" sz="2800" b="1" dirty="0">
                <a:solidFill>
                  <a:srgbClr val="0070C0"/>
                </a:solidFill>
              </a:rPr>
              <a:t>Mentor*innen</a:t>
            </a:r>
            <a:r>
              <a:rPr lang="de-DE" sz="2800" b="1" dirty="0"/>
              <a:t>.</a:t>
            </a:r>
          </a:p>
          <a:p>
            <a:pPr marL="0" indent="0">
              <a:buNone/>
            </a:pPr>
            <a:endParaRPr lang="de-DE" sz="2800" b="1" dirty="0"/>
          </a:p>
          <a:p>
            <a:pPr marL="0" indent="0">
              <a:buNone/>
            </a:pPr>
            <a:r>
              <a:rPr lang="de-DE" sz="2800" b="1" dirty="0"/>
              <a:t>Ihr/e Abba und Ihre Mentor*innen sind Ihnen dabei behilflich, Kontakte zu </a:t>
            </a:r>
            <a:r>
              <a:rPr lang="de-DE" sz="2800" b="1" dirty="0">
                <a:solidFill>
                  <a:srgbClr val="0070C0"/>
                </a:solidFill>
              </a:rPr>
              <a:t>weiteren Fachlehrkräften </a:t>
            </a:r>
            <a:r>
              <a:rPr lang="de-DE" sz="2800" b="1" dirty="0"/>
              <a:t>herzustellen, um von diesen ebenfalls begleitet zu werden.</a:t>
            </a:r>
          </a:p>
        </p:txBody>
      </p:sp>
      <p:sp>
        <p:nvSpPr>
          <p:cNvPr id="4" name="Foliennummernplatzhalter 3">
            <a:extLst>
              <a:ext uri="{FF2B5EF4-FFF2-40B4-BE49-F238E27FC236}">
                <a16:creationId xmlns:a16="http://schemas.microsoft.com/office/drawing/2014/main" id="{DC54D8D3-B6BC-440B-9D92-D0B7E954050E}"/>
              </a:ext>
            </a:extLst>
          </p:cNvPr>
          <p:cNvSpPr>
            <a:spLocks noGrp="1"/>
          </p:cNvSpPr>
          <p:nvPr>
            <p:ph type="sldNum" sz="quarter" idx="12"/>
          </p:nvPr>
        </p:nvSpPr>
        <p:spPr/>
        <p:txBody>
          <a:bodyPr/>
          <a:lstStyle/>
          <a:p>
            <a:fld id="{2C1F0E2C-DB56-4B79-B6EA-E929EA530B13}" type="slidenum">
              <a:rPr lang="de-DE" smtClean="0"/>
              <a:t>36</a:t>
            </a:fld>
            <a:endParaRPr lang="de-DE"/>
          </a:p>
        </p:txBody>
      </p:sp>
    </p:spTree>
    <p:extLst>
      <p:ext uri="{BB962C8B-B14F-4D97-AF65-F5344CB8AC3E}">
        <p14:creationId xmlns:p14="http://schemas.microsoft.com/office/powerpoint/2010/main" val="3903633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D14D5D-A268-48C2-8D47-642B8DC2693E}"/>
              </a:ext>
            </a:extLst>
          </p:cNvPr>
          <p:cNvSpPr>
            <a:spLocks noGrp="1"/>
          </p:cNvSpPr>
          <p:nvPr>
            <p:ph type="title"/>
          </p:nvPr>
        </p:nvSpPr>
        <p:spPr>
          <a:xfrm>
            <a:off x="457200" y="188640"/>
            <a:ext cx="8075240" cy="1008112"/>
          </a:xfrm>
        </p:spPr>
        <p:txBody>
          <a:bodyPr>
            <a:normAutofit fontScale="90000"/>
          </a:bodyPr>
          <a:lstStyle/>
          <a:p>
            <a:br>
              <a:rPr lang="de-DE" sz="3200" b="1" dirty="0">
                <a:solidFill>
                  <a:srgbClr val="0070C0"/>
                </a:solidFill>
              </a:rPr>
            </a:br>
            <a:r>
              <a:rPr lang="de-DE" sz="3600" b="1" dirty="0">
                <a:solidFill>
                  <a:srgbClr val="0070C0"/>
                </a:solidFill>
              </a:rPr>
              <a:t>Wann starte ich an meiner Praktikumsschule? </a:t>
            </a:r>
            <a:br>
              <a:rPr lang="de-DE" sz="3200" b="1" dirty="0">
                <a:solidFill>
                  <a:srgbClr val="0070C0"/>
                </a:solidFill>
              </a:rPr>
            </a:br>
            <a:endParaRPr lang="de-DE" sz="3200" b="1" dirty="0">
              <a:solidFill>
                <a:srgbClr val="0070C0"/>
              </a:solidFill>
            </a:endParaRPr>
          </a:p>
        </p:txBody>
      </p:sp>
      <p:sp>
        <p:nvSpPr>
          <p:cNvPr id="3" name="Inhaltsplatzhalter 2">
            <a:extLst>
              <a:ext uri="{FF2B5EF4-FFF2-40B4-BE49-F238E27FC236}">
                <a16:creationId xmlns:a16="http://schemas.microsoft.com/office/drawing/2014/main" id="{97AD47F1-27FB-4735-9F16-370FB92E90D4}"/>
              </a:ext>
            </a:extLst>
          </p:cNvPr>
          <p:cNvSpPr>
            <a:spLocks noGrp="1"/>
          </p:cNvSpPr>
          <p:nvPr>
            <p:ph idx="1"/>
          </p:nvPr>
        </p:nvSpPr>
        <p:spPr>
          <a:xfrm>
            <a:off x="0" y="1052736"/>
            <a:ext cx="9144000" cy="5668739"/>
          </a:xfrm>
        </p:spPr>
        <p:txBody>
          <a:bodyPr>
            <a:normAutofit lnSpcReduction="10000"/>
          </a:bodyPr>
          <a:lstStyle/>
          <a:p>
            <a:r>
              <a:rPr lang="de-DE" sz="2800" b="1" dirty="0"/>
              <a:t>An Ihrer Praktikumsschule müssen Sie sich formal bis spätestens 15.09.2021 persönlich vorstellen. Ihre Schule kontaktiert und lädt Sie ein, sie entscheidet auch über das Format der Begegnung. Sollten Sie bis zum 06.09. keine Einladung erhalten haben, nehmen Sie bitte eigeninitiativ Kontakt zu Ihrer Schule auf.</a:t>
            </a:r>
          </a:p>
          <a:p>
            <a:pPr marL="0" indent="0">
              <a:buNone/>
            </a:pPr>
            <a:endParaRPr lang="de-DE" sz="2800" b="1" dirty="0"/>
          </a:p>
          <a:p>
            <a:r>
              <a:rPr lang="de-DE" sz="2800" b="1" dirty="0"/>
              <a:t>Bitte beachten Sie, dass </a:t>
            </a:r>
            <a:r>
              <a:rPr lang="de-DE" sz="2800" b="1" dirty="0">
                <a:solidFill>
                  <a:srgbClr val="0070C0"/>
                </a:solidFill>
              </a:rPr>
              <a:t>alle erforderlichen Dokumente </a:t>
            </a:r>
            <a:r>
              <a:rPr lang="de-DE" sz="2800" b="1" dirty="0"/>
              <a:t>(Masernschutz-Nachweis, Infektionsschutz Verschwiegenheitserklärung, hinterlegt in Ihrem ZfsL-</a:t>
            </a:r>
            <a:r>
              <a:rPr lang="de-DE" sz="2800" b="1" dirty="0" err="1"/>
              <a:t>Moodle</a:t>
            </a:r>
            <a:r>
              <a:rPr lang="de-DE" sz="2800" b="1" dirty="0"/>
              <a:t>/ Informationsportal PSS) </a:t>
            </a:r>
            <a:r>
              <a:rPr lang="de-DE" sz="2800" b="1" dirty="0">
                <a:solidFill>
                  <a:srgbClr val="0070C0"/>
                </a:solidFill>
              </a:rPr>
              <a:t>der Schule zum Termin der persönlichen Vorstellung vorliegen </a:t>
            </a:r>
            <a:r>
              <a:rPr lang="de-DE" sz="2800" b="1" dirty="0"/>
              <a:t>(ggf. wäre die Dokumente vorab zuzusenden). </a:t>
            </a:r>
          </a:p>
          <a:p>
            <a:endParaRPr lang="de-DE" sz="2800" b="1" dirty="0"/>
          </a:p>
          <a:p>
            <a:pPr marL="0" indent="0">
              <a:buNone/>
            </a:pPr>
            <a:endParaRPr lang="de-DE" sz="2400" b="1" dirty="0"/>
          </a:p>
        </p:txBody>
      </p:sp>
      <p:sp>
        <p:nvSpPr>
          <p:cNvPr id="4" name="Foliennummernplatzhalter 3">
            <a:extLst>
              <a:ext uri="{FF2B5EF4-FFF2-40B4-BE49-F238E27FC236}">
                <a16:creationId xmlns:a16="http://schemas.microsoft.com/office/drawing/2014/main" id="{78B4642B-7682-498A-95A7-0B47E671462E}"/>
              </a:ext>
            </a:extLst>
          </p:cNvPr>
          <p:cNvSpPr>
            <a:spLocks noGrp="1"/>
          </p:cNvSpPr>
          <p:nvPr>
            <p:ph type="sldNum" sz="quarter" idx="12"/>
          </p:nvPr>
        </p:nvSpPr>
        <p:spPr/>
        <p:txBody>
          <a:bodyPr/>
          <a:lstStyle/>
          <a:p>
            <a:fld id="{2C1F0E2C-DB56-4B79-B6EA-E929EA530B13}" type="slidenum">
              <a:rPr lang="de-DE" smtClean="0"/>
              <a:t>37</a:t>
            </a:fld>
            <a:endParaRPr lang="de-DE" dirty="0"/>
          </a:p>
        </p:txBody>
      </p:sp>
    </p:spTree>
    <p:extLst>
      <p:ext uri="{BB962C8B-B14F-4D97-AF65-F5344CB8AC3E}">
        <p14:creationId xmlns:p14="http://schemas.microsoft.com/office/powerpoint/2010/main" val="372587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3999" cy="1052736"/>
          </a:xfrm>
        </p:spPr>
        <p:txBody>
          <a:bodyPr>
            <a:noAutofit/>
          </a:bodyPr>
          <a:lstStyle/>
          <a:p>
            <a:pPr algn="ctr"/>
            <a:r>
              <a:rPr lang="de-DE" sz="3200" b="1" dirty="0">
                <a:solidFill>
                  <a:srgbClr val="0070C0"/>
                </a:solidFill>
                <a:latin typeface="Calibri" panose="020F0502020204030204" pitchFamily="34" charset="0"/>
                <a:cs typeface="Calibri" panose="020F0502020204030204" pitchFamily="34" charset="0"/>
              </a:rPr>
              <a:t>Welche Rolle habe ich als Praxissemesterstudierende/r an meiner Schule? </a:t>
            </a:r>
          </a:p>
        </p:txBody>
      </p:sp>
      <p:sp>
        <p:nvSpPr>
          <p:cNvPr id="3" name="Inhaltsplatzhalter 2"/>
          <p:cNvSpPr>
            <a:spLocks noGrp="1"/>
          </p:cNvSpPr>
          <p:nvPr>
            <p:ph idx="1"/>
          </p:nvPr>
        </p:nvSpPr>
        <p:spPr>
          <a:xfrm>
            <a:off x="179512" y="1196752"/>
            <a:ext cx="8784977" cy="5544616"/>
          </a:xfrm>
        </p:spPr>
        <p:txBody>
          <a:bodyPr>
            <a:normAutofit fontScale="92500" lnSpcReduction="10000"/>
          </a:bodyPr>
          <a:lstStyle/>
          <a:p>
            <a:r>
              <a:rPr lang="de-DE" sz="2800" b="1" dirty="0"/>
              <a:t>Die Teilnahme an allen </a:t>
            </a:r>
          </a:p>
          <a:p>
            <a:pPr marL="0" indent="0">
              <a:buNone/>
            </a:pPr>
            <a:r>
              <a:rPr lang="de-DE" sz="2800" b="1" dirty="0"/>
              <a:t>    </a:t>
            </a:r>
            <a:r>
              <a:rPr lang="de-DE" sz="2800" b="1" dirty="0">
                <a:solidFill>
                  <a:srgbClr val="0070C0"/>
                </a:solidFill>
              </a:rPr>
              <a:t>Begleitformaten</a:t>
            </a:r>
            <a:r>
              <a:rPr lang="de-DE" sz="2800" b="1" dirty="0"/>
              <a:t> der Schule  </a:t>
            </a:r>
          </a:p>
          <a:p>
            <a:pPr marL="0" indent="0">
              <a:buNone/>
            </a:pPr>
            <a:r>
              <a:rPr lang="de-DE" sz="2800" b="1" dirty="0"/>
              <a:t>    ist verpflichtend, ebenso wie </a:t>
            </a:r>
          </a:p>
          <a:p>
            <a:pPr marL="0" indent="0">
              <a:buNone/>
            </a:pPr>
            <a:r>
              <a:rPr lang="de-DE" sz="2800" b="1" dirty="0"/>
              <a:t>    die Einhaltung der vereinbarten </a:t>
            </a:r>
          </a:p>
          <a:p>
            <a:pPr marL="0" indent="0">
              <a:buNone/>
            </a:pPr>
            <a:r>
              <a:rPr lang="de-DE" sz="2800" b="1" dirty="0"/>
              <a:t>    </a:t>
            </a:r>
            <a:r>
              <a:rPr lang="de-DE" sz="2800" b="1" dirty="0">
                <a:solidFill>
                  <a:srgbClr val="0070C0"/>
                </a:solidFill>
              </a:rPr>
              <a:t>schulischen Anwesenheitszeiten</a:t>
            </a:r>
          </a:p>
          <a:p>
            <a:pPr marL="0" indent="0">
              <a:buNone/>
            </a:pPr>
            <a:r>
              <a:rPr lang="de-DE" sz="2800" b="1" dirty="0"/>
              <a:t>    (i.d.R. vier Unterrichtstage).</a:t>
            </a:r>
          </a:p>
          <a:p>
            <a:pPr marL="0" indent="0">
              <a:buNone/>
            </a:pPr>
            <a:endParaRPr lang="de-DE" sz="1200" dirty="0">
              <a:solidFill>
                <a:schemeClr val="tx2"/>
              </a:solidFill>
            </a:endParaRPr>
          </a:p>
          <a:p>
            <a:r>
              <a:rPr lang="de-DE" sz="2800" b="1" dirty="0"/>
              <a:t>Sie sind </a:t>
            </a:r>
            <a:r>
              <a:rPr lang="de-DE" sz="2800" b="1" dirty="0">
                <a:solidFill>
                  <a:srgbClr val="0070C0"/>
                </a:solidFill>
              </a:rPr>
              <a:t>forschende Gäste </a:t>
            </a:r>
            <a:r>
              <a:rPr lang="de-DE" sz="2800" b="1" dirty="0"/>
              <a:t>an Ihrer Schule.</a:t>
            </a:r>
          </a:p>
          <a:p>
            <a:pPr marL="0" indent="0">
              <a:buNone/>
            </a:pPr>
            <a:endParaRPr lang="de-DE" sz="2800" b="1" dirty="0"/>
          </a:p>
          <a:p>
            <a:r>
              <a:rPr lang="de-DE" sz="2800" b="1" dirty="0"/>
              <a:t>Ihre Schulleitung ist </a:t>
            </a:r>
            <a:r>
              <a:rPr lang="de-DE" sz="2800" b="1" dirty="0">
                <a:solidFill>
                  <a:srgbClr val="0070C0"/>
                </a:solidFill>
              </a:rPr>
              <a:t>weisungsbefugt</a:t>
            </a:r>
            <a:r>
              <a:rPr lang="de-DE" sz="2800" b="1" dirty="0"/>
              <a:t>.</a:t>
            </a:r>
          </a:p>
          <a:p>
            <a:pPr marL="0" indent="0">
              <a:buNone/>
            </a:pPr>
            <a:endParaRPr lang="de-DE" sz="2800" b="1" dirty="0"/>
          </a:p>
          <a:p>
            <a:r>
              <a:rPr lang="de-DE" sz="2800" b="1" dirty="0"/>
              <a:t>Sie haben die </a:t>
            </a:r>
            <a:r>
              <a:rPr lang="de-DE" sz="2800" b="1" dirty="0">
                <a:solidFill>
                  <a:srgbClr val="0070C0"/>
                </a:solidFill>
              </a:rPr>
              <a:t>Pflicht zur Verschwiegenheit </a:t>
            </a:r>
            <a:r>
              <a:rPr lang="de-DE" sz="2800" b="1" dirty="0"/>
              <a:t>(personenbezogener Daten).</a:t>
            </a:r>
          </a:p>
          <a:p>
            <a:endParaRPr lang="de-DE" sz="2800"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191056"/>
            <a:ext cx="3528392"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liennummernplatzhalter 3">
            <a:extLst>
              <a:ext uri="{FF2B5EF4-FFF2-40B4-BE49-F238E27FC236}">
                <a16:creationId xmlns:a16="http://schemas.microsoft.com/office/drawing/2014/main" id="{6D1D91A5-A858-4073-8041-6793D25C4B2A}"/>
              </a:ext>
            </a:extLst>
          </p:cNvPr>
          <p:cNvSpPr>
            <a:spLocks noGrp="1"/>
          </p:cNvSpPr>
          <p:nvPr>
            <p:ph type="sldNum" sz="quarter" idx="12"/>
          </p:nvPr>
        </p:nvSpPr>
        <p:spPr/>
        <p:txBody>
          <a:bodyPr/>
          <a:lstStyle/>
          <a:p>
            <a:fld id="{2C1F0E2C-DB56-4B79-B6EA-E929EA530B13}" type="slidenum">
              <a:rPr lang="de-DE" smtClean="0"/>
              <a:t>38</a:t>
            </a:fld>
            <a:endParaRPr lang="de-DE"/>
          </a:p>
        </p:txBody>
      </p:sp>
    </p:spTree>
    <p:extLst>
      <p:ext uri="{BB962C8B-B14F-4D97-AF65-F5344CB8AC3E}">
        <p14:creationId xmlns:p14="http://schemas.microsoft.com/office/powerpoint/2010/main" val="32992476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226DEA-E4C9-49BD-89F2-391765C96D9A}"/>
              </a:ext>
            </a:extLst>
          </p:cNvPr>
          <p:cNvSpPr>
            <a:spLocks noGrp="1"/>
          </p:cNvSpPr>
          <p:nvPr>
            <p:ph type="title"/>
          </p:nvPr>
        </p:nvSpPr>
        <p:spPr>
          <a:xfrm>
            <a:off x="457200" y="0"/>
            <a:ext cx="8229600" cy="764704"/>
          </a:xfrm>
        </p:spPr>
        <p:txBody>
          <a:bodyPr>
            <a:normAutofit/>
          </a:bodyPr>
          <a:lstStyle/>
          <a:p>
            <a:r>
              <a:rPr lang="de-DE" sz="3200" b="1" dirty="0">
                <a:solidFill>
                  <a:srgbClr val="0070C0"/>
                </a:solidFill>
                <a:latin typeface="+mn-lt"/>
              </a:rPr>
              <a:t>Fortsetzung:</a:t>
            </a:r>
          </a:p>
        </p:txBody>
      </p:sp>
      <p:sp>
        <p:nvSpPr>
          <p:cNvPr id="3" name="Inhaltsplatzhalter 2">
            <a:extLst>
              <a:ext uri="{FF2B5EF4-FFF2-40B4-BE49-F238E27FC236}">
                <a16:creationId xmlns:a16="http://schemas.microsoft.com/office/drawing/2014/main" id="{0CA7E01B-D573-4663-91BA-53B36A469390}"/>
              </a:ext>
            </a:extLst>
          </p:cNvPr>
          <p:cNvSpPr>
            <a:spLocks noGrp="1"/>
          </p:cNvSpPr>
          <p:nvPr>
            <p:ph idx="1"/>
          </p:nvPr>
        </p:nvSpPr>
        <p:spPr>
          <a:xfrm>
            <a:off x="0" y="764704"/>
            <a:ext cx="9144000" cy="6093296"/>
          </a:xfrm>
        </p:spPr>
        <p:txBody>
          <a:bodyPr>
            <a:normAutofit lnSpcReduction="10000"/>
          </a:bodyPr>
          <a:lstStyle/>
          <a:p>
            <a:r>
              <a:rPr lang="de-DE" sz="2800" b="1" dirty="0"/>
              <a:t>Sie dürfen </a:t>
            </a:r>
            <a:r>
              <a:rPr lang="de-DE" sz="2800" b="1" dirty="0">
                <a:solidFill>
                  <a:srgbClr val="0070C0"/>
                </a:solidFill>
              </a:rPr>
              <a:t>keine alleinige Verantwortung </a:t>
            </a:r>
            <a:r>
              <a:rPr lang="de-DE" sz="2800" b="1" dirty="0"/>
              <a:t>für Schüler*innen übernehmen, d. h. die Durchführung von Unterrichts(</a:t>
            </a:r>
            <a:r>
              <a:rPr lang="de-DE" sz="2800" b="1" dirty="0" err="1"/>
              <a:t>elementen</a:t>
            </a:r>
            <a:r>
              <a:rPr lang="de-DE" sz="2800" b="1" dirty="0"/>
              <a:t>), Aufsicht, Exkursionen usw. erfolgt ausschließlich gemeinsam mit einer anwesenden Lehrkraft!</a:t>
            </a:r>
          </a:p>
          <a:p>
            <a:pPr marL="0" indent="0">
              <a:buNone/>
            </a:pPr>
            <a:endParaRPr lang="de-DE" sz="2800" b="1" dirty="0"/>
          </a:p>
          <a:p>
            <a:r>
              <a:rPr lang="de-DE" sz="2800" b="1" dirty="0"/>
              <a:t>Sie agieren als </a:t>
            </a:r>
            <a:r>
              <a:rPr lang="de-DE" sz="2800" b="1" dirty="0">
                <a:solidFill>
                  <a:srgbClr val="0070C0"/>
                </a:solidFill>
              </a:rPr>
              <a:t>Vorbild </a:t>
            </a:r>
            <a:r>
              <a:rPr lang="de-DE" sz="2800" b="1" dirty="0"/>
              <a:t>für die Schülerinnen und Schüler.</a:t>
            </a:r>
          </a:p>
          <a:p>
            <a:pPr marL="0" indent="0">
              <a:buNone/>
            </a:pPr>
            <a:endParaRPr lang="de-DE" sz="2800" b="1" dirty="0"/>
          </a:p>
          <a:p>
            <a:r>
              <a:rPr lang="de-DE" sz="2800" b="1" dirty="0"/>
              <a:t>Sie sollten bei allen Aktivitäten mitreflektieren, dass Sie sich  in die </a:t>
            </a:r>
            <a:r>
              <a:rPr lang="de-DE" sz="2800" b="1" dirty="0">
                <a:solidFill>
                  <a:srgbClr val="0070C0"/>
                </a:solidFill>
              </a:rPr>
              <a:t>Rolle einer Lehrkraft </a:t>
            </a:r>
            <a:r>
              <a:rPr lang="de-DE" sz="2800" b="1" dirty="0"/>
              <a:t>hineinentwickeln möchten. Orientieren Sie sich daher in Bezug auf Ihr Verhalten an Ihrer zukünftigen Berufsrolle. (Schauen Sie sich ggf. „</a:t>
            </a:r>
            <a:r>
              <a:rPr lang="de-DE" sz="2800" b="1" dirty="0" err="1"/>
              <a:t>good</a:t>
            </a:r>
            <a:r>
              <a:rPr lang="de-DE" sz="2800" b="1" dirty="0"/>
              <a:t> </a:t>
            </a:r>
            <a:r>
              <a:rPr lang="de-DE" sz="2800" b="1" dirty="0" err="1"/>
              <a:t>practice</a:t>
            </a:r>
            <a:r>
              <a:rPr lang="de-DE" sz="2800" b="1" dirty="0"/>
              <a:t>“ von den schulischen Lehrkräften ab.)</a:t>
            </a:r>
            <a:endParaRPr lang="de-DE" dirty="0"/>
          </a:p>
        </p:txBody>
      </p:sp>
      <p:sp>
        <p:nvSpPr>
          <p:cNvPr id="4" name="Foliennummernplatzhalter 3">
            <a:extLst>
              <a:ext uri="{FF2B5EF4-FFF2-40B4-BE49-F238E27FC236}">
                <a16:creationId xmlns:a16="http://schemas.microsoft.com/office/drawing/2014/main" id="{D7EC5349-27A1-44B5-8FC2-3B156EB075E1}"/>
              </a:ext>
            </a:extLst>
          </p:cNvPr>
          <p:cNvSpPr>
            <a:spLocks noGrp="1"/>
          </p:cNvSpPr>
          <p:nvPr>
            <p:ph type="sldNum" sz="quarter" idx="12"/>
          </p:nvPr>
        </p:nvSpPr>
        <p:spPr/>
        <p:txBody>
          <a:bodyPr/>
          <a:lstStyle/>
          <a:p>
            <a:fld id="{2C1F0E2C-DB56-4B79-B6EA-E929EA530B13}" type="slidenum">
              <a:rPr lang="de-DE" smtClean="0"/>
              <a:t>39</a:t>
            </a:fld>
            <a:endParaRPr lang="de-DE"/>
          </a:p>
        </p:txBody>
      </p:sp>
    </p:spTree>
    <p:extLst>
      <p:ext uri="{BB962C8B-B14F-4D97-AF65-F5344CB8AC3E}">
        <p14:creationId xmlns:p14="http://schemas.microsoft.com/office/powerpoint/2010/main" val="681988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0" y="0"/>
            <a:ext cx="9144000" cy="1196752"/>
          </a:xfrm>
        </p:spPr>
        <p:txBody>
          <a:bodyPr>
            <a:normAutofit fontScale="90000"/>
          </a:bodyPr>
          <a:lstStyle/>
          <a:p>
            <a:r>
              <a:rPr lang="de-DE" sz="3600" b="1">
                <a:solidFill>
                  <a:srgbClr val="0070C0"/>
                </a:solidFill>
                <a:latin typeface="+mn-lt"/>
              </a:rPr>
              <a:t>  </a:t>
            </a:r>
            <a:br>
              <a:rPr lang="de-DE" sz="3600" b="1">
                <a:solidFill>
                  <a:srgbClr val="0070C0"/>
                </a:solidFill>
                <a:latin typeface="+mn-lt"/>
              </a:rPr>
            </a:br>
            <a:r>
              <a:rPr lang="de-DE" sz="3600" b="1">
                <a:solidFill>
                  <a:srgbClr val="0070C0"/>
                </a:solidFill>
                <a:latin typeface="+mn-lt"/>
              </a:rPr>
              <a:t> Welche/r Praba ist für mich/meine Schule zuständig und damit meine erste Ansprechperson?</a:t>
            </a:r>
            <a:br>
              <a:rPr lang="de-DE" sz="3600" b="1">
                <a:solidFill>
                  <a:srgbClr val="0070C0"/>
                </a:solidFill>
                <a:latin typeface="+mn-lt"/>
              </a:rPr>
            </a:br>
            <a:endParaRPr lang="de-DE" sz="3600" b="1" dirty="0">
              <a:latin typeface="+mn-lt"/>
            </a:endParaRPr>
          </a:p>
        </p:txBody>
      </p:sp>
      <p:graphicFrame>
        <p:nvGraphicFramePr>
          <p:cNvPr id="12" name="Tabelle 11">
            <a:extLst>
              <a:ext uri="{FF2B5EF4-FFF2-40B4-BE49-F238E27FC236}">
                <a16:creationId xmlns:a16="http://schemas.microsoft.com/office/drawing/2014/main" id="{CF75AB3B-B727-4E12-81AB-A1B403676C52}"/>
              </a:ext>
            </a:extLst>
          </p:cNvPr>
          <p:cNvGraphicFramePr>
            <a:graphicFrameLocks noGrp="1"/>
          </p:cNvGraphicFramePr>
          <p:nvPr>
            <p:extLst>
              <p:ext uri="{D42A27DB-BD31-4B8C-83A1-F6EECF244321}">
                <p14:modId xmlns:p14="http://schemas.microsoft.com/office/powerpoint/2010/main" val="582217874"/>
              </p:ext>
            </p:extLst>
          </p:nvPr>
        </p:nvGraphicFramePr>
        <p:xfrm>
          <a:off x="262420" y="1196752"/>
          <a:ext cx="8619160" cy="5574280"/>
        </p:xfrm>
        <a:graphic>
          <a:graphicData uri="http://schemas.openxmlformats.org/drawingml/2006/table">
            <a:tbl>
              <a:tblPr firstRow="1" firstCol="1" bandRow="1">
                <a:tableStyleId>{5C22544A-7EE6-4342-B048-85BDC9FD1C3A}</a:tableStyleId>
              </a:tblPr>
              <a:tblGrid>
                <a:gridCol w="4250863">
                  <a:extLst>
                    <a:ext uri="{9D8B030D-6E8A-4147-A177-3AD203B41FA5}">
                      <a16:colId xmlns:a16="http://schemas.microsoft.com/office/drawing/2014/main" val="305456333"/>
                    </a:ext>
                  </a:extLst>
                </a:gridCol>
                <a:gridCol w="4368297">
                  <a:extLst>
                    <a:ext uri="{9D8B030D-6E8A-4147-A177-3AD203B41FA5}">
                      <a16:colId xmlns:a16="http://schemas.microsoft.com/office/drawing/2014/main" val="652849521"/>
                    </a:ext>
                  </a:extLst>
                </a:gridCol>
              </a:tblGrid>
              <a:tr h="445237">
                <a:tc>
                  <a:txBody>
                    <a:bodyPr/>
                    <a:lstStyle/>
                    <a:p>
                      <a:pPr algn="ctr">
                        <a:lnSpc>
                          <a:spcPct val="115000"/>
                        </a:lnSpc>
                        <a:spcAft>
                          <a:spcPts val="1000"/>
                        </a:spcAft>
                      </a:pPr>
                      <a:r>
                        <a:rPr lang="de-DE" sz="2000" dirty="0">
                          <a:solidFill>
                            <a:schemeClr val="tx1"/>
                          </a:solidFill>
                          <a:effectLst/>
                        </a:rPr>
                        <a:t>Zuständigkeit Udo Nesselbosch</a:t>
                      </a:r>
                    </a:p>
                  </a:txBody>
                  <a:tcPr marL="52017" marR="52017" marT="0" marB="0">
                    <a:solidFill>
                      <a:schemeClr val="tx2">
                        <a:lumMod val="20000"/>
                        <a:lumOff val="80000"/>
                      </a:schemeClr>
                    </a:solidFill>
                  </a:tcPr>
                </a:tc>
                <a:tc>
                  <a:txBody>
                    <a:bodyPr/>
                    <a:lstStyle/>
                    <a:p>
                      <a:pPr algn="ctr">
                        <a:lnSpc>
                          <a:spcPct val="115000"/>
                        </a:lnSpc>
                        <a:spcAft>
                          <a:spcPts val="1000"/>
                        </a:spcAft>
                      </a:pPr>
                      <a:r>
                        <a:rPr lang="de-DE" sz="2000" dirty="0">
                          <a:solidFill>
                            <a:schemeClr val="tx1"/>
                          </a:solidFill>
                          <a:effectLst/>
                        </a:rPr>
                        <a:t>Zuständigkeit Sabine Badde</a:t>
                      </a:r>
                      <a:r>
                        <a:rPr lang="de-DE" sz="2000" dirty="0">
                          <a:effectLst/>
                        </a:rPr>
                        <a:t> </a:t>
                      </a:r>
                      <a:endParaRPr lang="de-DE"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extLst>
                  <a:ext uri="{0D108BD9-81ED-4DB2-BD59-A6C34878D82A}">
                    <a16:rowId xmlns:a16="http://schemas.microsoft.com/office/drawing/2014/main" val="2893883924"/>
                  </a:ext>
                </a:extLst>
              </a:tr>
              <a:tr h="322659">
                <a:tc gridSpan="2">
                  <a:txBody>
                    <a:bodyPr/>
                    <a:lstStyle/>
                    <a:p>
                      <a:pPr algn="ctr">
                        <a:lnSpc>
                          <a:spcPct val="115000"/>
                        </a:lnSpc>
                        <a:spcAft>
                          <a:spcPts val="1000"/>
                        </a:spcAft>
                      </a:pPr>
                      <a:r>
                        <a:rPr lang="de-DE" sz="1600" dirty="0">
                          <a:solidFill>
                            <a:schemeClr val="tx1"/>
                          </a:solidFill>
                          <a:effectLst/>
                        </a:rPr>
                        <a:t> MÜNSTER</a:t>
                      </a:r>
                      <a:endParaRPr lang="de-DE"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tc hMerge="1">
                  <a:txBody>
                    <a:bodyPr/>
                    <a:lstStyle/>
                    <a:p>
                      <a:endParaRPr lang="de-DE"/>
                    </a:p>
                  </a:txBody>
                  <a:tcPr/>
                </a:tc>
                <a:extLst>
                  <a:ext uri="{0D108BD9-81ED-4DB2-BD59-A6C34878D82A}">
                    <a16:rowId xmlns:a16="http://schemas.microsoft.com/office/drawing/2014/main" val="806881395"/>
                  </a:ext>
                </a:extLst>
              </a:tr>
              <a:tr h="252932">
                <a:tc>
                  <a:txBody>
                    <a:bodyPr/>
                    <a:lstStyle/>
                    <a:p>
                      <a:pPr algn="just">
                        <a:lnSpc>
                          <a:spcPct val="115000"/>
                        </a:lnSpc>
                        <a:spcAft>
                          <a:spcPts val="1000"/>
                        </a:spcAft>
                      </a:pPr>
                      <a:r>
                        <a:rPr lang="de-DE" sz="1400" dirty="0">
                          <a:solidFill>
                            <a:schemeClr val="tx1"/>
                          </a:solidFill>
                          <a:effectLst/>
                        </a:rPr>
                        <a:t>1_ Annette-von-Droste-Hülshoff-Gymnasium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nSpc>
                          <a:spcPct val="115000"/>
                        </a:lnSpc>
                        <a:spcAft>
                          <a:spcPts val="1000"/>
                        </a:spcAft>
                      </a:pPr>
                      <a:r>
                        <a:rPr lang="de-DE" sz="1400" b="1">
                          <a:effectLst/>
                        </a:rPr>
                        <a:t> 1_Freiherr-vom-Stein-Gymnasium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517620576"/>
                  </a:ext>
                </a:extLst>
              </a:tr>
              <a:tr h="252932">
                <a:tc>
                  <a:txBody>
                    <a:bodyPr/>
                    <a:lstStyle/>
                    <a:p>
                      <a:pPr algn="just">
                        <a:lnSpc>
                          <a:spcPct val="115000"/>
                        </a:lnSpc>
                        <a:spcAft>
                          <a:spcPts val="1000"/>
                        </a:spcAft>
                      </a:pPr>
                      <a:r>
                        <a:rPr lang="de-DE" sz="1400" dirty="0">
                          <a:solidFill>
                            <a:schemeClr val="tx1"/>
                          </a:solidFill>
                          <a:effectLst/>
                        </a:rPr>
                        <a:t>2_ Gymnasium Paulinum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 2_Friedensschule</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883474272"/>
                  </a:ext>
                </a:extLst>
              </a:tr>
              <a:tr h="252932">
                <a:tc>
                  <a:txBody>
                    <a:bodyPr/>
                    <a:lstStyle/>
                    <a:p>
                      <a:pPr algn="just">
                        <a:lnSpc>
                          <a:spcPct val="115000"/>
                        </a:lnSpc>
                        <a:spcAft>
                          <a:spcPts val="1000"/>
                        </a:spcAft>
                      </a:pPr>
                      <a:r>
                        <a:rPr lang="de-DE" sz="1400" dirty="0">
                          <a:solidFill>
                            <a:schemeClr val="tx1"/>
                          </a:solidFill>
                          <a:effectLst/>
                        </a:rPr>
                        <a:t>3_ Gymnasium St. Mauritz</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 3_ Geschwister-Scholl-Gymnasium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017761730"/>
                  </a:ext>
                </a:extLst>
              </a:tr>
              <a:tr h="252932">
                <a:tc>
                  <a:txBody>
                    <a:bodyPr/>
                    <a:lstStyle/>
                    <a:p>
                      <a:pPr algn="just">
                        <a:lnSpc>
                          <a:spcPct val="115000"/>
                        </a:lnSpc>
                        <a:spcAft>
                          <a:spcPts val="1000"/>
                        </a:spcAft>
                      </a:pPr>
                      <a:r>
                        <a:rPr lang="de-DE" sz="1400" dirty="0">
                          <a:solidFill>
                            <a:schemeClr val="tx1"/>
                          </a:solidFill>
                          <a:effectLst/>
                        </a:rPr>
                        <a:t>4_ Gymnasium Wolbeck</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4_ Immanuel-Kant-Gymnasium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203546780"/>
                  </a:ext>
                </a:extLst>
              </a:tr>
              <a:tr h="252932">
                <a:tc>
                  <a:txBody>
                    <a:bodyPr/>
                    <a:lstStyle/>
                    <a:p>
                      <a:pPr algn="just">
                        <a:lnSpc>
                          <a:spcPct val="115000"/>
                        </a:lnSpc>
                        <a:spcAft>
                          <a:spcPts val="1000"/>
                        </a:spcAft>
                      </a:pPr>
                      <a:r>
                        <a:rPr lang="de-DE" sz="1400" dirty="0">
                          <a:solidFill>
                            <a:schemeClr val="tx1"/>
                          </a:solidFill>
                          <a:effectLst/>
                        </a:rPr>
                        <a:t>5_ Johann-Conrad-Schlaun-Gymnasium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 5_ Kardinal-von-Galen-Gymnasium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37149568"/>
                  </a:ext>
                </a:extLst>
              </a:tr>
              <a:tr h="252932">
                <a:tc>
                  <a:txBody>
                    <a:bodyPr/>
                    <a:lstStyle/>
                    <a:p>
                      <a:pPr algn="just">
                        <a:lnSpc>
                          <a:spcPct val="115000"/>
                        </a:lnSpc>
                        <a:spcAft>
                          <a:spcPts val="1000"/>
                        </a:spcAft>
                      </a:pPr>
                      <a:r>
                        <a:rPr lang="de-DE" sz="1400" dirty="0">
                          <a:solidFill>
                            <a:schemeClr val="tx1"/>
                          </a:solidFill>
                          <a:effectLst/>
                        </a:rPr>
                        <a:t>6_ Marienschule</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6_ Overberg-Kolleg</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82673499"/>
                  </a:ext>
                </a:extLst>
              </a:tr>
              <a:tr h="252932">
                <a:tc>
                  <a:txBody>
                    <a:bodyPr/>
                    <a:lstStyle/>
                    <a:p>
                      <a:pPr algn="just">
                        <a:lnSpc>
                          <a:spcPct val="115000"/>
                        </a:lnSpc>
                        <a:spcAft>
                          <a:spcPts val="1000"/>
                        </a:spcAft>
                      </a:pPr>
                      <a:r>
                        <a:rPr lang="de-DE" sz="1400" dirty="0">
                          <a:solidFill>
                            <a:schemeClr val="tx1"/>
                          </a:solidFill>
                          <a:effectLst/>
                        </a:rPr>
                        <a:t>7_ Ratsgymnasium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 7_ Pascal-Gymnasium</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890802761"/>
                  </a:ext>
                </a:extLst>
              </a:tr>
              <a:tr h="252932">
                <a:tc>
                  <a:txBody>
                    <a:bodyPr/>
                    <a:lstStyle/>
                    <a:p>
                      <a:pPr algn="just">
                        <a:lnSpc>
                          <a:spcPct val="115000"/>
                        </a:lnSpc>
                        <a:spcAft>
                          <a:spcPts val="1000"/>
                        </a:spcAft>
                      </a:pPr>
                      <a:r>
                        <a:rPr lang="de-DE" sz="1400" dirty="0">
                          <a:solidFill>
                            <a:schemeClr val="tx1"/>
                          </a:solidFill>
                          <a:effectLst/>
                        </a:rPr>
                        <a:t>8_ Schillergymnasium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 8_ Wilhelm-Hittorf-Gymnasium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043126851"/>
                  </a:ext>
                </a:extLst>
              </a:tr>
              <a:tr h="252932">
                <a:tc>
                  <a:txBody>
                    <a:bodyPr/>
                    <a:lstStyle/>
                    <a:p>
                      <a:pPr algn="just">
                        <a:lnSpc>
                          <a:spcPct val="115000"/>
                        </a:lnSpc>
                        <a:spcAft>
                          <a:spcPts val="1000"/>
                        </a:spcAft>
                      </a:pPr>
                      <a:r>
                        <a:rPr lang="de-DE" sz="1400" dirty="0">
                          <a:solidFill>
                            <a:schemeClr val="tx1"/>
                          </a:solidFill>
                          <a:effectLst/>
                        </a:rPr>
                        <a:t>9_ Math.-Anneke Gesamtschule Münster</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 9_ Städt. Gesamtschule Münster Mitte</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326440699"/>
                  </a:ext>
                </a:extLst>
              </a:tr>
              <a:tr h="252932">
                <a:tc>
                  <a:txBody>
                    <a:bodyPr/>
                    <a:lstStyle/>
                    <a:p>
                      <a:pPr algn="just">
                        <a:lnSpc>
                          <a:spcPct val="115000"/>
                        </a:lnSpc>
                        <a:spcAft>
                          <a:spcPts val="1000"/>
                        </a:spcAft>
                      </a:pPr>
                      <a:r>
                        <a:rPr lang="de-DE" sz="1400" dirty="0">
                          <a:solidFill>
                            <a:schemeClr val="tx1"/>
                          </a:solidFill>
                          <a:effectLst/>
                        </a:rPr>
                        <a:t> </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10_Weiterbildungskolleg Münster</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004654921"/>
                  </a:ext>
                </a:extLst>
              </a:tr>
              <a:tr h="290521">
                <a:tc gridSpan="2">
                  <a:txBody>
                    <a:bodyPr/>
                    <a:lstStyle/>
                    <a:p>
                      <a:pPr algn="ctr">
                        <a:lnSpc>
                          <a:spcPct val="115000"/>
                        </a:lnSpc>
                        <a:spcAft>
                          <a:spcPts val="1000"/>
                        </a:spcAft>
                      </a:pPr>
                      <a:r>
                        <a:rPr lang="de-DE" sz="1400" b="1" dirty="0">
                          <a:solidFill>
                            <a:schemeClr val="tx1"/>
                          </a:solidFill>
                          <a:effectLst/>
                        </a:rPr>
                        <a:t> AUSWÄRTS</a:t>
                      </a:r>
                      <a:endParaRPr lang="de-DE"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tx2">
                        <a:lumMod val="20000"/>
                        <a:lumOff val="80000"/>
                      </a:schemeClr>
                    </a:solidFill>
                  </a:tcPr>
                </a:tc>
                <a:tc hMerge="1">
                  <a:txBody>
                    <a:bodyPr/>
                    <a:lstStyle/>
                    <a:p>
                      <a:endParaRPr lang="de-DE"/>
                    </a:p>
                  </a:txBody>
                  <a:tcPr/>
                </a:tc>
                <a:extLst>
                  <a:ext uri="{0D108BD9-81ED-4DB2-BD59-A6C34878D82A}">
                    <a16:rowId xmlns:a16="http://schemas.microsoft.com/office/drawing/2014/main" val="46199346"/>
                  </a:ext>
                </a:extLst>
              </a:tr>
              <a:tr h="252932">
                <a:tc>
                  <a:txBody>
                    <a:bodyPr/>
                    <a:lstStyle/>
                    <a:p>
                      <a:pPr algn="just">
                        <a:lnSpc>
                          <a:spcPct val="115000"/>
                        </a:lnSpc>
                        <a:spcAft>
                          <a:spcPts val="1000"/>
                        </a:spcAft>
                      </a:pPr>
                      <a:r>
                        <a:rPr lang="de-DE" sz="1400" dirty="0">
                          <a:solidFill>
                            <a:schemeClr val="tx1"/>
                          </a:solidFill>
                          <a:effectLst/>
                        </a:rPr>
                        <a:t>10_ Gymnasium Johanneum Ostbevern</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11_ Thomas-Morus-Gymnasium Oelde</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159432298"/>
                  </a:ext>
                </a:extLst>
              </a:tr>
              <a:tr h="252932">
                <a:tc>
                  <a:txBody>
                    <a:bodyPr/>
                    <a:lstStyle/>
                    <a:p>
                      <a:pPr algn="just">
                        <a:lnSpc>
                          <a:spcPct val="115000"/>
                        </a:lnSpc>
                        <a:spcAft>
                          <a:spcPts val="1000"/>
                        </a:spcAft>
                      </a:pPr>
                      <a:r>
                        <a:rPr lang="en-GB" sz="1400" dirty="0">
                          <a:solidFill>
                            <a:schemeClr val="tx1"/>
                          </a:solidFill>
                          <a:effectLst/>
                        </a:rPr>
                        <a:t>11_ Maria-</a:t>
                      </a:r>
                      <a:r>
                        <a:rPr lang="en-GB" sz="1400" dirty="0" err="1">
                          <a:solidFill>
                            <a:schemeClr val="tx1"/>
                          </a:solidFill>
                          <a:effectLst/>
                        </a:rPr>
                        <a:t>Sybilla</a:t>
                      </a:r>
                      <a:r>
                        <a:rPr lang="en-GB" sz="1400" dirty="0">
                          <a:solidFill>
                            <a:schemeClr val="tx1"/>
                          </a:solidFill>
                          <a:effectLst/>
                        </a:rPr>
                        <a:t>-</a:t>
                      </a:r>
                      <a:r>
                        <a:rPr lang="en-GB" sz="1400" dirty="0" err="1">
                          <a:solidFill>
                            <a:schemeClr val="tx1"/>
                          </a:solidFill>
                          <a:effectLst/>
                        </a:rPr>
                        <a:t>Merian</a:t>
                      </a:r>
                      <a:r>
                        <a:rPr lang="en-GB" sz="1400" dirty="0">
                          <a:solidFill>
                            <a:schemeClr val="tx1"/>
                          </a:solidFill>
                          <a:effectLst/>
                        </a:rPr>
                        <a:t>-Gymnasium </a:t>
                      </a:r>
                      <a:r>
                        <a:rPr lang="en-GB" sz="1400" dirty="0" err="1">
                          <a:solidFill>
                            <a:schemeClr val="tx1"/>
                          </a:solidFill>
                          <a:effectLst/>
                        </a:rPr>
                        <a:t>Telgte</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12_ Gymnasium Johanneum Wadersloh</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3276769248"/>
                  </a:ext>
                </a:extLst>
              </a:tr>
              <a:tr h="252932">
                <a:tc>
                  <a:txBody>
                    <a:bodyPr/>
                    <a:lstStyle/>
                    <a:p>
                      <a:pPr algn="just">
                        <a:lnSpc>
                          <a:spcPct val="115000"/>
                        </a:lnSpc>
                        <a:spcAft>
                          <a:spcPts val="1000"/>
                        </a:spcAft>
                      </a:pPr>
                      <a:r>
                        <a:rPr lang="en-US" sz="1400" dirty="0">
                          <a:solidFill>
                            <a:schemeClr val="tx1"/>
                          </a:solidFill>
                          <a:effectLst/>
                        </a:rPr>
                        <a:t>12_ </a:t>
                      </a:r>
                      <a:r>
                        <a:rPr lang="de-DE" sz="1400" dirty="0">
                          <a:solidFill>
                            <a:schemeClr val="tx1"/>
                          </a:solidFill>
                          <a:effectLst/>
                        </a:rPr>
                        <a:t>Gymnasium Laurentianum WAF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13_ Fritz-Winter-Gesamtschule Ahlen</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773571142"/>
                  </a:ext>
                </a:extLst>
              </a:tr>
              <a:tr h="252932">
                <a:tc>
                  <a:txBody>
                    <a:bodyPr/>
                    <a:lstStyle/>
                    <a:p>
                      <a:pPr algn="just">
                        <a:lnSpc>
                          <a:spcPct val="115000"/>
                        </a:lnSpc>
                        <a:spcAft>
                          <a:spcPts val="1000"/>
                        </a:spcAft>
                      </a:pPr>
                      <a:r>
                        <a:rPr lang="de-DE" sz="1400" dirty="0">
                          <a:solidFill>
                            <a:schemeClr val="tx1"/>
                          </a:solidFill>
                          <a:effectLst/>
                        </a:rPr>
                        <a:t>13_ Mariengymnasium WAF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14_ Gymnasium St. Michael Ahlen</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306897062"/>
                  </a:ext>
                </a:extLst>
              </a:tr>
              <a:tr h="252932">
                <a:tc>
                  <a:txBody>
                    <a:bodyPr/>
                    <a:lstStyle/>
                    <a:p>
                      <a:pPr algn="just">
                        <a:lnSpc>
                          <a:spcPct val="115000"/>
                        </a:lnSpc>
                        <a:spcAft>
                          <a:spcPts val="1000"/>
                        </a:spcAft>
                      </a:pPr>
                      <a:r>
                        <a:rPr lang="de-DE" sz="1400" dirty="0">
                          <a:solidFill>
                            <a:schemeClr val="tx1"/>
                          </a:solidFill>
                          <a:effectLst/>
                        </a:rPr>
                        <a:t>14_ Albertus-Magnus-Gymnasium Beckum</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a:effectLst/>
                        </a:rPr>
                        <a:t>15_ Städtisches Gymnasium Ahlen </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254694897"/>
                  </a:ext>
                </a:extLst>
              </a:tr>
              <a:tr h="252932">
                <a:tc>
                  <a:txBody>
                    <a:bodyPr/>
                    <a:lstStyle/>
                    <a:p>
                      <a:pPr algn="just">
                        <a:lnSpc>
                          <a:spcPct val="115000"/>
                        </a:lnSpc>
                        <a:spcAft>
                          <a:spcPts val="1000"/>
                        </a:spcAft>
                      </a:pPr>
                      <a:r>
                        <a:rPr lang="de-DE" sz="1400" dirty="0">
                          <a:solidFill>
                            <a:schemeClr val="tx1"/>
                          </a:solidFill>
                          <a:effectLst/>
                        </a:rPr>
                        <a:t>15_ Gesamtschule Warendorf</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a:effectLst/>
                        </a:rPr>
                        <a:t>16_ Kopernikus-Gymnasium Neubeckum</a:t>
                      </a:r>
                      <a:endParaRPr lang="de-DE" sz="1400" b="1">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2019186619"/>
                  </a:ext>
                </a:extLst>
              </a:tr>
              <a:tr h="238001">
                <a:tc>
                  <a:txBody>
                    <a:bodyPr/>
                    <a:lstStyle/>
                    <a:p>
                      <a:pPr algn="just">
                        <a:lnSpc>
                          <a:spcPct val="115000"/>
                        </a:lnSpc>
                        <a:spcAft>
                          <a:spcPts val="1000"/>
                        </a:spcAft>
                      </a:pPr>
                      <a:r>
                        <a:rPr lang="de-DE" sz="1400" dirty="0">
                          <a:solidFill>
                            <a:schemeClr val="tx1"/>
                          </a:solidFill>
                          <a:effectLst/>
                        </a:rPr>
                        <a:t>16_ Montessori-Gesamtschule Sendenhorst</a:t>
                      </a:r>
                      <a:endParaRPr lang="de-DE"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lumMod val="90000"/>
                      </a:schemeClr>
                    </a:solidFill>
                  </a:tcPr>
                </a:tc>
                <a:tc>
                  <a:txBody>
                    <a:bodyPr/>
                    <a:lstStyle/>
                    <a:p>
                      <a:pPr algn="just">
                        <a:lnSpc>
                          <a:spcPct val="115000"/>
                        </a:lnSpc>
                        <a:spcAft>
                          <a:spcPts val="1000"/>
                        </a:spcAft>
                      </a:pPr>
                      <a:r>
                        <a:rPr lang="de-DE" sz="1400" b="1" dirty="0">
                          <a:effectLst/>
                        </a:rPr>
                        <a:t>17_ Gesamtschule Ennigerloh-Neubeckum</a:t>
                      </a:r>
                      <a:endParaRPr lang="de-DE"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4255808681"/>
                  </a:ext>
                </a:extLst>
              </a:tr>
              <a:tr h="201289">
                <a:tc>
                  <a:txBody>
                    <a:bodyPr/>
                    <a:lstStyle/>
                    <a:p>
                      <a:pPr algn="just">
                        <a:lnSpc>
                          <a:spcPct val="115000"/>
                        </a:lnSpc>
                        <a:spcAft>
                          <a:spcPts val="1000"/>
                        </a:spcAft>
                      </a:pPr>
                      <a:r>
                        <a:rPr lang="de-DE" sz="1100" dirty="0">
                          <a:effectLst/>
                        </a:rPr>
                        <a:t> </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solidFill>
                      <a:schemeClr val="bg2"/>
                    </a:solidFill>
                  </a:tcPr>
                </a:tc>
                <a:tc>
                  <a:txBody>
                    <a:bodyPr/>
                    <a:lstStyle/>
                    <a:p>
                      <a:pPr algn="just">
                        <a:lnSpc>
                          <a:spcPct val="115000"/>
                        </a:lnSpc>
                        <a:spcAft>
                          <a:spcPts val="1000"/>
                        </a:spcAft>
                      </a:pPr>
                      <a:r>
                        <a:rPr lang="de-DE" sz="1400" b="1" dirty="0">
                          <a:effectLst/>
                        </a:rPr>
                        <a:t>18_Gesamtschule Oelde</a:t>
                      </a:r>
                      <a:endParaRPr lang="de-DE" sz="800" dirty="0">
                        <a:effectLst/>
                        <a:latin typeface="Calibri" panose="020F0502020204030204" pitchFamily="34" charset="0"/>
                        <a:ea typeface="Calibri" panose="020F0502020204030204" pitchFamily="34" charset="0"/>
                        <a:cs typeface="Times New Roman" panose="02020603050405020304" pitchFamily="18" charset="0"/>
                      </a:endParaRPr>
                    </a:p>
                  </a:txBody>
                  <a:tcPr marL="52017" marR="52017" marT="0" marB="0"/>
                </a:tc>
                <a:extLst>
                  <a:ext uri="{0D108BD9-81ED-4DB2-BD59-A6C34878D82A}">
                    <a16:rowId xmlns:a16="http://schemas.microsoft.com/office/drawing/2014/main" val="804173284"/>
                  </a:ext>
                </a:extLst>
              </a:tr>
            </a:tbl>
          </a:graphicData>
        </a:graphic>
      </p:graphicFrame>
    </p:spTree>
    <p:extLst>
      <p:ext uri="{BB962C8B-B14F-4D97-AF65-F5344CB8AC3E}">
        <p14:creationId xmlns:p14="http://schemas.microsoft.com/office/powerpoint/2010/main" val="204266076"/>
      </p:ext>
    </p:extLst>
  </p:cSld>
  <p:clrMapOvr>
    <a:masterClrMapping/>
  </p:clrMapOvr>
  <p:transition spd="slow">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60" y="213596"/>
            <a:ext cx="1142544" cy="1525169"/>
          </a:xfrm>
        </p:spPr>
        <p:txBody>
          <a:bodyPr>
            <a:normAutofit/>
          </a:bodyPr>
          <a:lstStyle/>
          <a:p>
            <a:br>
              <a:rPr lang="de-DE" sz="2800" b="1" dirty="0">
                <a:solidFill>
                  <a:schemeClr val="tx1"/>
                </a:solidFill>
                <a:latin typeface="Calibri" panose="020F0502020204030204" pitchFamily="34" charset="0"/>
                <a:cs typeface="Calibri" panose="020F0502020204030204" pitchFamily="34" charset="0"/>
              </a:rPr>
            </a:br>
            <a:endParaRPr lang="de-DE" sz="2800" b="1" dirty="0">
              <a:solidFill>
                <a:schemeClr val="tx1"/>
              </a:solidFill>
              <a:latin typeface="Calibri" panose="020F0502020204030204" pitchFamily="34" charset="0"/>
              <a:cs typeface="Calibri" panose="020F0502020204030204" pitchFamily="34" charset="0"/>
            </a:endParaRPr>
          </a:p>
        </p:txBody>
      </p:sp>
      <p:sp>
        <p:nvSpPr>
          <p:cNvPr id="3" name="Inhaltsplatzhalter 2"/>
          <p:cNvSpPr>
            <a:spLocks noGrp="1"/>
          </p:cNvSpPr>
          <p:nvPr>
            <p:ph idx="1"/>
          </p:nvPr>
        </p:nvSpPr>
        <p:spPr>
          <a:xfrm>
            <a:off x="2545990" y="0"/>
            <a:ext cx="6598010" cy="6858000"/>
          </a:xfrm>
        </p:spPr>
        <p:txBody>
          <a:bodyPr>
            <a:normAutofit fontScale="47500" lnSpcReduction="20000"/>
          </a:bodyPr>
          <a:lstStyle/>
          <a:p>
            <a:pPr marL="0" indent="0" algn="ctr" fontAlgn="t">
              <a:spcBef>
                <a:spcPts val="0"/>
              </a:spcBef>
              <a:spcAft>
                <a:spcPts val="0"/>
              </a:spcAft>
              <a:buNone/>
            </a:pPr>
            <a:r>
              <a:rPr lang="de-DE" sz="6700" b="1" dirty="0">
                <a:solidFill>
                  <a:srgbClr val="0070C0"/>
                </a:solidFill>
              </a:rPr>
              <a:t>Welche Begleitformate </a:t>
            </a:r>
          </a:p>
          <a:p>
            <a:pPr marL="0" indent="0" algn="ctr" fontAlgn="t">
              <a:spcBef>
                <a:spcPts val="0"/>
              </a:spcBef>
              <a:spcAft>
                <a:spcPts val="0"/>
              </a:spcAft>
              <a:buNone/>
            </a:pPr>
            <a:r>
              <a:rPr lang="de-DE" sz="6700" b="1" dirty="0">
                <a:solidFill>
                  <a:srgbClr val="0070C0"/>
                </a:solidFill>
              </a:rPr>
              <a:t>absolviere ich an der Schule?</a:t>
            </a: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endParaRPr lang="de-DE" b="1" dirty="0">
              <a:solidFill>
                <a:schemeClr val="tx2"/>
              </a:solidFill>
            </a:endParaRP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1. Einführungstreffen/ Begrüßung</a:t>
            </a:r>
          </a:p>
          <a:p>
            <a:pPr marL="0" indent="0" fontAlgn="t">
              <a:spcBef>
                <a:spcPts val="0"/>
              </a:spcBef>
              <a:spcAft>
                <a:spcPts val="0"/>
              </a:spcAft>
              <a:buNone/>
            </a:pPr>
            <a:endParaRPr lang="de-DE" sz="5900" b="1" dirty="0">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5900" b="1" dirty="0">
              <a:latin typeface="Calibri" panose="020F0502020204030204" pitchFamily="34" charset="0"/>
              <a:cs typeface="Calibri" panose="020F0502020204030204" pitchFamily="34" charset="0"/>
            </a:endParaRP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2. Teilnahme an Konferenzen und am</a:t>
            </a:r>
          </a:p>
          <a:p>
            <a:pPr marL="0" indent="0" fontAlgn="t">
              <a:spcBef>
                <a:spcPts val="0"/>
              </a:spcBef>
              <a:spcAft>
                <a:spcPts val="0"/>
              </a:spcAft>
              <a:buNone/>
            </a:pPr>
            <a:r>
              <a:rPr lang="de-DE" sz="5900" b="1" dirty="0">
                <a:solidFill>
                  <a:srgbClr val="0070C0"/>
                </a:solidFill>
                <a:latin typeface="Calibri" panose="020F0502020204030204" pitchFamily="34" charset="0"/>
                <a:cs typeface="Calibri" panose="020F0502020204030204" pitchFamily="34" charset="0"/>
              </a:rPr>
              <a:t>     Schulleben</a:t>
            </a:r>
          </a:p>
          <a:p>
            <a:pPr marL="0" indent="0" fontAlgn="t">
              <a:spcBef>
                <a:spcPts val="0"/>
              </a:spcBef>
              <a:spcAft>
                <a:spcPts val="0"/>
              </a:spcAft>
              <a:buNone/>
            </a:pPr>
            <a:endParaRPr lang="de-DE" dirty="0">
              <a:solidFill>
                <a:srgbClr val="0070C0"/>
              </a:solidFill>
              <a:latin typeface="Arial"/>
            </a:endParaRPr>
          </a:p>
          <a:p>
            <a:pPr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Konferenzen</a:t>
            </a:r>
            <a:r>
              <a:rPr lang="de-DE" sz="5100" b="1" dirty="0">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Lehrkräftekonferenz, </a:t>
            </a:r>
            <a:r>
              <a:rPr lang="de-DE" sz="5100" b="1" dirty="0">
                <a:latin typeface="Calibri" panose="020F0502020204030204" pitchFamily="34" charset="0"/>
                <a:cs typeface="Calibri" panose="020F0502020204030204" pitchFamily="34" charset="0"/>
              </a:rPr>
              <a:t>Erprobungsstufenkonferenz, </a:t>
            </a:r>
            <a:r>
              <a:rPr lang="de-DE" sz="5100" b="1" dirty="0">
                <a:solidFill>
                  <a:srgbClr val="000000"/>
                </a:solidFill>
                <a:latin typeface="Calibri" panose="020F0502020204030204" pitchFamily="34" charset="0"/>
                <a:cs typeface="Calibri" panose="020F0502020204030204" pitchFamily="34" charset="0"/>
              </a:rPr>
              <a:t>Fachkonferenz …</a:t>
            </a:r>
          </a:p>
          <a:p>
            <a:pPr marL="0" indent="0" fontAlgn="t">
              <a:spcBef>
                <a:spcPts val="0"/>
              </a:spcBef>
              <a:spcAft>
                <a:spcPts val="0"/>
              </a:spcAft>
              <a:buNone/>
            </a:pPr>
            <a:endParaRPr lang="de-DE" sz="5100" dirty="0">
              <a:solidFill>
                <a:srgbClr val="000000"/>
              </a:solidFill>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2100" dirty="0">
              <a:solidFill>
                <a:srgbClr val="0070C0"/>
              </a:solidFill>
              <a:latin typeface="Calibri" panose="020F0502020204030204" pitchFamily="34" charset="0"/>
              <a:cs typeface="Calibri" panose="020F0502020204030204" pitchFamily="34" charset="0"/>
            </a:endParaRPr>
          </a:p>
          <a:p>
            <a:pPr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Beratungsanlässe</a:t>
            </a:r>
            <a:r>
              <a:rPr lang="de-DE" sz="5100" b="1" dirty="0">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Laufbahnberatung, Elternsprechtag, Berufsberatung …</a:t>
            </a:r>
          </a:p>
          <a:p>
            <a:pPr marL="0" indent="0" fontAlgn="t">
              <a:spcBef>
                <a:spcPts val="0"/>
              </a:spcBef>
              <a:spcAft>
                <a:spcPts val="0"/>
              </a:spcAft>
              <a:buNone/>
            </a:pPr>
            <a:endParaRPr lang="de-DE" sz="2100" dirty="0">
              <a:solidFill>
                <a:srgbClr val="000000"/>
              </a:solidFill>
              <a:latin typeface="Calibri" panose="020F0502020204030204" pitchFamily="34" charset="0"/>
              <a:cs typeface="Calibri" panose="020F0502020204030204" pitchFamily="34" charset="0"/>
            </a:endParaRPr>
          </a:p>
          <a:p>
            <a:pPr marL="0" indent="0" fontAlgn="t">
              <a:spcBef>
                <a:spcPts val="0"/>
              </a:spcBef>
              <a:spcAft>
                <a:spcPts val="0"/>
              </a:spcAft>
              <a:buNone/>
            </a:pPr>
            <a:endParaRPr lang="de-DE" sz="5100" b="1" dirty="0">
              <a:latin typeface="Calibri" panose="020F0502020204030204" pitchFamily="34" charset="0"/>
              <a:cs typeface="Calibri" panose="020F0502020204030204" pitchFamily="34" charset="0"/>
            </a:endParaRPr>
          </a:p>
          <a:p>
            <a:pPr marL="283464" indent="-283464" fontAlgn="t">
              <a:spcBef>
                <a:spcPts val="0"/>
              </a:spcBef>
              <a:spcAft>
                <a:spcPts val="0"/>
              </a:spcAft>
            </a:pPr>
            <a:r>
              <a:rPr lang="de-DE" sz="5100" b="1" dirty="0">
                <a:solidFill>
                  <a:srgbClr val="0070C0"/>
                </a:solidFill>
                <a:latin typeface="Calibri" panose="020F0502020204030204" pitchFamily="34" charset="0"/>
                <a:cs typeface="Calibri" panose="020F0502020204030204" pitchFamily="34" charset="0"/>
              </a:rPr>
              <a:t>Zwei Veranstaltungen („Teilnahme am Schulleben“)</a:t>
            </a:r>
            <a:r>
              <a:rPr lang="de-DE" sz="5100" b="1" dirty="0">
                <a:latin typeface="Calibri" panose="020F0502020204030204" pitchFamily="34" charset="0"/>
                <a:cs typeface="Calibri" panose="020F0502020204030204" pitchFamily="34" charset="0"/>
              </a:rPr>
              <a:t>,</a:t>
            </a:r>
            <a:r>
              <a:rPr lang="de-DE" sz="5100" b="1" dirty="0">
                <a:solidFill>
                  <a:srgbClr val="0070C0"/>
                </a:solidFill>
                <a:latin typeface="Calibri" panose="020F0502020204030204" pitchFamily="34" charset="0"/>
                <a:cs typeface="Calibri" panose="020F0502020204030204" pitchFamily="34" charset="0"/>
              </a:rPr>
              <a:t> </a:t>
            </a:r>
            <a:r>
              <a:rPr lang="de-DE" sz="5100" b="1" dirty="0">
                <a:solidFill>
                  <a:srgbClr val="000000"/>
                </a:solidFill>
                <a:latin typeface="Calibri" panose="020F0502020204030204" pitchFamily="34" charset="0"/>
                <a:cs typeface="Calibri" panose="020F0502020204030204" pitchFamily="34" charset="0"/>
              </a:rPr>
              <a:t>z.B. Wandertag, Schulfest, Sportfest, Theaterbesuch, Weihnachtskonzert, Projekttag, Pädagogischer Tag, </a:t>
            </a:r>
            <a:r>
              <a:rPr lang="de-DE" sz="5100" b="1" dirty="0">
                <a:latin typeface="Calibri" panose="020F0502020204030204" pitchFamily="34" charset="0"/>
                <a:cs typeface="Calibri" panose="020F0502020204030204" pitchFamily="34" charset="0"/>
              </a:rPr>
              <a:t>Tag der offenen Tür …</a:t>
            </a:r>
          </a:p>
          <a:p>
            <a:pPr marL="740664" indent="-283464" fontAlgn="t">
              <a:spcBef>
                <a:spcPts val="0"/>
              </a:spcBef>
              <a:spcAft>
                <a:spcPts val="0"/>
              </a:spcAft>
            </a:pPr>
            <a:endParaRPr lang="de-DE" dirty="0">
              <a:latin typeface="Arial"/>
            </a:endParaRPr>
          </a:p>
          <a:p>
            <a:pPr marL="0" indent="0" fontAlgn="t">
              <a:spcBef>
                <a:spcPts val="0"/>
              </a:spcBef>
              <a:spcAft>
                <a:spcPts val="0"/>
              </a:spcAft>
              <a:buNone/>
            </a:pPr>
            <a:endParaRPr lang="de-DE" b="1" dirty="0">
              <a:solidFill>
                <a:srgbClr val="000000"/>
              </a:solidFill>
            </a:endParaRPr>
          </a:p>
        </p:txBody>
      </p:sp>
      <p:pic>
        <p:nvPicPr>
          <p:cNvPr id="1032" name="Picture 8" descr="Bildergebnis für freiherr vom stein gymnasium mün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5" y="1412776"/>
            <a:ext cx="2376264" cy="2016224"/>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0C55F093-E3B9-4FFC-B59F-28D6B30D6E92}"/>
              </a:ext>
            </a:extLst>
          </p:cNvPr>
          <p:cNvSpPr>
            <a:spLocks noGrp="1"/>
          </p:cNvSpPr>
          <p:nvPr>
            <p:ph type="sldNum" sz="quarter" idx="12"/>
          </p:nvPr>
        </p:nvSpPr>
        <p:spPr/>
        <p:txBody>
          <a:bodyPr/>
          <a:lstStyle/>
          <a:p>
            <a:fld id="{2C1F0E2C-DB56-4B79-B6EA-E929EA530B13}" type="slidenum">
              <a:rPr lang="de-DE" smtClean="0"/>
              <a:t>40</a:t>
            </a:fld>
            <a:endParaRPr lang="de-DE"/>
          </a:p>
        </p:txBody>
      </p:sp>
    </p:spTree>
    <p:extLst>
      <p:ext uri="{BB962C8B-B14F-4D97-AF65-F5344CB8AC3E}">
        <p14:creationId xmlns:p14="http://schemas.microsoft.com/office/powerpoint/2010/main" val="42878003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699792" y="0"/>
            <a:ext cx="6444208" cy="6858000"/>
          </a:xfrm>
        </p:spPr>
        <p:txBody>
          <a:bodyPr>
            <a:normAutofit lnSpcReduction="10000"/>
          </a:bodyPr>
          <a:lstStyle/>
          <a:p>
            <a:pPr marL="0" indent="0" algn="ctr">
              <a:spcBef>
                <a:spcPts val="0"/>
              </a:spcBef>
              <a:spcAft>
                <a:spcPts val="0"/>
              </a:spcAft>
              <a:buNone/>
            </a:pPr>
            <a:r>
              <a:rPr lang="de-DE" b="1" dirty="0">
                <a:solidFill>
                  <a:srgbClr val="0070C0"/>
                </a:solidFill>
              </a:rPr>
              <a:t>Fortsetzung:</a:t>
            </a:r>
          </a:p>
          <a:p>
            <a:pPr marL="0" indent="0">
              <a:spcBef>
                <a:spcPts val="0"/>
              </a:spcBef>
              <a:spcAft>
                <a:spcPts val="0"/>
              </a:spcAft>
              <a:buNone/>
            </a:pPr>
            <a:endParaRPr lang="de-DE" sz="2800" b="1" dirty="0"/>
          </a:p>
          <a:p>
            <a:pPr marL="0" indent="0">
              <a:spcBef>
                <a:spcPts val="0"/>
              </a:spcBef>
              <a:spcAft>
                <a:spcPts val="0"/>
              </a:spcAft>
              <a:buNone/>
            </a:pPr>
            <a:r>
              <a:rPr lang="de-DE" sz="2800" b="1" dirty="0">
                <a:solidFill>
                  <a:srgbClr val="0070C0"/>
                </a:solidFill>
              </a:rPr>
              <a:t>3. Beratungen</a:t>
            </a:r>
          </a:p>
          <a:p>
            <a:pPr marL="0" indent="0">
              <a:spcBef>
                <a:spcPts val="0"/>
              </a:spcBef>
              <a:spcAft>
                <a:spcPts val="0"/>
              </a:spcAft>
              <a:buNone/>
            </a:pPr>
            <a:endParaRPr lang="de-DE" sz="2400" dirty="0">
              <a:cs typeface="Calibri" panose="020F0502020204030204" pitchFamily="34" charset="0"/>
            </a:endParaRPr>
          </a:p>
          <a:p>
            <a:pPr marL="283464" indent="-283464" fontAlgn="t">
              <a:spcBef>
                <a:spcPts val="0"/>
              </a:spcBef>
              <a:spcAft>
                <a:spcPts val="0"/>
              </a:spcAft>
            </a:pPr>
            <a:r>
              <a:rPr lang="de-DE" sz="2400" b="1" dirty="0"/>
              <a:t>personenorientiert, regelmäßig, fachlich, überfachlich &amp; systemisch</a:t>
            </a:r>
          </a:p>
          <a:p>
            <a:pPr marL="283464" indent="-283464" fontAlgn="t">
              <a:spcBef>
                <a:spcPts val="0"/>
              </a:spcBef>
              <a:spcAft>
                <a:spcPts val="0"/>
              </a:spcAft>
            </a:pPr>
            <a:r>
              <a:rPr lang="de-DE" sz="2400" b="1" dirty="0"/>
              <a:t>professionsorientierte Selbsterkundung</a:t>
            </a:r>
          </a:p>
          <a:p>
            <a:pPr marL="283464" indent="-283464" fontAlgn="t">
              <a:spcBef>
                <a:spcPts val="0"/>
              </a:spcBef>
              <a:spcAft>
                <a:spcPts val="0"/>
              </a:spcAft>
            </a:pPr>
            <a:r>
              <a:rPr lang="de-DE" sz="2400" b="1" dirty="0"/>
              <a:t>auch: Beratungskonzepte der Schule</a:t>
            </a:r>
          </a:p>
          <a:p>
            <a:pPr marL="0" indent="0" fontAlgn="t">
              <a:spcBef>
                <a:spcPts val="0"/>
              </a:spcBef>
              <a:spcAft>
                <a:spcPts val="0"/>
              </a:spcAft>
              <a:buNone/>
            </a:pPr>
            <a:endParaRPr lang="de-DE" sz="2400" b="1" dirty="0"/>
          </a:p>
          <a:p>
            <a:pPr marL="0" indent="0" fontAlgn="t">
              <a:spcBef>
                <a:spcPts val="0"/>
              </a:spcBef>
              <a:spcAft>
                <a:spcPts val="0"/>
              </a:spcAft>
              <a:buNone/>
            </a:pPr>
            <a:endParaRPr lang="de-DE" sz="2800" b="1" dirty="0"/>
          </a:p>
          <a:p>
            <a:pPr marL="0" indent="0" fontAlgn="t">
              <a:spcBef>
                <a:spcPts val="0"/>
              </a:spcBef>
              <a:spcAft>
                <a:spcPts val="0"/>
              </a:spcAft>
              <a:buNone/>
            </a:pPr>
            <a:r>
              <a:rPr lang="de-DE" sz="2800" b="1" dirty="0">
                <a:solidFill>
                  <a:srgbClr val="0070C0"/>
                </a:solidFill>
              </a:rPr>
              <a:t>4. Begleitung bei Studienprojekten und</a:t>
            </a:r>
          </a:p>
          <a:p>
            <a:pPr marL="0" indent="0" fontAlgn="t">
              <a:spcBef>
                <a:spcPts val="0"/>
              </a:spcBef>
              <a:spcAft>
                <a:spcPts val="0"/>
              </a:spcAft>
              <a:buNone/>
            </a:pPr>
            <a:r>
              <a:rPr lang="de-DE" sz="2800" b="1" dirty="0">
                <a:solidFill>
                  <a:srgbClr val="0070C0"/>
                </a:solidFill>
              </a:rPr>
              <a:t>    Praxisbegleitung im Rahmen eines</a:t>
            </a:r>
          </a:p>
          <a:p>
            <a:pPr marL="0" indent="0" fontAlgn="t">
              <a:spcBef>
                <a:spcPts val="0"/>
              </a:spcBef>
              <a:spcAft>
                <a:spcPts val="0"/>
              </a:spcAft>
              <a:buNone/>
            </a:pPr>
            <a:r>
              <a:rPr lang="de-DE" sz="2800" b="1" dirty="0">
                <a:solidFill>
                  <a:srgbClr val="0070C0"/>
                </a:solidFill>
              </a:rPr>
              <a:t>    Unterrichtsvorhabens</a:t>
            </a:r>
          </a:p>
          <a:p>
            <a:pPr marL="0" indent="0" fontAlgn="t">
              <a:spcBef>
                <a:spcPts val="0"/>
              </a:spcBef>
              <a:spcAft>
                <a:spcPts val="0"/>
              </a:spcAft>
              <a:buNone/>
            </a:pPr>
            <a:endParaRPr lang="de-DE" sz="2400" b="1" dirty="0"/>
          </a:p>
          <a:p>
            <a:pPr marL="283464" indent="-283464" fontAlgn="t">
              <a:spcBef>
                <a:spcPts val="0"/>
              </a:spcBef>
              <a:spcAft>
                <a:spcPts val="0"/>
              </a:spcAft>
            </a:pPr>
            <a:r>
              <a:rPr lang="de-DE" sz="2400" b="1" dirty="0"/>
              <a:t>Abba im PS unterstützt die Koordination der fachlichen Praxisbegleitung</a:t>
            </a:r>
          </a:p>
          <a:p>
            <a:pPr marL="283464" indent="-283464" fontAlgn="t">
              <a:spcBef>
                <a:spcPts val="0"/>
              </a:spcBef>
              <a:spcAft>
                <a:spcPts val="0"/>
              </a:spcAft>
            </a:pPr>
            <a:r>
              <a:rPr lang="de-DE" sz="2400" b="1" dirty="0"/>
              <a:t>Konkrete (fachliche) Begleitung liegt in der Verantwortung einer zugeordneten schulischen Lehrkraft  (= Mentor*in)</a:t>
            </a:r>
          </a:p>
          <a:p>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980728"/>
            <a:ext cx="2448272" cy="1872208"/>
          </a:xfrm>
          <a:prstGeom prst="rect">
            <a:avLst/>
          </a:prstGeom>
        </p:spPr>
      </p:pic>
      <p:sp>
        <p:nvSpPr>
          <p:cNvPr id="2" name="Foliennummernplatzhalter 1">
            <a:extLst>
              <a:ext uri="{FF2B5EF4-FFF2-40B4-BE49-F238E27FC236}">
                <a16:creationId xmlns:a16="http://schemas.microsoft.com/office/drawing/2014/main" id="{7ADF9FD5-B0BB-4750-87BC-F44AEE5B0CFA}"/>
              </a:ext>
            </a:extLst>
          </p:cNvPr>
          <p:cNvSpPr>
            <a:spLocks noGrp="1"/>
          </p:cNvSpPr>
          <p:nvPr>
            <p:ph type="sldNum" sz="quarter" idx="12"/>
          </p:nvPr>
        </p:nvSpPr>
        <p:spPr/>
        <p:txBody>
          <a:bodyPr/>
          <a:lstStyle/>
          <a:p>
            <a:fld id="{2C1F0E2C-DB56-4B79-B6EA-E929EA530B13}" type="slidenum">
              <a:rPr lang="de-DE" smtClean="0"/>
              <a:t>41</a:t>
            </a:fld>
            <a:endParaRPr lang="de-DE"/>
          </a:p>
        </p:txBody>
      </p:sp>
    </p:spTree>
    <p:extLst>
      <p:ext uri="{BB962C8B-B14F-4D97-AF65-F5344CB8AC3E}">
        <p14:creationId xmlns:p14="http://schemas.microsoft.com/office/powerpoint/2010/main" val="4001813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195736" y="0"/>
            <a:ext cx="6696744" cy="6858000"/>
          </a:xfrm>
        </p:spPr>
        <p:txBody>
          <a:bodyPr/>
          <a:lstStyle/>
          <a:p>
            <a:pPr marL="0" indent="0" algn="ctr">
              <a:buNone/>
            </a:pPr>
            <a:r>
              <a:rPr lang="de-DE" b="1" dirty="0">
                <a:solidFill>
                  <a:srgbClr val="0070C0"/>
                </a:solidFill>
              </a:rPr>
              <a:t>Was tue ich, wenn ich krank bin? </a:t>
            </a:r>
          </a:p>
          <a:p>
            <a:pPr marL="0" indent="0">
              <a:buNone/>
            </a:pPr>
            <a:endParaRPr lang="de-DE" sz="2400" b="1" dirty="0">
              <a:solidFill>
                <a:schemeClr val="tx2"/>
              </a:solidFill>
            </a:endParaRPr>
          </a:p>
          <a:p>
            <a:pPr marL="0" indent="0">
              <a:buNone/>
            </a:pPr>
            <a:r>
              <a:rPr lang="de-DE" sz="2800" b="1" dirty="0">
                <a:solidFill>
                  <a:srgbClr val="0070C0"/>
                </a:solidFill>
              </a:rPr>
              <a:t>Krankheit: </a:t>
            </a:r>
          </a:p>
          <a:p>
            <a:r>
              <a:rPr lang="de-DE" sz="2800" b="1" dirty="0"/>
              <a:t>Krankheitsbedingte Fehlzeiten sind immer unmittelbar </a:t>
            </a:r>
            <a:r>
              <a:rPr lang="de-DE" sz="2800" b="1" dirty="0">
                <a:solidFill>
                  <a:srgbClr val="0070C0"/>
                </a:solidFill>
              </a:rPr>
              <a:t>den </a:t>
            </a:r>
            <a:r>
              <a:rPr lang="de-DE" sz="2800" b="1" dirty="0" err="1">
                <a:solidFill>
                  <a:srgbClr val="0070C0"/>
                </a:solidFill>
              </a:rPr>
              <a:t>Prabas</a:t>
            </a:r>
            <a:r>
              <a:rPr lang="de-DE" sz="2800" b="1" dirty="0">
                <a:solidFill>
                  <a:srgbClr val="0070C0"/>
                </a:solidFill>
              </a:rPr>
              <a:t> und der Schule </a:t>
            </a:r>
            <a:r>
              <a:rPr lang="de-DE" sz="2800" b="1" dirty="0"/>
              <a:t>mitzuteilen. </a:t>
            </a:r>
          </a:p>
          <a:p>
            <a:r>
              <a:rPr lang="de-DE" sz="2800" b="1" dirty="0"/>
              <a:t>Nach dem dritten Fehltag in Folge (Schule und </a:t>
            </a:r>
            <a:r>
              <a:rPr lang="de-DE" sz="2800" b="1" dirty="0" err="1"/>
              <a:t>ZfsL</a:t>
            </a:r>
            <a:r>
              <a:rPr lang="de-DE" sz="2800" b="1" dirty="0"/>
              <a:t> zusammengerechnet) </a:t>
            </a:r>
            <a:r>
              <a:rPr lang="de-DE" sz="2800" b="1" dirty="0">
                <a:solidFill>
                  <a:srgbClr val="0070C0"/>
                </a:solidFill>
              </a:rPr>
              <a:t>ist den </a:t>
            </a:r>
            <a:r>
              <a:rPr lang="de-DE" sz="2800" b="1" dirty="0" err="1">
                <a:solidFill>
                  <a:srgbClr val="0070C0"/>
                </a:solidFill>
              </a:rPr>
              <a:t>Prabas</a:t>
            </a:r>
            <a:r>
              <a:rPr lang="de-DE" sz="2800" b="1" dirty="0">
                <a:solidFill>
                  <a:srgbClr val="0070C0"/>
                </a:solidFill>
              </a:rPr>
              <a:t> und der Schule </a:t>
            </a:r>
            <a:r>
              <a:rPr lang="de-DE" sz="2800" b="1" dirty="0"/>
              <a:t>ein</a:t>
            </a:r>
            <a:r>
              <a:rPr lang="de-DE" sz="2800" b="1" dirty="0">
                <a:solidFill>
                  <a:srgbClr val="0070C0"/>
                </a:solidFill>
              </a:rPr>
              <a:t> ärztliches Attest </a:t>
            </a:r>
            <a:r>
              <a:rPr lang="de-DE" sz="2800" b="1" dirty="0"/>
              <a:t>vorzulegen. </a:t>
            </a:r>
          </a:p>
          <a:p>
            <a:endParaRPr lang="de-DE" sz="1000" dirty="0"/>
          </a:p>
          <a:p>
            <a:endParaRPr lang="de-DE" sz="2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060848"/>
            <a:ext cx="1944215" cy="1872208"/>
          </a:xfrm>
          <a:prstGeom prst="rect">
            <a:avLst/>
          </a:prstGeom>
        </p:spPr>
      </p:pic>
      <p:sp>
        <p:nvSpPr>
          <p:cNvPr id="2" name="Foliennummernplatzhalter 1">
            <a:extLst>
              <a:ext uri="{FF2B5EF4-FFF2-40B4-BE49-F238E27FC236}">
                <a16:creationId xmlns:a16="http://schemas.microsoft.com/office/drawing/2014/main" id="{25EE8595-7237-4B93-AD2F-23CF96795F80}"/>
              </a:ext>
            </a:extLst>
          </p:cNvPr>
          <p:cNvSpPr>
            <a:spLocks noGrp="1"/>
          </p:cNvSpPr>
          <p:nvPr>
            <p:ph type="sldNum" sz="quarter" idx="12"/>
          </p:nvPr>
        </p:nvSpPr>
        <p:spPr/>
        <p:txBody>
          <a:bodyPr/>
          <a:lstStyle/>
          <a:p>
            <a:fld id="{2C1F0E2C-DB56-4B79-B6EA-E929EA530B13}" type="slidenum">
              <a:rPr lang="de-DE" smtClean="0"/>
              <a:t>42</a:t>
            </a:fld>
            <a:endParaRPr lang="de-DE"/>
          </a:p>
        </p:txBody>
      </p:sp>
    </p:spTree>
    <p:extLst>
      <p:ext uri="{BB962C8B-B14F-4D97-AF65-F5344CB8AC3E}">
        <p14:creationId xmlns:p14="http://schemas.microsoft.com/office/powerpoint/2010/main" val="29082964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3200" b="1" dirty="0">
                <a:solidFill>
                  <a:srgbClr val="0070C0"/>
                </a:solidFill>
              </a:rPr>
              <a:t>7. Was ist „Unterricht unter Begleitung“?</a:t>
            </a:r>
          </a:p>
        </p:txBody>
      </p:sp>
      <p:pic>
        <p:nvPicPr>
          <p:cNvPr id="7" name="Inhaltsplatzhalter 6"/>
          <p:cNvPicPr>
            <a:picLocks noGrp="1" noChangeAspect="1"/>
          </p:cNvPicPr>
          <p:nvPr>
            <p:ph idx="1"/>
          </p:nvPr>
        </p:nvPicPr>
        <p:blipFill>
          <a:blip r:embed="rId2">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tretch>
            <a:fillRect/>
          </a:stretch>
        </p:blipFill>
        <p:spPr>
          <a:xfrm>
            <a:off x="1179184" y="1600200"/>
            <a:ext cx="6785631" cy="4525963"/>
          </a:xfrm>
        </p:spPr>
      </p:pic>
      <p:sp>
        <p:nvSpPr>
          <p:cNvPr id="2" name="Foliennummernplatzhalter 1">
            <a:extLst>
              <a:ext uri="{FF2B5EF4-FFF2-40B4-BE49-F238E27FC236}">
                <a16:creationId xmlns:a16="http://schemas.microsoft.com/office/drawing/2014/main" id="{05D6704A-2B75-4D11-9415-6A34B49801B3}"/>
              </a:ext>
            </a:extLst>
          </p:cNvPr>
          <p:cNvSpPr>
            <a:spLocks noGrp="1"/>
          </p:cNvSpPr>
          <p:nvPr>
            <p:ph type="sldNum" sz="quarter" idx="12"/>
          </p:nvPr>
        </p:nvSpPr>
        <p:spPr/>
        <p:txBody>
          <a:bodyPr/>
          <a:lstStyle/>
          <a:p>
            <a:fld id="{2C1F0E2C-DB56-4B79-B6EA-E929EA530B13}" type="slidenum">
              <a:rPr lang="de-DE" smtClean="0"/>
              <a:t>43</a:t>
            </a:fld>
            <a:endParaRPr lang="de-DE"/>
          </a:p>
        </p:txBody>
      </p:sp>
    </p:spTree>
    <p:extLst>
      <p:ext uri="{BB962C8B-B14F-4D97-AF65-F5344CB8AC3E}">
        <p14:creationId xmlns:p14="http://schemas.microsoft.com/office/powerpoint/2010/main" val="39448559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01403B-8010-4B3F-9E96-5625B7B05E3B}"/>
              </a:ext>
            </a:extLst>
          </p:cNvPr>
          <p:cNvSpPr>
            <a:spLocks noGrp="1"/>
          </p:cNvSpPr>
          <p:nvPr>
            <p:ph type="title"/>
          </p:nvPr>
        </p:nvSpPr>
        <p:spPr>
          <a:xfrm>
            <a:off x="0" y="0"/>
            <a:ext cx="9144000" cy="620688"/>
          </a:xfrm>
        </p:spPr>
        <p:txBody>
          <a:bodyPr>
            <a:normAutofit/>
          </a:bodyPr>
          <a:lstStyle/>
          <a:p>
            <a:r>
              <a:rPr lang="de-DE" sz="3200" b="1" dirty="0">
                <a:solidFill>
                  <a:srgbClr val="0070C0"/>
                </a:solidFill>
              </a:rPr>
              <a:t>Progression als Leitgedanke </a:t>
            </a:r>
          </a:p>
        </p:txBody>
      </p:sp>
      <p:sp>
        <p:nvSpPr>
          <p:cNvPr id="3" name="Inhaltsplatzhalter 2">
            <a:extLst>
              <a:ext uri="{FF2B5EF4-FFF2-40B4-BE49-F238E27FC236}">
                <a16:creationId xmlns:a16="http://schemas.microsoft.com/office/drawing/2014/main" id="{5F723EF6-1C24-448D-A5F5-C476FD404CD6}"/>
              </a:ext>
            </a:extLst>
          </p:cNvPr>
          <p:cNvSpPr>
            <a:spLocks noGrp="1"/>
          </p:cNvSpPr>
          <p:nvPr>
            <p:ph idx="1"/>
          </p:nvPr>
        </p:nvSpPr>
        <p:spPr>
          <a:xfrm>
            <a:off x="0" y="764704"/>
            <a:ext cx="9144000" cy="6093296"/>
          </a:xfrm>
        </p:spPr>
        <p:txBody>
          <a:bodyPr>
            <a:normAutofit fontScale="92500" lnSpcReduction="20000"/>
          </a:bodyPr>
          <a:lstStyle/>
          <a:p>
            <a:pPr marL="0" indent="0">
              <a:buNone/>
            </a:pPr>
            <a:r>
              <a:rPr lang="de-DE" sz="2600" b="1" i="1" dirty="0">
                <a:solidFill>
                  <a:srgbClr val="0070C0"/>
                </a:solidFill>
              </a:rPr>
              <a:t>Aus dem Orientierungsrahmen Praxissemester für die Ausbildungs-region Münster (2018):</a:t>
            </a:r>
          </a:p>
          <a:p>
            <a:pPr marL="0" indent="0">
              <a:buNone/>
            </a:pPr>
            <a:endParaRPr lang="de-DE" sz="1100" b="1" i="1" dirty="0"/>
          </a:p>
          <a:p>
            <a:r>
              <a:rPr lang="de-DE" sz="2800" b="1" dirty="0"/>
              <a:t>„Unterricht unter Begleitung findet </a:t>
            </a:r>
            <a:r>
              <a:rPr lang="de-DE" sz="2800" b="1" dirty="0">
                <a:solidFill>
                  <a:srgbClr val="0070C0"/>
                </a:solidFill>
              </a:rPr>
              <a:t>unter Begleitung und in Verantwortung von Lehrkräften </a:t>
            </a:r>
            <a:r>
              <a:rPr lang="de-DE" sz="2800" b="1" dirty="0"/>
              <a:t>statt.“  </a:t>
            </a:r>
          </a:p>
          <a:p>
            <a:pPr marL="0" indent="0">
              <a:buNone/>
            </a:pPr>
            <a:r>
              <a:rPr lang="de-DE" sz="2800" b="1" dirty="0"/>
              <a:t>                                                        </a:t>
            </a:r>
          </a:p>
          <a:p>
            <a:r>
              <a:rPr lang="de-DE" sz="2800" b="1" dirty="0"/>
              <a:t>„Am Lernort Schule werden durch die Studierenden eigenständige Unterrichtselemente, Einzelstunden und </a:t>
            </a:r>
            <a:r>
              <a:rPr lang="de-DE" sz="2800" b="1" dirty="0">
                <a:solidFill>
                  <a:srgbClr val="0070C0"/>
                </a:solidFill>
              </a:rPr>
              <a:t>schließlich </a:t>
            </a:r>
            <a:r>
              <a:rPr lang="de-DE" sz="2800" b="1" dirty="0"/>
              <a:t>die Unterrichtsvorhaben durchgeführt.“</a:t>
            </a:r>
          </a:p>
          <a:p>
            <a:pPr marL="0" indent="0">
              <a:buNone/>
            </a:pPr>
            <a:endParaRPr lang="de-DE" sz="2800" b="1" dirty="0"/>
          </a:p>
          <a:p>
            <a:r>
              <a:rPr lang="de-DE" sz="2800" b="1" dirty="0"/>
              <a:t>„Die Studierenden sollen an die Situation des eigenen Unterrichtens </a:t>
            </a:r>
            <a:r>
              <a:rPr lang="de-DE" sz="2800" b="1" dirty="0">
                <a:solidFill>
                  <a:srgbClr val="0070C0"/>
                </a:solidFill>
              </a:rPr>
              <a:t>schrittweise herangeführt </a:t>
            </a:r>
            <a:r>
              <a:rPr lang="de-DE" sz="2800" b="1" dirty="0"/>
              <a:t>werden. Dies kann zunächst von unterstützenden Lehrtätigkeiten (Tandemlösungen) sowie Unterrichtselementen ausgehen (z. B. Unterrichtseinstieg, Anleitung von Experimenten oder Übungsphasen, Ergebnissicherung). </a:t>
            </a:r>
            <a:r>
              <a:rPr lang="de-DE" sz="2800" b="1" dirty="0">
                <a:solidFill>
                  <a:srgbClr val="0070C0"/>
                </a:solidFill>
              </a:rPr>
              <a:t>Im weiteren Verlauf </a:t>
            </a:r>
            <a:r>
              <a:rPr lang="de-DE" sz="2800" b="1" dirty="0"/>
              <a:t>kann Unterricht unter Begleitung auch die Planung, Durchführung, Beobachtung und Auswertung von Einzelstunden umfassen.</a:t>
            </a:r>
          </a:p>
          <a:p>
            <a:pPr marL="0" indent="0">
              <a:buNone/>
            </a:pPr>
            <a:endParaRPr lang="de-DE" sz="2800" b="1" dirty="0"/>
          </a:p>
          <a:p>
            <a:endParaRPr lang="de-DE" dirty="0"/>
          </a:p>
        </p:txBody>
      </p:sp>
      <p:sp>
        <p:nvSpPr>
          <p:cNvPr id="4" name="Foliennummernplatzhalter 3">
            <a:extLst>
              <a:ext uri="{FF2B5EF4-FFF2-40B4-BE49-F238E27FC236}">
                <a16:creationId xmlns:a16="http://schemas.microsoft.com/office/drawing/2014/main" id="{E2F3E47E-8C3E-4D07-B31C-A31B448F9B7D}"/>
              </a:ext>
            </a:extLst>
          </p:cNvPr>
          <p:cNvSpPr>
            <a:spLocks noGrp="1"/>
          </p:cNvSpPr>
          <p:nvPr>
            <p:ph type="sldNum" sz="quarter" idx="12"/>
          </p:nvPr>
        </p:nvSpPr>
        <p:spPr/>
        <p:txBody>
          <a:bodyPr/>
          <a:lstStyle/>
          <a:p>
            <a:fld id="{2C1F0E2C-DB56-4B79-B6EA-E929EA530B13}" type="slidenum">
              <a:rPr lang="de-DE" smtClean="0"/>
              <a:t>44</a:t>
            </a:fld>
            <a:endParaRPr lang="de-DE"/>
          </a:p>
        </p:txBody>
      </p:sp>
    </p:spTree>
    <p:extLst>
      <p:ext uri="{BB962C8B-B14F-4D97-AF65-F5344CB8AC3E}">
        <p14:creationId xmlns:p14="http://schemas.microsoft.com/office/powerpoint/2010/main" val="16018545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514B59-EF4C-4986-98C2-D23D4D17EFE1}"/>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F0FEF631-777B-4D28-A1EB-C9897EAD42DA}"/>
              </a:ext>
            </a:extLst>
          </p:cNvPr>
          <p:cNvSpPr>
            <a:spLocks noGrp="1"/>
          </p:cNvSpPr>
          <p:nvPr>
            <p:ph idx="1"/>
          </p:nvPr>
        </p:nvSpPr>
        <p:spPr>
          <a:xfrm>
            <a:off x="0" y="908720"/>
            <a:ext cx="9144000" cy="5949280"/>
          </a:xfrm>
        </p:spPr>
        <p:txBody>
          <a:bodyPr>
            <a:normAutofit/>
          </a:bodyPr>
          <a:lstStyle/>
          <a:p>
            <a:r>
              <a:rPr lang="de-DE" sz="2400" b="1" dirty="0"/>
              <a:t>„Die Studierenden werden </a:t>
            </a:r>
            <a:r>
              <a:rPr lang="de-DE" sz="2400" b="1" dirty="0">
                <a:solidFill>
                  <a:srgbClr val="0070C0"/>
                </a:solidFill>
              </a:rPr>
              <a:t>schrittweise </a:t>
            </a:r>
            <a:r>
              <a:rPr lang="de-DE" sz="2400" b="1" dirty="0"/>
              <a:t>an die vielfältigen Handlungsfelder herangeführt. Unterricht unter Begleitung kann auch die eigenständige Planung, Durchführung und Auswertung von Unterrichtsphasen und Einzelstunden, wie z. B. im Rahmen von </a:t>
            </a:r>
            <a:r>
              <a:rPr lang="de-DE" sz="2400" b="1" dirty="0">
                <a:solidFill>
                  <a:srgbClr val="0070C0"/>
                </a:solidFill>
              </a:rPr>
              <a:t>Unterrichtsvorhaben</a:t>
            </a:r>
            <a:r>
              <a:rPr lang="de-DE" sz="2400" b="1" dirty="0"/>
              <a:t>, umfassen.“</a:t>
            </a:r>
          </a:p>
          <a:p>
            <a:pPr marL="0" indent="0">
              <a:buNone/>
            </a:pPr>
            <a:endParaRPr lang="de-DE" sz="2400" b="1" dirty="0"/>
          </a:p>
          <a:p>
            <a:r>
              <a:rPr lang="de-DE" sz="2400" b="1" dirty="0"/>
              <a:t>„</a:t>
            </a:r>
            <a:r>
              <a:rPr lang="de-DE" sz="2400" b="1" dirty="0">
                <a:solidFill>
                  <a:srgbClr val="0070C0"/>
                </a:solidFill>
              </a:rPr>
              <a:t>Neben</a:t>
            </a:r>
            <a:r>
              <a:rPr lang="de-DE" sz="2400" b="1" dirty="0"/>
              <a:t> dem Unterricht unter Begleitung gehören Unterrichtshospitationen, die Teilnahme an Konferenzen und Beratungen sowie verschiedene Formen des Schullebens verpflichtend zum Praxissemester.“   </a:t>
            </a:r>
          </a:p>
          <a:p>
            <a:pPr marL="0" indent="0">
              <a:buNone/>
            </a:pPr>
            <a:endParaRPr lang="de-DE" sz="2800" b="1" dirty="0"/>
          </a:p>
        </p:txBody>
      </p:sp>
      <p:sp>
        <p:nvSpPr>
          <p:cNvPr id="4" name="Foliennummernplatzhalter 3">
            <a:extLst>
              <a:ext uri="{FF2B5EF4-FFF2-40B4-BE49-F238E27FC236}">
                <a16:creationId xmlns:a16="http://schemas.microsoft.com/office/drawing/2014/main" id="{71A43260-8164-4F30-BFCE-79E0AF932AA1}"/>
              </a:ext>
            </a:extLst>
          </p:cNvPr>
          <p:cNvSpPr>
            <a:spLocks noGrp="1"/>
          </p:cNvSpPr>
          <p:nvPr>
            <p:ph type="sldNum" sz="quarter" idx="12"/>
          </p:nvPr>
        </p:nvSpPr>
        <p:spPr/>
        <p:txBody>
          <a:bodyPr/>
          <a:lstStyle/>
          <a:p>
            <a:fld id="{2C1F0E2C-DB56-4B79-B6EA-E929EA530B13}" type="slidenum">
              <a:rPr lang="de-DE" smtClean="0"/>
              <a:t>45</a:t>
            </a:fld>
            <a:endParaRPr lang="de-DE"/>
          </a:p>
        </p:txBody>
      </p:sp>
    </p:spTree>
    <p:extLst>
      <p:ext uri="{BB962C8B-B14F-4D97-AF65-F5344CB8AC3E}">
        <p14:creationId xmlns:p14="http://schemas.microsoft.com/office/powerpoint/2010/main" val="24332457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64B84D-D5EA-4184-B964-BAB64A2DC10A}"/>
              </a:ext>
            </a:extLst>
          </p:cNvPr>
          <p:cNvSpPr>
            <a:spLocks noGrp="1"/>
          </p:cNvSpPr>
          <p:nvPr>
            <p:ph type="title"/>
          </p:nvPr>
        </p:nvSpPr>
        <p:spPr>
          <a:xfrm>
            <a:off x="0" y="0"/>
            <a:ext cx="9144000" cy="620688"/>
          </a:xfrm>
        </p:spPr>
        <p:txBody>
          <a:bodyPr>
            <a:normAutofit fontScale="90000"/>
          </a:bodyPr>
          <a:lstStyle/>
          <a:p>
            <a:r>
              <a:rPr lang="de-DE" sz="3200" b="1" dirty="0">
                <a:solidFill>
                  <a:srgbClr val="0070C0"/>
                </a:solidFill>
              </a:rPr>
              <a:t>Präzisierung des Umfangs des Unterrichts unter Begleitung</a:t>
            </a:r>
          </a:p>
        </p:txBody>
      </p:sp>
      <p:sp>
        <p:nvSpPr>
          <p:cNvPr id="3" name="Inhaltsplatzhalter 2">
            <a:extLst>
              <a:ext uri="{FF2B5EF4-FFF2-40B4-BE49-F238E27FC236}">
                <a16:creationId xmlns:a16="http://schemas.microsoft.com/office/drawing/2014/main" id="{A57A0860-8DA0-44F6-9A6E-58E0450639DB}"/>
              </a:ext>
            </a:extLst>
          </p:cNvPr>
          <p:cNvSpPr>
            <a:spLocks noGrp="1"/>
          </p:cNvSpPr>
          <p:nvPr>
            <p:ph idx="1"/>
          </p:nvPr>
        </p:nvSpPr>
        <p:spPr>
          <a:xfrm>
            <a:off x="0" y="620688"/>
            <a:ext cx="9144000" cy="6237312"/>
          </a:xfrm>
        </p:spPr>
        <p:txBody>
          <a:bodyPr>
            <a:noAutofit/>
          </a:bodyPr>
          <a:lstStyle/>
          <a:p>
            <a:r>
              <a:rPr lang="de-DE" sz="2400" b="1" dirty="0"/>
              <a:t>„Da auch einzelne Unterrichtselemente in einen Zusammenhang (Unterrichtsstunde, Unterrichtseinheit) eingeordnet werden müssen, </a:t>
            </a:r>
            <a:r>
              <a:rPr lang="de-DE" sz="2400" b="1" dirty="0">
                <a:solidFill>
                  <a:srgbClr val="0070C0"/>
                </a:solidFill>
              </a:rPr>
              <a:t>zählen Unterrichtsstunden, in denen von den Studierenden eigene Elemente geleistet werden, als voll anrechnungsfähige Stunden </a:t>
            </a:r>
            <a:r>
              <a:rPr lang="de-DE" sz="2400" b="1" dirty="0"/>
              <a:t>im Sinne der Rahmenkonzeption“  (in der Bandbreite von obligatorischen 50 bis 70 Unterrichtsstunden zu je 45 Minuten unter Begleitung).</a:t>
            </a:r>
          </a:p>
          <a:p>
            <a:pPr marL="0" indent="0">
              <a:buNone/>
            </a:pPr>
            <a:endParaRPr lang="de-DE" sz="1000" b="1" dirty="0"/>
          </a:p>
          <a:p>
            <a:r>
              <a:rPr lang="de-DE" sz="2400" b="1" dirty="0"/>
              <a:t>„Unterricht unter Begleitung soll sich soweit möglich auf </a:t>
            </a:r>
            <a:r>
              <a:rPr lang="de-DE" sz="2400" b="1" dirty="0">
                <a:solidFill>
                  <a:srgbClr val="0070C0"/>
                </a:solidFill>
              </a:rPr>
              <a:t>verschiedene Fächer </a:t>
            </a:r>
            <a:r>
              <a:rPr lang="de-DE" sz="2400" b="1" dirty="0"/>
              <a:t>verteilen und </a:t>
            </a:r>
            <a:r>
              <a:rPr lang="de-DE" sz="2400" b="1" dirty="0">
                <a:solidFill>
                  <a:srgbClr val="0070C0"/>
                </a:solidFill>
              </a:rPr>
              <a:t>in jedem Fach mindestens ein Unterrichtsvorhaben im Umfang von 5 bis 15 Unterrichtsstunden umfassen.“</a:t>
            </a:r>
          </a:p>
          <a:p>
            <a:pPr marL="0" indent="0">
              <a:buNone/>
            </a:pPr>
            <a:endParaRPr lang="de-DE" sz="1000" b="1" dirty="0"/>
          </a:p>
          <a:p>
            <a:r>
              <a:rPr lang="de-DE" sz="2400" b="1" dirty="0">
                <a:solidFill>
                  <a:srgbClr val="0070C0"/>
                </a:solidFill>
              </a:rPr>
              <a:t>Die formale Dauer einer Unterrichtsstunde beträgt 45 Minuten. </a:t>
            </a:r>
            <a:r>
              <a:rPr lang="de-DE" sz="2400" b="1" dirty="0"/>
              <a:t>Sollte an Ihrer Schule ein anderes Rhythmisierungsmodell (z.B. 60-Minuten-Takt) bestehen, so ist die obligatorische Unterrichts-</a:t>
            </a:r>
            <a:r>
              <a:rPr lang="de-DE" sz="2400" b="1" dirty="0" err="1"/>
              <a:t>stundenzahl</a:t>
            </a:r>
            <a:r>
              <a:rPr lang="de-DE" sz="2400" b="1" dirty="0"/>
              <a:t> für das Praxissemester entsprechend umzurechnen.</a:t>
            </a:r>
            <a:endParaRPr lang="de-DE" sz="2400" b="1" dirty="0">
              <a:solidFill>
                <a:srgbClr val="0070C0"/>
              </a:solidFill>
            </a:endParaRPr>
          </a:p>
        </p:txBody>
      </p:sp>
      <p:sp>
        <p:nvSpPr>
          <p:cNvPr id="4" name="Foliennummernplatzhalter 3">
            <a:extLst>
              <a:ext uri="{FF2B5EF4-FFF2-40B4-BE49-F238E27FC236}">
                <a16:creationId xmlns:a16="http://schemas.microsoft.com/office/drawing/2014/main" id="{A8E9353D-636C-4306-A1E1-909754E0D760}"/>
              </a:ext>
            </a:extLst>
          </p:cNvPr>
          <p:cNvSpPr>
            <a:spLocks noGrp="1"/>
          </p:cNvSpPr>
          <p:nvPr>
            <p:ph type="sldNum" sz="quarter" idx="12"/>
          </p:nvPr>
        </p:nvSpPr>
        <p:spPr/>
        <p:txBody>
          <a:bodyPr/>
          <a:lstStyle/>
          <a:p>
            <a:fld id="{2C1F0E2C-DB56-4B79-B6EA-E929EA530B13}" type="slidenum">
              <a:rPr lang="de-DE" smtClean="0"/>
              <a:t>46</a:t>
            </a:fld>
            <a:endParaRPr lang="de-DE"/>
          </a:p>
        </p:txBody>
      </p:sp>
    </p:spTree>
    <p:extLst>
      <p:ext uri="{BB962C8B-B14F-4D97-AF65-F5344CB8AC3E}">
        <p14:creationId xmlns:p14="http://schemas.microsoft.com/office/powerpoint/2010/main" val="30222727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3200" b="1" dirty="0">
                <a:solidFill>
                  <a:srgbClr val="0070C0"/>
                </a:solidFill>
              </a:rPr>
              <a:t>8. Was ist ein „Unterrichtsvorhaben“?</a:t>
            </a:r>
          </a:p>
        </p:txBody>
      </p:sp>
      <p:pic>
        <p:nvPicPr>
          <p:cNvPr id="7" name="Inhaltsplatzhalter 6"/>
          <p:cNvPicPr>
            <a:picLocks noGrp="1" noChangeAspect="1"/>
          </p:cNvPicPr>
          <p:nvPr>
            <p:ph idx="1"/>
          </p:nvPr>
        </p:nvPicPr>
        <p:blipFill>
          <a:blip r:embed="rId2">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tretch>
            <a:fillRect/>
          </a:stretch>
        </p:blipFill>
        <p:spPr>
          <a:xfrm>
            <a:off x="1547664" y="1484784"/>
            <a:ext cx="5832648" cy="4320480"/>
          </a:xfrm>
        </p:spPr>
      </p:pic>
      <p:sp>
        <p:nvSpPr>
          <p:cNvPr id="2" name="Foliennummernplatzhalter 1">
            <a:extLst>
              <a:ext uri="{FF2B5EF4-FFF2-40B4-BE49-F238E27FC236}">
                <a16:creationId xmlns:a16="http://schemas.microsoft.com/office/drawing/2014/main" id="{DE5C0B00-FF02-4FD8-96CE-B9E2A89F5CA3}"/>
              </a:ext>
            </a:extLst>
          </p:cNvPr>
          <p:cNvSpPr>
            <a:spLocks noGrp="1"/>
          </p:cNvSpPr>
          <p:nvPr>
            <p:ph type="sldNum" sz="quarter" idx="12"/>
          </p:nvPr>
        </p:nvSpPr>
        <p:spPr/>
        <p:txBody>
          <a:bodyPr/>
          <a:lstStyle/>
          <a:p>
            <a:fld id="{2C1F0E2C-DB56-4B79-B6EA-E929EA530B13}" type="slidenum">
              <a:rPr lang="de-DE" smtClean="0"/>
              <a:t>47</a:t>
            </a:fld>
            <a:endParaRPr lang="de-DE"/>
          </a:p>
        </p:txBody>
      </p:sp>
    </p:spTree>
    <p:extLst>
      <p:ext uri="{BB962C8B-B14F-4D97-AF65-F5344CB8AC3E}">
        <p14:creationId xmlns:p14="http://schemas.microsoft.com/office/powerpoint/2010/main" val="32479015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0F461F-A19C-4A4C-B773-29EE87DD0109}"/>
              </a:ext>
            </a:extLst>
          </p:cNvPr>
          <p:cNvSpPr>
            <a:spLocks noGrp="1"/>
          </p:cNvSpPr>
          <p:nvPr>
            <p:ph type="title"/>
          </p:nvPr>
        </p:nvSpPr>
        <p:spPr>
          <a:xfrm>
            <a:off x="0" y="0"/>
            <a:ext cx="9144000" cy="908720"/>
          </a:xfrm>
        </p:spPr>
        <p:txBody>
          <a:bodyPr>
            <a:normAutofit fontScale="90000"/>
          </a:bodyPr>
          <a:lstStyle/>
          <a:p>
            <a:br>
              <a:rPr lang="de-DE" sz="4400" u="sng" dirty="0">
                <a:solidFill>
                  <a:srgbClr val="00B050"/>
                </a:solidFill>
              </a:rPr>
            </a:br>
            <a:r>
              <a:rPr lang="de-DE" sz="3600" b="1" dirty="0">
                <a:solidFill>
                  <a:srgbClr val="0070C0"/>
                </a:solidFill>
              </a:rPr>
              <a:t>Definition des Formats Unterrichtsvorhaben </a:t>
            </a:r>
            <a:br>
              <a:rPr lang="de-DE" sz="4400" u="sng" dirty="0">
                <a:solidFill>
                  <a:srgbClr val="00B050"/>
                </a:solidFill>
              </a:rPr>
            </a:br>
            <a:endParaRPr lang="de-DE" dirty="0"/>
          </a:p>
        </p:txBody>
      </p:sp>
      <p:sp>
        <p:nvSpPr>
          <p:cNvPr id="3" name="Inhaltsplatzhalter 2">
            <a:extLst>
              <a:ext uri="{FF2B5EF4-FFF2-40B4-BE49-F238E27FC236}">
                <a16:creationId xmlns:a16="http://schemas.microsoft.com/office/drawing/2014/main" id="{24B3078D-78F5-462F-8DB4-B904D6D234A6}"/>
              </a:ext>
            </a:extLst>
          </p:cNvPr>
          <p:cNvSpPr>
            <a:spLocks noGrp="1"/>
          </p:cNvSpPr>
          <p:nvPr>
            <p:ph idx="1"/>
          </p:nvPr>
        </p:nvSpPr>
        <p:spPr>
          <a:xfrm>
            <a:off x="0" y="1124744"/>
            <a:ext cx="9144000" cy="5733256"/>
          </a:xfrm>
        </p:spPr>
        <p:txBody>
          <a:bodyPr>
            <a:normAutofit fontScale="92500" lnSpcReduction="20000"/>
          </a:bodyPr>
          <a:lstStyle/>
          <a:p>
            <a:pPr marL="0" indent="0">
              <a:buNone/>
            </a:pPr>
            <a:r>
              <a:rPr lang="de-DE" sz="2600" b="1" i="1" dirty="0">
                <a:solidFill>
                  <a:srgbClr val="0070C0"/>
                </a:solidFill>
              </a:rPr>
              <a:t>Aus dem Orientierungsrahmen Praxissemester für die Ausbildungs-region Münster (2018):</a:t>
            </a:r>
          </a:p>
          <a:p>
            <a:pPr marL="0" indent="0">
              <a:buNone/>
            </a:pPr>
            <a:endParaRPr lang="de-DE" sz="2600" b="1" i="1" dirty="0">
              <a:solidFill>
                <a:srgbClr val="0070C0"/>
              </a:solidFill>
            </a:endParaRPr>
          </a:p>
          <a:p>
            <a:pPr marL="0" indent="0">
              <a:buNone/>
            </a:pPr>
            <a:endParaRPr lang="de-DE" sz="1100" b="1" i="1" dirty="0">
              <a:solidFill>
                <a:srgbClr val="0070C0"/>
              </a:solidFill>
            </a:endParaRPr>
          </a:p>
          <a:p>
            <a:r>
              <a:rPr lang="de-DE" sz="2600" b="1" dirty="0"/>
              <a:t>„Unterrichtsvorhaben [entstehen im Rahmen der </a:t>
            </a:r>
            <a:r>
              <a:rPr lang="de-DE" sz="2600" b="1" dirty="0">
                <a:solidFill>
                  <a:srgbClr val="0070C0"/>
                </a:solidFill>
              </a:rPr>
              <a:t>forschenden Grundhaltung </a:t>
            </a:r>
            <a:r>
              <a:rPr lang="de-DE" sz="2600" b="1" dirty="0"/>
              <a:t>und] sind </a:t>
            </a:r>
            <a:r>
              <a:rPr lang="de-DE" sz="2600" b="1" dirty="0">
                <a:solidFill>
                  <a:srgbClr val="0070C0"/>
                </a:solidFill>
              </a:rPr>
              <a:t>zentrale Bestandteile </a:t>
            </a:r>
            <a:r>
              <a:rPr lang="de-DE" sz="2600" b="1" dirty="0"/>
              <a:t>der schulischen Begleitung.“</a:t>
            </a:r>
          </a:p>
          <a:p>
            <a:pPr marL="0" indent="0">
              <a:buNone/>
            </a:pPr>
            <a:endParaRPr lang="de-DE" sz="2600" b="1" dirty="0"/>
          </a:p>
          <a:p>
            <a:r>
              <a:rPr lang="de-DE" sz="2600" b="1" dirty="0"/>
              <a:t>„</a:t>
            </a:r>
            <a:r>
              <a:rPr lang="de-DE" sz="2600" b="1" dirty="0">
                <a:solidFill>
                  <a:srgbClr val="0070C0"/>
                </a:solidFill>
              </a:rPr>
              <a:t>Zentrales Ziel </a:t>
            </a:r>
            <a:r>
              <a:rPr lang="de-DE" sz="2600" b="1" dirty="0"/>
              <a:t>ist es, dass die Studierenden Unterricht als Einheit erfahren und </a:t>
            </a:r>
            <a:r>
              <a:rPr lang="de-DE" sz="2600" b="1" dirty="0">
                <a:solidFill>
                  <a:srgbClr val="0070C0"/>
                </a:solidFill>
              </a:rPr>
              <a:t>sie Lehr- und Lernprozesse in größeren Zusammenhängen </a:t>
            </a:r>
            <a:r>
              <a:rPr lang="de-DE" sz="2600" b="1" dirty="0"/>
              <a:t>denken.“ </a:t>
            </a:r>
          </a:p>
          <a:p>
            <a:pPr marL="0" indent="0">
              <a:buNone/>
            </a:pPr>
            <a:endParaRPr lang="de-DE" sz="2600" b="1" dirty="0"/>
          </a:p>
          <a:p>
            <a:r>
              <a:rPr lang="de-DE" sz="2600" b="1" dirty="0"/>
              <a:t>„Unterrichtsvorhaben sind in der Regel </a:t>
            </a:r>
            <a:r>
              <a:rPr lang="de-DE" sz="2600" b="1" dirty="0">
                <a:solidFill>
                  <a:srgbClr val="0070C0"/>
                </a:solidFill>
              </a:rPr>
              <a:t>schüler- und handlungsorientierte, offene Formen der Unterrichtsgestaltung</a:t>
            </a:r>
            <a:r>
              <a:rPr lang="de-DE" sz="2600" b="1" dirty="0"/>
              <a:t>, die die Schülerinnen und Schüler zu einem </a:t>
            </a:r>
            <a:r>
              <a:rPr lang="de-DE" sz="2600" b="1" dirty="0">
                <a:solidFill>
                  <a:srgbClr val="0070C0"/>
                </a:solidFill>
              </a:rPr>
              <a:t>selbstregulierten</a:t>
            </a:r>
            <a:r>
              <a:rPr lang="de-DE" sz="2600" b="1" dirty="0"/>
              <a:t> fachlichen oder überfachlichen Lernen in komplexen Lernsituationen befähigen sollen (…).“</a:t>
            </a:r>
          </a:p>
          <a:p>
            <a:pPr marL="0" indent="0">
              <a:buNone/>
            </a:pPr>
            <a:endParaRPr lang="de-DE" sz="1100" b="1" dirty="0"/>
          </a:p>
          <a:p>
            <a:endParaRPr lang="de-DE" sz="2400" b="1" dirty="0"/>
          </a:p>
          <a:p>
            <a:endParaRPr lang="de-DE" sz="2400" b="1" dirty="0"/>
          </a:p>
          <a:p>
            <a:pPr marL="0" indent="0">
              <a:buNone/>
            </a:pPr>
            <a:endParaRPr lang="de-DE" dirty="0"/>
          </a:p>
        </p:txBody>
      </p:sp>
      <p:sp>
        <p:nvSpPr>
          <p:cNvPr id="4" name="Foliennummernplatzhalter 3">
            <a:extLst>
              <a:ext uri="{FF2B5EF4-FFF2-40B4-BE49-F238E27FC236}">
                <a16:creationId xmlns:a16="http://schemas.microsoft.com/office/drawing/2014/main" id="{FAC60ABD-1968-4F75-9815-C6ECBD854A8D}"/>
              </a:ext>
            </a:extLst>
          </p:cNvPr>
          <p:cNvSpPr>
            <a:spLocks noGrp="1"/>
          </p:cNvSpPr>
          <p:nvPr>
            <p:ph type="sldNum" sz="quarter" idx="12"/>
          </p:nvPr>
        </p:nvSpPr>
        <p:spPr/>
        <p:txBody>
          <a:bodyPr/>
          <a:lstStyle/>
          <a:p>
            <a:fld id="{2C1F0E2C-DB56-4B79-B6EA-E929EA530B13}" type="slidenum">
              <a:rPr lang="de-DE" smtClean="0"/>
              <a:t>48</a:t>
            </a:fld>
            <a:endParaRPr lang="de-DE"/>
          </a:p>
        </p:txBody>
      </p:sp>
    </p:spTree>
    <p:extLst>
      <p:ext uri="{BB962C8B-B14F-4D97-AF65-F5344CB8AC3E}">
        <p14:creationId xmlns:p14="http://schemas.microsoft.com/office/powerpoint/2010/main" val="34049428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EC2DA3-D2E0-4EAF-A454-E963EA2DF5E8}"/>
              </a:ext>
            </a:extLst>
          </p:cNvPr>
          <p:cNvSpPr>
            <a:spLocks noGrp="1"/>
          </p:cNvSpPr>
          <p:nvPr>
            <p:ph type="title"/>
          </p:nvPr>
        </p:nvSpPr>
        <p:spPr>
          <a:xfrm>
            <a:off x="0" y="0"/>
            <a:ext cx="9144000" cy="620688"/>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54F66058-CC3D-48F8-B8DC-84AF8C23E1D2}"/>
              </a:ext>
            </a:extLst>
          </p:cNvPr>
          <p:cNvSpPr>
            <a:spLocks noGrp="1"/>
          </p:cNvSpPr>
          <p:nvPr>
            <p:ph idx="1"/>
          </p:nvPr>
        </p:nvSpPr>
        <p:spPr>
          <a:xfrm>
            <a:off x="0" y="620688"/>
            <a:ext cx="9144000" cy="6237312"/>
          </a:xfrm>
        </p:spPr>
        <p:txBody>
          <a:bodyPr>
            <a:normAutofit/>
          </a:bodyPr>
          <a:lstStyle/>
          <a:p>
            <a:r>
              <a:rPr lang="de-DE" sz="2800" b="1" dirty="0"/>
              <a:t>„Unterrichtsvorhaben, die im Rahmen des Praxissemesters durchgeführt werden, [umfassen] eine Folge von </a:t>
            </a:r>
            <a:r>
              <a:rPr lang="de-DE" sz="2800" b="1" dirty="0">
                <a:solidFill>
                  <a:srgbClr val="0070C0"/>
                </a:solidFill>
              </a:rPr>
              <a:t>Stunden, an denen die Studierenden mit einem hohen Eigenanteil bei der Planung und Durchführung beteiligt sind </a:t>
            </a:r>
            <a:r>
              <a:rPr lang="de-DE" sz="2800" b="1" dirty="0"/>
              <a:t>und diese gemeinsam mit den begleitenden Lehrkräften und den Fachleitungen der Seminare auswerten.“</a:t>
            </a:r>
          </a:p>
          <a:p>
            <a:endParaRPr lang="de-DE" sz="2800" b="1" dirty="0"/>
          </a:p>
          <a:p>
            <a:r>
              <a:rPr lang="de-DE" sz="2800" b="1" dirty="0"/>
              <a:t>„Die konkrete Begleitung liegt in der Verantwortung der begleitenden Lehrkräfte. </a:t>
            </a:r>
            <a:r>
              <a:rPr lang="de-DE" sz="2800" b="1" dirty="0">
                <a:solidFill>
                  <a:srgbClr val="0070C0"/>
                </a:solidFill>
              </a:rPr>
              <a:t>Die Fragestellungen der Praxissemesterstudierenden </a:t>
            </a:r>
            <a:r>
              <a:rPr lang="de-DE" sz="2800" b="1" dirty="0"/>
              <a:t>in Bezug auf die Umsetzung der Unterrichtsvorhaben sowie der Studienprojekte stehen dabei im Mittelpunkt.“</a:t>
            </a:r>
          </a:p>
          <a:p>
            <a:endParaRPr lang="de-DE" sz="2600" b="1" dirty="0"/>
          </a:p>
          <a:p>
            <a:pPr marL="0" indent="0">
              <a:buNone/>
            </a:pPr>
            <a:endParaRPr lang="de-DE" sz="2400" b="1" dirty="0"/>
          </a:p>
          <a:p>
            <a:pPr marL="0" indent="0">
              <a:buNone/>
            </a:pPr>
            <a:endParaRPr lang="de-DE" sz="2400" b="1" dirty="0"/>
          </a:p>
          <a:p>
            <a:endParaRPr lang="de-DE" dirty="0"/>
          </a:p>
        </p:txBody>
      </p:sp>
      <p:sp>
        <p:nvSpPr>
          <p:cNvPr id="4" name="Foliennummernplatzhalter 3">
            <a:extLst>
              <a:ext uri="{FF2B5EF4-FFF2-40B4-BE49-F238E27FC236}">
                <a16:creationId xmlns:a16="http://schemas.microsoft.com/office/drawing/2014/main" id="{6E6F850B-0EAA-4FAE-8FDF-2C153310C36A}"/>
              </a:ext>
            </a:extLst>
          </p:cNvPr>
          <p:cNvSpPr>
            <a:spLocks noGrp="1"/>
          </p:cNvSpPr>
          <p:nvPr>
            <p:ph type="sldNum" sz="quarter" idx="12"/>
          </p:nvPr>
        </p:nvSpPr>
        <p:spPr/>
        <p:txBody>
          <a:bodyPr/>
          <a:lstStyle/>
          <a:p>
            <a:fld id="{2C1F0E2C-DB56-4B79-B6EA-E929EA530B13}" type="slidenum">
              <a:rPr lang="de-DE" smtClean="0"/>
              <a:t>49</a:t>
            </a:fld>
            <a:endParaRPr lang="de-DE"/>
          </a:p>
        </p:txBody>
      </p:sp>
    </p:spTree>
    <p:extLst>
      <p:ext uri="{BB962C8B-B14F-4D97-AF65-F5344CB8AC3E}">
        <p14:creationId xmlns:p14="http://schemas.microsoft.com/office/powerpoint/2010/main" val="2443107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003ECD-BB09-4F42-BD01-D999520F431A}"/>
              </a:ext>
            </a:extLst>
          </p:cNvPr>
          <p:cNvSpPr>
            <a:spLocks noGrp="1"/>
          </p:cNvSpPr>
          <p:nvPr>
            <p:ph type="title"/>
          </p:nvPr>
        </p:nvSpPr>
        <p:spPr>
          <a:xfrm>
            <a:off x="0" y="188640"/>
            <a:ext cx="9144000" cy="1228998"/>
          </a:xfrm>
        </p:spPr>
        <p:txBody>
          <a:bodyPr>
            <a:normAutofit/>
          </a:bodyPr>
          <a:lstStyle/>
          <a:p>
            <a:r>
              <a:rPr lang="de-DE" sz="3200" b="1" dirty="0">
                <a:solidFill>
                  <a:srgbClr val="0070C0"/>
                </a:solidFill>
              </a:rPr>
              <a:t>2. Welche Zielsetzungen verfolgt das</a:t>
            </a:r>
            <a:br>
              <a:rPr lang="de-DE" sz="3200" b="1" dirty="0">
                <a:solidFill>
                  <a:srgbClr val="0070C0"/>
                </a:solidFill>
              </a:rPr>
            </a:br>
            <a:r>
              <a:rPr lang="de-DE" sz="3200" b="1" dirty="0">
                <a:solidFill>
                  <a:srgbClr val="0070C0"/>
                </a:solidFill>
              </a:rPr>
              <a:t>     Praxissemester? </a:t>
            </a:r>
            <a:endParaRPr lang="de-DE" sz="3200" dirty="0"/>
          </a:p>
        </p:txBody>
      </p:sp>
      <p:pic>
        <p:nvPicPr>
          <p:cNvPr id="1026" name="Picture 2" descr="Der Weg zum smarten Ziel">
            <a:extLst>
              <a:ext uri="{FF2B5EF4-FFF2-40B4-BE49-F238E27FC236}">
                <a16:creationId xmlns:a16="http://schemas.microsoft.com/office/drawing/2014/main" id="{917E5EC2-39F7-49EF-8799-4253499BCF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628800"/>
            <a:ext cx="7128792" cy="4320481"/>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27DF9FBB-C9E5-49BA-973B-3AAFC0BBEA86}"/>
              </a:ext>
            </a:extLst>
          </p:cNvPr>
          <p:cNvSpPr>
            <a:spLocks noGrp="1"/>
          </p:cNvSpPr>
          <p:nvPr>
            <p:ph type="sldNum" sz="quarter" idx="12"/>
          </p:nvPr>
        </p:nvSpPr>
        <p:spPr/>
        <p:txBody>
          <a:bodyPr/>
          <a:lstStyle/>
          <a:p>
            <a:fld id="{2C1F0E2C-DB56-4B79-B6EA-E929EA530B13}" type="slidenum">
              <a:rPr lang="de-DE" smtClean="0"/>
              <a:t>5</a:t>
            </a:fld>
            <a:endParaRPr lang="de-DE"/>
          </a:p>
        </p:txBody>
      </p:sp>
    </p:spTree>
    <p:extLst>
      <p:ext uri="{BB962C8B-B14F-4D97-AF65-F5344CB8AC3E}">
        <p14:creationId xmlns:p14="http://schemas.microsoft.com/office/powerpoint/2010/main" val="29292981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85378-EA6B-4062-A4DF-CE5A5ABA1069}"/>
              </a:ext>
            </a:extLst>
          </p:cNvPr>
          <p:cNvSpPr>
            <a:spLocks noGrp="1"/>
          </p:cNvSpPr>
          <p:nvPr>
            <p:ph type="title"/>
          </p:nvPr>
        </p:nvSpPr>
        <p:spPr>
          <a:xfrm>
            <a:off x="0" y="0"/>
            <a:ext cx="9144000" cy="476672"/>
          </a:xfrm>
        </p:spPr>
        <p:txBody>
          <a:bodyPr>
            <a:normAutofit fontScale="90000"/>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1DB284BD-59BA-407B-89BC-CDD560C0E38E}"/>
              </a:ext>
            </a:extLst>
          </p:cNvPr>
          <p:cNvSpPr>
            <a:spLocks noGrp="1"/>
          </p:cNvSpPr>
          <p:nvPr>
            <p:ph idx="1"/>
          </p:nvPr>
        </p:nvSpPr>
        <p:spPr>
          <a:xfrm>
            <a:off x="0" y="476672"/>
            <a:ext cx="9144000" cy="6381328"/>
          </a:xfrm>
        </p:spPr>
        <p:txBody>
          <a:bodyPr>
            <a:normAutofit fontScale="25000" lnSpcReduction="20000"/>
          </a:bodyPr>
          <a:lstStyle/>
          <a:p>
            <a:pPr marL="0" indent="0">
              <a:buNone/>
            </a:pPr>
            <a:r>
              <a:rPr lang="de-DE" sz="11200" b="1" dirty="0"/>
              <a:t>Darüber hinaus: </a:t>
            </a:r>
          </a:p>
          <a:p>
            <a:pPr marL="0" indent="0">
              <a:buNone/>
            </a:pPr>
            <a:endParaRPr lang="de-DE" sz="4000" b="1" dirty="0"/>
          </a:p>
          <a:p>
            <a:r>
              <a:rPr lang="de-DE" sz="11200" b="1" dirty="0"/>
              <a:t>In den Unterrichtsvorhaben konkretisieren sich </a:t>
            </a:r>
            <a:r>
              <a:rPr lang="de-DE" sz="11200" b="1" dirty="0">
                <a:solidFill>
                  <a:srgbClr val="0070C0"/>
                </a:solidFill>
              </a:rPr>
              <a:t>Gütekriterien für guten (Fach)</a:t>
            </a:r>
            <a:r>
              <a:rPr lang="de-DE" sz="11200" b="1" dirty="0" err="1">
                <a:solidFill>
                  <a:srgbClr val="0070C0"/>
                </a:solidFill>
              </a:rPr>
              <a:t>unterricht</a:t>
            </a:r>
            <a:r>
              <a:rPr lang="de-DE" sz="11200" b="1" dirty="0"/>
              <a:t>. </a:t>
            </a:r>
          </a:p>
          <a:p>
            <a:pPr marL="0" indent="0">
              <a:buNone/>
            </a:pPr>
            <a:endParaRPr lang="de-DE" sz="4000" b="1" dirty="0"/>
          </a:p>
          <a:p>
            <a:r>
              <a:rPr lang="de-DE" sz="11200" b="1" dirty="0">
                <a:solidFill>
                  <a:srgbClr val="0070C0"/>
                </a:solidFill>
              </a:rPr>
              <a:t>Beratung</a:t>
            </a:r>
            <a:r>
              <a:rPr lang="de-DE" sz="11200" b="1" dirty="0"/>
              <a:t> bezogen auf die Unterrichtvorhaben erfolgt durch die schulischen Lehrkräfte (Mentor*innen) und die fachlichen bzw. überfachlichen Begleitkräfte des ZfsL. </a:t>
            </a:r>
          </a:p>
          <a:p>
            <a:endParaRPr lang="de-DE" sz="4000" b="1" dirty="0"/>
          </a:p>
          <a:p>
            <a:r>
              <a:rPr lang="de-DE" sz="11200" b="1" dirty="0"/>
              <a:t>Ihre fachlichen ZfsL-Begleitkräfte hospitieren Ihren Unterricht, der im Kontext eines Ihrer Unterrichtsvorhaben steht, je Fach einmal (nach individueller Terminabsprache). Für diese </a:t>
            </a:r>
            <a:r>
              <a:rPr lang="de-DE" sz="11200" b="1" dirty="0">
                <a:solidFill>
                  <a:srgbClr val="0070C0"/>
                </a:solidFill>
              </a:rPr>
              <a:t>fachlichen</a:t>
            </a:r>
            <a:r>
              <a:rPr lang="de-DE" sz="11200" b="1" dirty="0"/>
              <a:t> </a:t>
            </a:r>
            <a:r>
              <a:rPr lang="de-DE" sz="11200" b="1" dirty="0">
                <a:solidFill>
                  <a:srgbClr val="0070C0"/>
                </a:solidFill>
              </a:rPr>
              <a:t>Praxisbegleitungen</a:t>
            </a:r>
            <a:r>
              <a:rPr lang="de-DE" sz="11200" b="1" dirty="0"/>
              <a:t> gilt:</a:t>
            </a:r>
          </a:p>
          <a:p>
            <a:pPr marL="0" indent="0">
              <a:buNone/>
            </a:pPr>
            <a:r>
              <a:rPr lang="de-DE" sz="11200" b="1" dirty="0"/>
              <a:t>    - Hospitiert wird </a:t>
            </a:r>
            <a:r>
              <a:rPr lang="de-DE" sz="11200" b="1" dirty="0">
                <a:solidFill>
                  <a:srgbClr val="0070C0"/>
                </a:solidFill>
              </a:rPr>
              <a:t>nur Ihr Unterricht</a:t>
            </a:r>
            <a:r>
              <a:rPr lang="de-DE" sz="11200" b="1" dirty="0"/>
              <a:t>/ werden nur Ihre</a:t>
            </a:r>
          </a:p>
          <a:p>
            <a:pPr marL="0" indent="0">
              <a:buNone/>
            </a:pPr>
            <a:r>
              <a:rPr lang="de-DE" sz="11200" b="1" dirty="0"/>
              <a:t>      Unterrichtsanteile.</a:t>
            </a:r>
          </a:p>
          <a:p>
            <a:pPr marL="0" indent="0">
              <a:buNone/>
            </a:pPr>
            <a:r>
              <a:rPr lang="de-DE" sz="11200" b="1" dirty="0"/>
              <a:t>    - Eine </a:t>
            </a:r>
            <a:r>
              <a:rPr lang="de-DE" sz="11200" b="1" dirty="0">
                <a:solidFill>
                  <a:srgbClr val="0070C0"/>
                </a:solidFill>
              </a:rPr>
              <a:t>Praxisbegleitung ist kein Unterrichtsbesuch </a:t>
            </a:r>
            <a:r>
              <a:rPr lang="de-DE" sz="11200" b="1" dirty="0"/>
              <a:t>(UB) wie</a:t>
            </a:r>
          </a:p>
          <a:p>
            <a:pPr marL="0" indent="0">
              <a:buNone/>
            </a:pPr>
            <a:r>
              <a:rPr lang="de-DE" sz="11200" b="1" dirty="0"/>
              <a:t>      im Vorbereitungsdienst (VD)!</a:t>
            </a:r>
          </a:p>
          <a:p>
            <a:pPr marL="0" indent="0">
              <a:buNone/>
            </a:pPr>
            <a:endParaRPr lang="de-DE" sz="3200" b="1" dirty="0"/>
          </a:p>
          <a:p>
            <a:endParaRPr lang="de-DE" sz="3200" b="1" dirty="0"/>
          </a:p>
          <a:p>
            <a:endParaRPr lang="de-DE" dirty="0"/>
          </a:p>
        </p:txBody>
      </p:sp>
      <p:sp>
        <p:nvSpPr>
          <p:cNvPr id="4" name="Foliennummernplatzhalter 3">
            <a:extLst>
              <a:ext uri="{FF2B5EF4-FFF2-40B4-BE49-F238E27FC236}">
                <a16:creationId xmlns:a16="http://schemas.microsoft.com/office/drawing/2014/main" id="{B2E32597-2871-4903-81BF-193B7030F547}"/>
              </a:ext>
            </a:extLst>
          </p:cNvPr>
          <p:cNvSpPr>
            <a:spLocks noGrp="1"/>
          </p:cNvSpPr>
          <p:nvPr>
            <p:ph type="sldNum" sz="quarter" idx="12"/>
          </p:nvPr>
        </p:nvSpPr>
        <p:spPr/>
        <p:txBody>
          <a:bodyPr/>
          <a:lstStyle/>
          <a:p>
            <a:fld id="{2C1F0E2C-DB56-4B79-B6EA-E929EA530B13}" type="slidenum">
              <a:rPr lang="de-DE" smtClean="0"/>
              <a:t>50</a:t>
            </a:fld>
            <a:endParaRPr lang="de-DE"/>
          </a:p>
        </p:txBody>
      </p:sp>
    </p:spTree>
    <p:extLst>
      <p:ext uri="{BB962C8B-B14F-4D97-AF65-F5344CB8AC3E}">
        <p14:creationId xmlns:p14="http://schemas.microsoft.com/office/powerpoint/2010/main" val="36736105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29049D-87B5-49F1-9816-91973A192128}"/>
              </a:ext>
            </a:extLst>
          </p:cNvPr>
          <p:cNvSpPr>
            <a:spLocks noGrp="1"/>
          </p:cNvSpPr>
          <p:nvPr>
            <p:ph type="title"/>
          </p:nvPr>
        </p:nvSpPr>
        <p:spPr>
          <a:xfrm>
            <a:off x="0" y="0"/>
            <a:ext cx="9144000" cy="1417638"/>
          </a:xfrm>
        </p:spPr>
        <p:txBody>
          <a:bodyPr>
            <a:normAutofit fontScale="90000"/>
          </a:bodyPr>
          <a:lstStyle/>
          <a:p>
            <a:br>
              <a:rPr lang="de-DE" sz="3600" b="1" dirty="0">
                <a:solidFill>
                  <a:srgbClr val="0070C0"/>
                </a:solidFill>
              </a:rPr>
            </a:br>
            <a:r>
              <a:rPr lang="de-DE" sz="3600" b="1" dirty="0">
                <a:solidFill>
                  <a:srgbClr val="0070C0"/>
                </a:solidFill>
              </a:rPr>
              <a:t>Studienprojekte - Was muss ich beachten in Bezug auf die Durchführung an meiner Schule? </a:t>
            </a:r>
            <a:br>
              <a:rPr lang="de-DE" sz="4400" b="1" dirty="0">
                <a:solidFill>
                  <a:srgbClr val="0070C0"/>
                </a:solidFill>
              </a:rPr>
            </a:br>
            <a:endParaRPr lang="de-DE" dirty="0"/>
          </a:p>
        </p:txBody>
      </p:sp>
      <p:sp>
        <p:nvSpPr>
          <p:cNvPr id="3" name="Inhaltsplatzhalter 2">
            <a:extLst>
              <a:ext uri="{FF2B5EF4-FFF2-40B4-BE49-F238E27FC236}">
                <a16:creationId xmlns:a16="http://schemas.microsoft.com/office/drawing/2014/main" id="{9EBEBD24-D212-486A-A449-96D186893A58}"/>
              </a:ext>
            </a:extLst>
          </p:cNvPr>
          <p:cNvSpPr>
            <a:spLocks noGrp="1"/>
          </p:cNvSpPr>
          <p:nvPr>
            <p:ph idx="1"/>
          </p:nvPr>
        </p:nvSpPr>
        <p:spPr>
          <a:xfrm>
            <a:off x="0" y="1417638"/>
            <a:ext cx="9144000" cy="5440362"/>
          </a:xfrm>
        </p:spPr>
        <p:txBody>
          <a:bodyPr>
            <a:normAutofit fontScale="77500" lnSpcReduction="20000"/>
          </a:bodyPr>
          <a:lstStyle/>
          <a:p>
            <a:r>
              <a:rPr lang="de-DE" sz="3600" b="1" dirty="0"/>
              <a:t>Ihre Studienprojekte werden federführend seitens der </a:t>
            </a:r>
            <a:r>
              <a:rPr lang="de-DE" sz="3600" b="1" dirty="0">
                <a:solidFill>
                  <a:srgbClr val="0070C0"/>
                </a:solidFill>
              </a:rPr>
              <a:t>Hochschule </a:t>
            </a:r>
            <a:r>
              <a:rPr lang="de-DE" sz="3600" b="1" dirty="0"/>
              <a:t>vorbereitet, begleitet und ggf. bewertet. </a:t>
            </a:r>
          </a:p>
          <a:p>
            <a:endParaRPr lang="de-DE" sz="3600" b="1" dirty="0"/>
          </a:p>
          <a:p>
            <a:r>
              <a:rPr lang="de-DE" sz="3600" b="1" dirty="0"/>
              <a:t>Die Sie begleitenden </a:t>
            </a:r>
            <a:r>
              <a:rPr lang="de-DE" sz="3600" b="1" dirty="0">
                <a:solidFill>
                  <a:srgbClr val="0070C0"/>
                </a:solidFill>
              </a:rPr>
              <a:t>Akteure in ZfsL und Schule unterstützen </a:t>
            </a:r>
            <a:r>
              <a:rPr lang="de-DE" sz="3600" b="1" dirty="0"/>
              <a:t>Sie jedoch </a:t>
            </a:r>
            <a:r>
              <a:rPr lang="de-DE" sz="3600" b="1"/>
              <a:t>bei Bedarf in </a:t>
            </a:r>
            <a:r>
              <a:rPr lang="de-DE" sz="3600" b="1" dirty="0"/>
              <a:t>praktisch-organisatorischen und ggf. auch inhaltlichen Fragen bei der Durchführung Ihrer Projekte am Lernort Schule.</a:t>
            </a:r>
          </a:p>
          <a:p>
            <a:endParaRPr lang="de-DE" sz="3600" b="1" dirty="0"/>
          </a:p>
          <a:p>
            <a:r>
              <a:rPr lang="de-DE" sz="3600" b="1" dirty="0">
                <a:solidFill>
                  <a:srgbClr val="0070C0"/>
                </a:solidFill>
              </a:rPr>
              <a:t>Beachten</a:t>
            </a:r>
            <a:r>
              <a:rPr lang="de-DE" sz="3600" b="1" dirty="0"/>
              <a:t> Sie bei der Planung Ihrer Projekte unbedingt </a:t>
            </a:r>
            <a:r>
              <a:rPr lang="de-DE" sz="3600" b="1" dirty="0">
                <a:solidFill>
                  <a:srgbClr val="0070C0"/>
                </a:solidFill>
              </a:rPr>
              <a:t>schulische Gegebenheiten</a:t>
            </a:r>
            <a:r>
              <a:rPr lang="de-DE" sz="3600" b="1" dirty="0"/>
              <a:t>!  Ihre Schulleitung hat ein Veto-Recht, wenn aus ihrer Sicht eine Projektidee an der Praktikumsschule nicht umzusetzen ist (was sich meistens auf Datenerhebung bezieht).</a:t>
            </a:r>
          </a:p>
          <a:p>
            <a:endParaRPr lang="de-DE" sz="3300" b="1" dirty="0"/>
          </a:p>
          <a:p>
            <a:endParaRPr lang="de-DE" sz="2800" b="1" dirty="0">
              <a:solidFill>
                <a:srgbClr val="0070C0"/>
              </a:solidFill>
              <a:latin typeface="Calibri" panose="020F0502020204030204" pitchFamily="34" charset="0"/>
              <a:cs typeface="Calibri" panose="020F0502020204030204" pitchFamily="34" charset="0"/>
            </a:endParaRPr>
          </a:p>
          <a:p>
            <a:endParaRPr lang="de-DE" sz="2800" b="1" dirty="0">
              <a:solidFill>
                <a:srgbClr val="0070C0"/>
              </a:solidFill>
              <a:latin typeface="Calibri" panose="020F0502020204030204" pitchFamily="34" charset="0"/>
              <a:cs typeface="Calibri" panose="020F0502020204030204" pitchFamily="34" charset="0"/>
            </a:endParaRPr>
          </a:p>
          <a:p>
            <a:endParaRPr lang="de-DE" sz="2800" b="1" dirty="0">
              <a:cs typeface="Calibri" panose="020F0502020204030204" pitchFamily="34" charset="0"/>
            </a:endParaRPr>
          </a:p>
          <a:p>
            <a:endParaRPr lang="de-DE" sz="2800" b="1" dirty="0">
              <a:latin typeface="Calibri" panose="020F0502020204030204" pitchFamily="34" charset="0"/>
              <a:cs typeface="Calibri" panose="020F0502020204030204" pitchFamily="34" charset="0"/>
            </a:endParaRPr>
          </a:p>
          <a:p>
            <a:endParaRPr lang="de-DE" dirty="0"/>
          </a:p>
        </p:txBody>
      </p:sp>
      <p:sp>
        <p:nvSpPr>
          <p:cNvPr id="4" name="Foliennummernplatzhalter 3">
            <a:extLst>
              <a:ext uri="{FF2B5EF4-FFF2-40B4-BE49-F238E27FC236}">
                <a16:creationId xmlns:a16="http://schemas.microsoft.com/office/drawing/2014/main" id="{A37F6AD3-4360-4524-B54F-B10E01C6F970}"/>
              </a:ext>
            </a:extLst>
          </p:cNvPr>
          <p:cNvSpPr>
            <a:spLocks noGrp="1"/>
          </p:cNvSpPr>
          <p:nvPr>
            <p:ph type="sldNum" sz="quarter" idx="12"/>
          </p:nvPr>
        </p:nvSpPr>
        <p:spPr/>
        <p:txBody>
          <a:bodyPr/>
          <a:lstStyle/>
          <a:p>
            <a:fld id="{2C1F0E2C-DB56-4B79-B6EA-E929EA530B13}" type="slidenum">
              <a:rPr lang="de-DE" smtClean="0"/>
              <a:t>51</a:t>
            </a:fld>
            <a:endParaRPr lang="de-DE"/>
          </a:p>
        </p:txBody>
      </p:sp>
    </p:spTree>
    <p:extLst>
      <p:ext uri="{BB962C8B-B14F-4D97-AF65-F5344CB8AC3E}">
        <p14:creationId xmlns:p14="http://schemas.microsoft.com/office/powerpoint/2010/main" val="1577488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5D0B57-006E-4102-9598-36AC04226E4C}"/>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B8FA17C5-0B6F-41F1-BB12-2F0F850DE278}"/>
              </a:ext>
            </a:extLst>
          </p:cNvPr>
          <p:cNvSpPr>
            <a:spLocks noGrp="1"/>
          </p:cNvSpPr>
          <p:nvPr>
            <p:ph idx="1"/>
          </p:nvPr>
        </p:nvSpPr>
        <p:spPr>
          <a:xfrm>
            <a:off x="0" y="908720"/>
            <a:ext cx="9144000" cy="5949280"/>
          </a:xfrm>
        </p:spPr>
        <p:txBody>
          <a:bodyPr>
            <a:normAutofit/>
          </a:bodyPr>
          <a:lstStyle/>
          <a:p>
            <a:r>
              <a:rPr lang="de-DE" sz="2800" b="1" dirty="0">
                <a:solidFill>
                  <a:srgbClr val="0070C0"/>
                </a:solidFill>
                <a:latin typeface="Calibri" panose="020F0502020204030204" pitchFamily="34" charset="0"/>
                <a:cs typeface="Calibri" panose="020F0502020204030204" pitchFamily="34" charset="0"/>
              </a:rPr>
              <a:t>Reflektieren </a:t>
            </a:r>
            <a:r>
              <a:rPr lang="de-DE" sz="2800" b="1" dirty="0">
                <a:latin typeface="Calibri" panose="020F0502020204030204" pitchFamily="34" charset="0"/>
                <a:cs typeface="Calibri" panose="020F0502020204030204" pitchFamily="34" charset="0"/>
              </a:rPr>
              <a:t>Sie in der </a:t>
            </a:r>
            <a:r>
              <a:rPr lang="de-DE" sz="2800" b="1" dirty="0">
                <a:solidFill>
                  <a:srgbClr val="0070C0"/>
                </a:solidFill>
                <a:latin typeface="Calibri" panose="020F0502020204030204" pitchFamily="34" charset="0"/>
                <a:cs typeface="Calibri" panose="020F0502020204030204" pitchFamily="34" charset="0"/>
              </a:rPr>
              <a:t>Entscheidungsphase</a:t>
            </a:r>
            <a:r>
              <a:rPr lang="de-DE" sz="2800" b="1" dirty="0">
                <a:latin typeface="Calibri" panose="020F0502020204030204" pitchFamily="34" charset="0"/>
                <a:cs typeface="Calibri" panose="020F0502020204030204" pitchFamily="34" charset="0"/>
              </a:rPr>
              <a:t> für ein Studienprojekt: Handelt es sich bei meinen Studienprojektideen um meine eigenen Fragestellungen im Sinne des „Forschenden Lernens“ und meiner eigenen professionellen Selbsterkundung?</a:t>
            </a:r>
          </a:p>
          <a:p>
            <a:r>
              <a:rPr lang="de-DE" sz="2800" b="1" dirty="0">
                <a:solidFill>
                  <a:srgbClr val="0070C0"/>
                </a:solidFill>
              </a:rPr>
              <a:t>Prüfen</a:t>
            </a:r>
            <a:r>
              <a:rPr lang="de-DE" sz="2800" b="1" dirty="0"/>
              <a:t> Sie, ob sich (für Sie entlastende!) </a:t>
            </a:r>
            <a:r>
              <a:rPr lang="de-DE" sz="2800" b="1" dirty="0">
                <a:solidFill>
                  <a:srgbClr val="0070C0"/>
                </a:solidFill>
              </a:rPr>
              <a:t>Schnittmengen</a:t>
            </a:r>
            <a:r>
              <a:rPr lang="de-DE" sz="2800" b="1" dirty="0"/>
              <a:t> ergeben zwischen einem Ihrer Studienprojekte und einem Ihrer Unterrichtsvorhaben. </a:t>
            </a:r>
          </a:p>
          <a:p>
            <a:endParaRPr lang="de-DE" dirty="0"/>
          </a:p>
        </p:txBody>
      </p:sp>
      <p:pic>
        <p:nvPicPr>
          <p:cNvPr id="4" name="Picture 2">
            <a:extLst>
              <a:ext uri="{FF2B5EF4-FFF2-40B4-BE49-F238E27FC236}">
                <a16:creationId xmlns:a16="http://schemas.microsoft.com/office/drawing/2014/main" id="{6A63AE8F-E869-447D-96E3-A2029163280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4077072"/>
            <a:ext cx="3635896" cy="2780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Foliennummernplatzhalter 4">
            <a:extLst>
              <a:ext uri="{FF2B5EF4-FFF2-40B4-BE49-F238E27FC236}">
                <a16:creationId xmlns:a16="http://schemas.microsoft.com/office/drawing/2014/main" id="{BD77F428-E046-4FD2-AB3B-BB49736D200F}"/>
              </a:ext>
            </a:extLst>
          </p:cNvPr>
          <p:cNvSpPr>
            <a:spLocks noGrp="1"/>
          </p:cNvSpPr>
          <p:nvPr>
            <p:ph type="sldNum" sz="quarter" idx="12"/>
          </p:nvPr>
        </p:nvSpPr>
        <p:spPr/>
        <p:txBody>
          <a:bodyPr/>
          <a:lstStyle/>
          <a:p>
            <a:fld id="{2C1F0E2C-DB56-4B79-B6EA-E929EA530B13}" type="slidenum">
              <a:rPr lang="de-DE" smtClean="0"/>
              <a:t>52</a:t>
            </a:fld>
            <a:endParaRPr lang="de-DE"/>
          </a:p>
        </p:txBody>
      </p:sp>
    </p:spTree>
    <p:extLst>
      <p:ext uri="{BB962C8B-B14F-4D97-AF65-F5344CB8AC3E}">
        <p14:creationId xmlns:p14="http://schemas.microsoft.com/office/powerpoint/2010/main" val="321478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D7181D-0C8C-499A-85F5-40212E404113}"/>
              </a:ext>
            </a:extLst>
          </p:cNvPr>
          <p:cNvSpPr>
            <a:spLocks noGrp="1"/>
          </p:cNvSpPr>
          <p:nvPr>
            <p:ph type="title"/>
          </p:nvPr>
        </p:nvSpPr>
        <p:spPr>
          <a:xfrm>
            <a:off x="0" y="0"/>
            <a:ext cx="9144000" cy="1772816"/>
          </a:xfrm>
        </p:spPr>
        <p:txBody>
          <a:bodyPr>
            <a:normAutofit/>
          </a:bodyPr>
          <a:lstStyle/>
          <a:p>
            <a:r>
              <a:rPr lang="de-DE" sz="3200" b="1" dirty="0">
                <a:solidFill>
                  <a:srgbClr val="0070C0"/>
                </a:solidFill>
              </a:rPr>
              <a:t>9. Wie kann ich im Praxissemester meine im Studium begonnene Portfolio-Arbeit weiterführen?</a:t>
            </a:r>
          </a:p>
        </p:txBody>
      </p:sp>
      <p:pic>
        <p:nvPicPr>
          <p:cNvPr id="2050" name="Picture 2" descr="PePe-Workshop zum Modellierungsbereich">
            <a:extLst>
              <a:ext uri="{FF2B5EF4-FFF2-40B4-BE49-F238E27FC236}">
                <a16:creationId xmlns:a16="http://schemas.microsoft.com/office/drawing/2014/main" id="{646756E5-EDD8-425E-B38D-30B7AB50184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1760" y="1916832"/>
            <a:ext cx="4104456" cy="417646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A67DA733-0100-4B9F-88FD-16E2A09F6D9B}"/>
              </a:ext>
            </a:extLst>
          </p:cNvPr>
          <p:cNvSpPr>
            <a:spLocks noGrp="1"/>
          </p:cNvSpPr>
          <p:nvPr>
            <p:ph type="sldNum" sz="quarter" idx="12"/>
          </p:nvPr>
        </p:nvSpPr>
        <p:spPr/>
        <p:txBody>
          <a:bodyPr/>
          <a:lstStyle/>
          <a:p>
            <a:fld id="{2C1F0E2C-DB56-4B79-B6EA-E929EA530B13}" type="slidenum">
              <a:rPr lang="de-DE" smtClean="0"/>
              <a:t>53</a:t>
            </a:fld>
            <a:endParaRPr lang="de-DE"/>
          </a:p>
        </p:txBody>
      </p:sp>
    </p:spTree>
    <p:extLst>
      <p:ext uri="{BB962C8B-B14F-4D97-AF65-F5344CB8AC3E}">
        <p14:creationId xmlns:p14="http://schemas.microsoft.com/office/powerpoint/2010/main" val="24868524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08A21E-2E0C-4D3C-9935-18C888473DBB}"/>
              </a:ext>
            </a:extLst>
          </p:cNvPr>
          <p:cNvSpPr>
            <a:spLocks noGrp="1"/>
          </p:cNvSpPr>
          <p:nvPr>
            <p:ph type="title"/>
          </p:nvPr>
        </p:nvSpPr>
        <p:spPr>
          <a:xfrm>
            <a:off x="0" y="0"/>
            <a:ext cx="9144000" cy="1005840"/>
          </a:xfrm>
        </p:spPr>
        <p:txBody>
          <a:bodyPr>
            <a:normAutofit/>
          </a:bodyPr>
          <a:lstStyle/>
          <a:p>
            <a:r>
              <a:rPr lang="de-DE" sz="3600" b="1" dirty="0">
                <a:solidFill>
                  <a:srgbClr val="0070C0"/>
                </a:solidFill>
                <a:latin typeface="+mn-lt"/>
              </a:rPr>
              <a:t>Portfolioführung im Praxissemester</a:t>
            </a:r>
          </a:p>
        </p:txBody>
      </p:sp>
      <p:sp>
        <p:nvSpPr>
          <p:cNvPr id="3" name="Inhaltsplatzhalter 2">
            <a:extLst>
              <a:ext uri="{FF2B5EF4-FFF2-40B4-BE49-F238E27FC236}">
                <a16:creationId xmlns:a16="http://schemas.microsoft.com/office/drawing/2014/main" id="{E84FFA75-3791-4013-A052-2C9CCC4E4537}"/>
              </a:ext>
            </a:extLst>
          </p:cNvPr>
          <p:cNvSpPr>
            <a:spLocks noGrp="1"/>
          </p:cNvSpPr>
          <p:nvPr>
            <p:ph idx="1"/>
          </p:nvPr>
        </p:nvSpPr>
        <p:spPr>
          <a:xfrm>
            <a:off x="0" y="1005840"/>
            <a:ext cx="9144000" cy="5852160"/>
          </a:xfrm>
        </p:spPr>
        <p:txBody>
          <a:bodyPr>
            <a:normAutofit fontScale="92500" lnSpcReduction="10000"/>
          </a:bodyPr>
          <a:lstStyle/>
          <a:p>
            <a:r>
              <a:rPr lang="de-DE" sz="3000" b="1" dirty="0"/>
              <a:t>Das Führen eines ausbildungsbegleitenden</a:t>
            </a:r>
            <a:r>
              <a:rPr lang="de-DE" sz="3000" b="1" dirty="0">
                <a:solidFill>
                  <a:srgbClr val="0070C0"/>
                </a:solidFill>
              </a:rPr>
              <a:t> Praxisphasen-Portfolios</a:t>
            </a:r>
            <a:r>
              <a:rPr lang="de-DE" sz="3000" b="1" dirty="0"/>
              <a:t> (z.B. </a:t>
            </a:r>
            <a:r>
              <a:rPr lang="de-DE" sz="3000" b="1" dirty="0" err="1"/>
              <a:t>PePe</a:t>
            </a:r>
            <a:r>
              <a:rPr lang="de-DE" sz="3000" b="1" dirty="0"/>
              <a:t>-Portfolio) ist </a:t>
            </a:r>
            <a:r>
              <a:rPr lang="de-DE" sz="3000" b="1" dirty="0">
                <a:solidFill>
                  <a:srgbClr val="0070C0"/>
                </a:solidFill>
              </a:rPr>
              <a:t>obligatorisch</a:t>
            </a:r>
            <a:r>
              <a:rPr lang="de-DE" sz="3000" b="1" dirty="0"/>
              <a:t> (LABG 2009), dies gilt demnach auch für das Praxissemester. </a:t>
            </a:r>
          </a:p>
          <a:p>
            <a:r>
              <a:rPr lang="de-DE" sz="3000" b="1" dirty="0"/>
              <a:t>Das Portfolio ist eine </a:t>
            </a:r>
            <a:r>
              <a:rPr lang="de-DE" sz="3000" b="1" dirty="0">
                <a:solidFill>
                  <a:srgbClr val="0070C0"/>
                </a:solidFill>
              </a:rPr>
              <a:t>zielgerichtete und systematische Sammlung </a:t>
            </a:r>
            <a:r>
              <a:rPr lang="de-DE" sz="3000" b="1" dirty="0"/>
              <a:t>aller Darstellungen und Reflexionen Ihres individuellen Lernprozesses/ Ihrer Studienleistungen.</a:t>
            </a:r>
          </a:p>
          <a:p>
            <a:r>
              <a:rPr lang="de-DE" sz="3000" b="1" dirty="0"/>
              <a:t>Es enthält die</a:t>
            </a:r>
            <a:r>
              <a:rPr lang="de-DE" sz="3000" b="1" dirty="0">
                <a:solidFill>
                  <a:srgbClr val="0070C0"/>
                </a:solidFill>
              </a:rPr>
              <a:t> Dokumentation </a:t>
            </a:r>
            <a:r>
              <a:rPr lang="de-DE" sz="3000" b="1" dirty="0"/>
              <a:t>von zwei </a:t>
            </a:r>
            <a:r>
              <a:rPr lang="de-DE" sz="3000" b="1" dirty="0">
                <a:solidFill>
                  <a:srgbClr val="0070C0"/>
                </a:solidFill>
              </a:rPr>
              <a:t>Studienprojekten</a:t>
            </a:r>
            <a:r>
              <a:rPr lang="de-DE" sz="3000" b="1" dirty="0"/>
              <a:t> als prüfungsrelevante Leistungen, ebenso die</a:t>
            </a:r>
            <a:r>
              <a:rPr lang="de-DE" sz="3000" dirty="0"/>
              <a:t> </a:t>
            </a:r>
            <a:r>
              <a:rPr lang="de-DE" sz="3000" b="1" dirty="0"/>
              <a:t>Dokumentation der Reflexion Ihrer </a:t>
            </a:r>
            <a:r>
              <a:rPr lang="de-DE" sz="3000" b="1" dirty="0">
                <a:solidFill>
                  <a:srgbClr val="0070C0"/>
                </a:solidFill>
              </a:rPr>
              <a:t>Unterrichtsvorhaben</a:t>
            </a:r>
            <a:r>
              <a:rPr lang="de-DE" sz="3000" b="1" dirty="0"/>
              <a:t> sowie weiterer reflektierten Erfahrungen (Anregungen dazu erhalten Sie im Rahmen der ZfsL-Begleitveranstaltungen).</a:t>
            </a:r>
          </a:p>
          <a:p>
            <a:r>
              <a:rPr lang="de-DE" sz="3000" b="1" dirty="0"/>
              <a:t>Die </a:t>
            </a:r>
            <a:r>
              <a:rPr lang="de-DE" sz="3000" b="1" dirty="0">
                <a:solidFill>
                  <a:srgbClr val="0070C0"/>
                </a:solidFill>
              </a:rPr>
              <a:t>Reflexionsteile Ihres Portfolios </a:t>
            </a:r>
            <a:r>
              <a:rPr lang="de-DE" sz="3000" b="1" dirty="0"/>
              <a:t>müssen Sie nicht öffentlich machen. </a:t>
            </a:r>
          </a:p>
          <a:p>
            <a:endParaRPr lang="de-DE" dirty="0"/>
          </a:p>
        </p:txBody>
      </p:sp>
      <p:sp>
        <p:nvSpPr>
          <p:cNvPr id="4" name="Foliennummernplatzhalter 3">
            <a:extLst>
              <a:ext uri="{FF2B5EF4-FFF2-40B4-BE49-F238E27FC236}">
                <a16:creationId xmlns:a16="http://schemas.microsoft.com/office/drawing/2014/main" id="{89A13E41-5079-41C6-97EF-5E7A9E7875F1}"/>
              </a:ext>
            </a:extLst>
          </p:cNvPr>
          <p:cNvSpPr>
            <a:spLocks noGrp="1"/>
          </p:cNvSpPr>
          <p:nvPr>
            <p:ph type="sldNum" sz="quarter" idx="12"/>
          </p:nvPr>
        </p:nvSpPr>
        <p:spPr/>
        <p:txBody>
          <a:bodyPr/>
          <a:lstStyle/>
          <a:p>
            <a:fld id="{2C1F0E2C-DB56-4B79-B6EA-E929EA530B13}" type="slidenum">
              <a:rPr lang="de-DE" smtClean="0"/>
              <a:t>54</a:t>
            </a:fld>
            <a:endParaRPr lang="de-DE"/>
          </a:p>
        </p:txBody>
      </p:sp>
    </p:spTree>
    <p:extLst>
      <p:ext uri="{BB962C8B-B14F-4D97-AF65-F5344CB8AC3E}">
        <p14:creationId xmlns:p14="http://schemas.microsoft.com/office/powerpoint/2010/main" val="14407112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F2AA7F-A065-4C9F-BF8B-3DE5DEAD2E0F}"/>
              </a:ext>
            </a:extLst>
          </p:cNvPr>
          <p:cNvSpPr>
            <a:spLocks noGrp="1"/>
          </p:cNvSpPr>
          <p:nvPr>
            <p:ph type="title"/>
          </p:nvPr>
        </p:nvSpPr>
        <p:spPr>
          <a:xfrm>
            <a:off x="0" y="0"/>
            <a:ext cx="9144000" cy="1600200"/>
          </a:xfrm>
        </p:spPr>
        <p:txBody>
          <a:bodyPr>
            <a:normAutofit fontScale="90000"/>
          </a:bodyPr>
          <a:lstStyle/>
          <a:p>
            <a:br>
              <a:rPr lang="de-DE" sz="3600" b="1" dirty="0">
                <a:solidFill>
                  <a:schemeClr val="tx2"/>
                </a:solidFill>
              </a:rPr>
            </a:br>
            <a:r>
              <a:rPr lang="de-DE" sz="3600" b="1" dirty="0">
                <a:solidFill>
                  <a:srgbClr val="0070C0"/>
                </a:solidFill>
              </a:rPr>
              <a:t>Wie kann ich mein Portfolio in meiner schulpraktischen Phase für die Lernorte ZfsL und Schule nutzen?  </a:t>
            </a:r>
            <a:br>
              <a:rPr lang="de-DE" b="1" dirty="0">
                <a:solidFill>
                  <a:schemeClr val="tx2"/>
                </a:solidFill>
              </a:rPr>
            </a:br>
            <a:endParaRPr lang="de-DE" dirty="0"/>
          </a:p>
        </p:txBody>
      </p:sp>
      <p:sp>
        <p:nvSpPr>
          <p:cNvPr id="3" name="Inhaltsplatzhalter 2">
            <a:extLst>
              <a:ext uri="{FF2B5EF4-FFF2-40B4-BE49-F238E27FC236}">
                <a16:creationId xmlns:a16="http://schemas.microsoft.com/office/drawing/2014/main" id="{70ABFDC6-4220-4328-B1ED-B231144CD735}"/>
              </a:ext>
            </a:extLst>
          </p:cNvPr>
          <p:cNvSpPr>
            <a:spLocks noGrp="1"/>
          </p:cNvSpPr>
          <p:nvPr>
            <p:ph idx="1"/>
          </p:nvPr>
        </p:nvSpPr>
        <p:spPr>
          <a:xfrm>
            <a:off x="0" y="1600200"/>
            <a:ext cx="9144000" cy="5257800"/>
          </a:xfrm>
        </p:spPr>
        <p:txBody>
          <a:bodyPr>
            <a:normAutofit fontScale="92500"/>
          </a:bodyPr>
          <a:lstStyle/>
          <a:p>
            <a:r>
              <a:rPr lang="de-DE" sz="2600" b="1" dirty="0"/>
              <a:t>als </a:t>
            </a:r>
            <a:r>
              <a:rPr lang="de-DE" sz="2600" b="1" dirty="0">
                <a:solidFill>
                  <a:srgbClr val="0070C0"/>
                </a:solidFill>
              </a:rPr>
              <a:t>Dokumentations- und Präsentationsinstrument</a:t>
            </a:r>
            <a:r>
              <a:rPr lang="de-DE" sz="2600" b="1" dirty="0"/>
              <a:t>,</a:t>
            </a:r>
          </a:p>
          <a:p>
            <a:r>
              <a:rPr lang="de-DE" sz="2600" b="1" dirty="0"/>
              <a:t>als</a:t>
            </a:r>
            <a:r>
              <a:rPr lang="de-DE" sz="2600" b="1" dirty="0">
                <a:solidFill>
                  <a:srgbClr val="0070C0"/>
                </a:solidFill>
              </a:rPr>
              <a:t> Praxissemestertagebuch </a:t>
            </a:r>
            <a:r>
              <a:rPr lang="de-DE" sz="2600" b="1" dirty="0"/>
              <a:t>(Fixierung der für Sie wichtigen Fragestellungen, Reflexionen, Planungsschritte, Beobachtungen…),</a:t>
            </a:r>
          </a:p>
          <a:p>
            <a:r>
              <a:rPr lang="de-DE" sz="2600" b="1" dirty="0"/>
              <a:t>zur Weiterentwicklung Ihres </a:t>
            </a:r>
            <a:r>
              <a:rPr lang="de-DE" sz="2600" b="1" dirty="0">
                <a:solidFill>
                  <a:srgbClr val="0070C0"/>
                </a:solidFill>
              </a:rPr>
              <a:t>professionsorientierten Rollenverständnisses/ Ihres Kompetenzstands,</a:t>
            </a:r>
          </a:p>
          <a:p>
            <a:r>
              <a:rPr lang="de-DE" sz="2600" b="1" dirty="0"/>
              <a:t>zum Abgleich </a:t>
            </a:r>
            <a:r>
              <a:rPr lang="de-DE" sz="2600" b="1" dirty="0">
                <a:solidFill>
                  <a:srgbClr val="0070C0"/>
                </a:solidFill>
              </a:rPr>
              <a:t>Ihres Lehrerbildes/ </a:t>
            </a:r>
          </a:p>
          <a:p>
            <a:pPr marL="0" indent="0">
              <a:buNone/>
            </a:pPr>
            <a:r>
              <a:rPr lang="de-DE" sz="2600" b="1" dirty="0">
                <a:solidFill>
                  <a:srgbClr val="0070C0"/>
                </a:solidFill>
              </a:rPr>
              <a:t>     Kompetenzstandes </a:t>
            </a:r>
            <a:r>
              <a:rPr lang="de-DE" sz="2600" b="1" dirty="0"/>
              <a:t>mit Erwartungen </a:t>
            </a:r>
          </a:p>
          <a:p>
            <a:pPr marL="0" indent="0">
              <a:buNone/>
            </a:pPr>
            <a:r>
              <a:rPr lang="de-DE" sz="2600" b="1" dirty="0"/>
              <a:t>     und Anforderungen anderer, </a:t>
            </a:r>
          </a:p>
          <a:p>
            <a:r>
              <a:rPr lang="de-DE" sz="2600" b="1" dirty="0"/>
              <a:t>zur Vorbereitung/ Durchführung</a:t>
            </a:r>
          </a:p>
          <a:p>
            <a:pPr marL="0" indent="0">
              <a:buNone/>
            </a:pPr>
            <a:r>
              <a:rPr lang="de-DE" sz="2600" b="1" dirty="0"/>
              <a:t>    </a:t>
            </a:r>
            <a:r>
              <a:rPr lang="de-DE" sz="2600" b="1" dirty="0">
                <a:solidFill>
                  <a:srgbClr val="0070C0"/>
                </a:solidFill>
              </a:rPr>
              <a:t>Ihres BPG,</a:t>
            </a:r>
          </a:p>
          <a:p>
            <a:r>
              <a:rPr lang="de-DE" sz="2600" b="1" dirty="0"/>
              <a:t>zur Vergewisserung Ihrer </a:t>
            </a:r>
            <a:r>
              <a:rPr lang="de-DE" sz="2600" b="1" dirty="0">
                <a:solidFill>
                  <a:srgbClr val="0070C0"/>
                </a:solidFill>
              </a:rPr>
              <a:t>Berufs- </a:t>
            </a:r>
          </a:p>
          <a:p>
            <a:pPr marL="0" indent="0">
              <a:buNone/>
            </a:pPr>
            <a:r>
              <a:rPr lang="de-DE" sz="2600" b="1" dirty="0">
                <a:solidFill>
                  <a:srgbClr val="0070C0"/>
                </a:solidFill>
              </a:rPr>
              <a:t>     </a:t>
            </a:r>
            <a:r>
              <a:rPr lang="de-DE" sz="2600" b="1" dirty="0" err="1">
                <a:solidFill>
                  <a:srgbClr val="0070C0"/>
                </a:solidFill>
              </a:rPr>
              <a:t>wahlentscheidung</a:t>
            </a:r>
            <a:r>
              <a:rPr lang="de-DE" sz="2600" b="1" dirty="0">
                <a:solidFill>
                  <a:srgbClr val="0070C0"/>
                </a:solidFill>
              </a:rPr>
              <a:t>.</a:t>
            </a:r>
          </a:p>
          <a:p>
            <a:endParaRPr lang="de-DE" dirty="0"/>
          </a:p>
        </p:txBody>
      </p:sp>
      <p:pic>
        <p:nvPicPr>
          <p:cNvPr id="4" name="Grafik 3">
            <a:extLst>
              <a:ext uri="{FF2B5EF4-FFF2-40B4-BE49-F238E27FC236}">
                <a16:creationId xmlns:a16="http://schemas.microsoft.com/office/drawing/2014/main" id="{C80CA01D-1B5A-47C8-9D12-AE9BCFF22AC4}"/>
              </a:ext>
            </a:extLst>
          </p:cNvPr>
          <p:cNvPicPr>
            <a:picLocks noChangeAspect="1"/>
          </p:cNvPicPr>
          <p:nvPr/>
        </p:nvPicPr>
        <p:blipFill>
          <a:blip r:embed="rId2" cstate="print">
            <a:extLst>
              <a:ext uri="{BEBA8EAE-BF5A-486C-A8C5-ECC9F3942E4B}">
                <a14:imgProps xmlns:a14="http://schemas.microsoft.com/office/drawing/2010/main">
                  <a14:imgLayer r:embed="rId3">
                    <a14:imgEffect>
                      <a14:artisticPastelsSmooth/>
                    </a14:imgEffect>
                    <a14:imgEffect>
                      <a14:colorTemperature colorTemp="8800"/>
                    </a14:imgEffect>
                  </a14:imgLayer>
                </a14:imgProps>
              </a:ext>
              <a:ext uri="{28A0092B-C50C-407E-A947-70E740481C1C}">
                <a14:useLocalDpi xmlns:a14="http://schemas.microsoft.com/office/drawing/2010/main" val="0"/>
              </a:ext>
            </a:extLst>
          </a:blip>
          <a:stretch>
            <a:fillRect/>
          </a:stretch>
        </p:blipFill>
        <p:spPr>
          <a:xfrm>
            <a:off x="5220072" y="3789040"/>
            <a:ext cx="3923928" cy="3068960"/>
          </a:xfrm>
          <a:prstGeom prst="rect">
            <a:avLst/>
          </a:prstGeom>
        </p:spPr>
      </p:pic>
      <p:sp>
        <p:nvSpPr>
          <p:cNvPr id="5" name="Foliennummernplatzhalter 4">
            <a:extLst>
              <a:ext uri="{FF2B5EF4-FFF2-40B4-BE49-F238E27FC236}">
                <a16:creationId xmlns:a16="http://schemas.microsoft.com/office/drawing/2014/main" id="{77801941-3DDF-4127-954D-90285620BE58}"/>
              </a:ext>
            </a:extLst>
          </p:cNvPr>
          <p:cNvSpPr>
            <a:spLocks noGrp="1"/>
          </p:cNvSpPr>
          <p:nvPr>
            <p:ph type="sldNum" sz="quarter" idx="12"/>
          </p:nvPr>
        </p:nvSpPr>
        <p:spPr/>
        <p:txBody>
          <a:bodyPr/>
          <a:lstStyle/>
          <a:p>
            <a:fld id="{2C1F0E2C-DB56-4B79-B6EA-E929EA530B13}" type="slidenum">
              <a:rPr lang="de-DE" smtClean="0"/>
              <a:t>55</a:t>
            </a:fld>
            <a:endParaRPr lang="de-DE"/>
          </a:p>
        </p:txBody>
      </p:sp>
    </p:spTree>
    <p:extLst>
      <p:ext uri="{BB962C8B-B14F-4D97-AF65-F5344CB8AC3E}">
        <p14:creationId xmlns:p14="http://schemas.microsoft.com/office/powerpoint/2010/main" val="42572179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78234D-5EB3-4C85-947D-E5419727BF91}"/>
              </a:ext>
            </a:extLst>
          </p:cNvPr>
          <p:cNvSpPr>
            <a:spLocks noGrp="1"/>
          </p:cNvSpPr>
          <p:nvPr>
            <p:ph type="title"/>
          </p:nvPr>
        </p:nvSpPr>
        <p:spPr>
          <a:xfrm>
            <a:off x="0" y="0"/>
            <a:ext cx="9144000" cy="1340768"/>
          </a:xfrm>
        </p:spPr>
        <p:txBody>
          <a:bodyPr>
            <a:normAutofit/>
          </a:bodyPr>
          <a:lstStyle/>
          <a:p>
            <a:r>
              <a:rPr lang="de-DE" sz="3200" b="1" dirty="0">
                <a:solidFill>
                  <a:srgbClr val="0070C0"/>
                </a:solidFill>
              </a:rPr>
              <a:t>10. Angesichts der aktuellen Covid-19-Pandemie – Welche Regelungen und Hinweise gelten für mich?</a:t>
            </a:r>
            <a:endParaRPr lang="de-DE" sz="3200" dirty="0">
              <a:solidFill>
                <a:srgbClr val="0070C0"/>
              </a:solidFill>
            </a:endParaRPr>
          </a:p>
        </p:txBody>
      </p:sp>
      <p:pic>
        <p:nvPicPr>
          <p:cNvPr id="3074" name="Picture 2" descr="67) Coronavirus-Update: Der lange Schatten des Virus | NDR.de - Nachrichten  - NDR Info">
            <a:extLst>
              <a:ext uri="{FF2B5EF4-FFF2-40B4-BE49-F238E27FC236}">
                <a16:creationId xmlns:a16="http://schemas.microsoft.com/office/drawing/2014/main" id="{D55EA042-5C46-4128-8FDB-250EBAEF243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988840"/>
            <a:ext cx="5688632"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a:extLst>
              <a:ext uri="{FF2B5EF4-FFF2-40B4-BE49-F238E27FC236}">
                <a16:creationId xmlns:a16="http://schemas.microsoft.com/office/drawing/2014/main" id="{141D4A10-C701-4F74-B3E4-8392ED59C664}"/>
              </a:ext>
            </a:extLst>
          </p:cNvPr>
          <p:cNvSpPr>
            <a:spLocks noGrp="1"/>
          </p:cNvSpPr>
          <p:nvPr>
            <p:ph type="sldNum" sz="quarter" idx="12"/>
          </p:nvPr>
        </p:nvSpPr>
        <p:spPr/>
        <p:txBody>
          <a:bodyPr/>
          <a:lstStyle/>
          <a:p>
            <a:fld id="{2C1F0E2C-DB56-4B79-B6EA-E929EA530B13}" type="slidenum">
              <a:rPr lang="de-DE" smtClean="0"/>
              <a:t>56</a:t>
            </a:fld>
            <a:endParaRPr lang="de-DE"/>
          </a:p>
        </p:txBody>
      </p:sp>
    </p:spTree>
    <p:extLst>
      <p:ext uri="{BB962C8B-B14F-4D97-AF65-F5344CB8AC3E}">
        <p14:creationId xmlns:p14="http://schemas.microsoft.com/office/powerpoint/2010/main" val="1669619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1A9CEE-88A3-4B96-A9BD-B6F1AF5C07A0}"/>
              </a:ext>
            </a:extLst>
          </p:cNvPr>
          <p:cNvSpPr>
            <a:spLocks noGrp="1"/>
          </p:cNvSpPr>
          <p:nvPr>
            <p:ph type="title"/>
          </p:nvPr>
        </p:nvSpPr>
        <p:spPr>
          <a:xfrm>
            <a:off x="0" y="0"/>
            <a:ext cx="9144000" cy="764704"/>
          </a:xfrm>
        </p:spPr>
        <p:txBody>
          <a:bodyPr>
            <a:normAutofit fontScale="90000"/>
          </a:bodyPr>
          <a:lstStyle/>
          <a:p>
            <a:r>
              <a:rPr lang="de-DE" sz="3200" b="1" dirty="0">
                <a:solidFill>
                  <a:srgbClr val="0070C0"/>
                </a:solidFill>
              </a:rPr>
              <a:t>Findet mein Praxissemester in Präsenz oder Distanz statt?</a:t>
            </a:r>
          </a:p>
        </p:txBody>
      </p:sp>
      <p:sp>
        <p:nvSpPr>
          <p:cNvPr id="3" name="Inhaltsplatzhalter 2">
            <a:extLst>
              <a:ext uri="{FF2B5EF4-FFF2-40B4-BE49-F238E27FC236}">
                <a16:creationId xmlns:a16="http://schemas.microsoft.com/office/drawing/2014/main" id="{7A087635-81EA-4E31-B680-0C54E9B5C58C}"/>
              </a:ext>
            </a:extLst>
          </p:cNvPr>
          <p:cNvSpPr>
            <a:spLocks noGrp="1"/>
          </p:cNvSpPr>
          <p:nvPr>
            <p:ph idx="1"/>
          </p:nvPr>
        </p:nvSpPr>
        <p:spPr>
          <a:xfrm>
            <a:off x="0" y="764704"/>
            <a:ext cx="9144000" cy="6093296"/>
          </a:xfrm>
        </p:spPr>
        <p:txBody>
          <a:bodyPr>
            <a:noAutofit/>
          </a:bodyPr>
          <a:lstStyle/>
          <a:p>
            <a:r>
              <a:rPr lang="de-DE" sz="2400" b="1" dirty="0"/>
              <a:t>Der schulpraktische Teil Ihres Praxissemesters findet </a:t>
            </a:r>
            <a:r>
              <a:rPr lang="de-DE" sz="2400" b="1" dirty="0">
                <a:solidFill>
                  <a:srgbClr val="0070C0"/>
                </a:solidFill>
              </a:rPr>
              <a:t>grundsätzlich in Präsenzformaten </a:t>
            </a:r>
            <a:r>
              <a:rPr lang="de-DE" sz="2400" b="1" dirty="0"/>
              <a:t>statt (am ZfsL, in der Schule), sofern es keine </a:t>
            </a:r>
            <a:r>
              <a:rPr lang="de-DE" sz="2400" b="1" dirty="0">
                <a:solidFill>
                  <a:srgbClr val="0070C0"/>
                </a:solidFill>
              </a:rPr>
              <a:t>anderslautenden Vorgaben angesichts der Pandemielage </a:t>
            </a:r>
            <a:r>
              <a:rPr lang="de-DE" sz="2400" b="1" dirty="0"/>
              <a:t>gibt. </a:t>
            </a:r>
            <a:r>
              <a:rPr lang="de-DE" sz="2400" b="1" dirty="0">
                <a:highlight>
                  <a:srgbClr val="FFFF00"/>
                </a:highlight>
              </a:rPr>
              <a:t>Derzeit (Stand 27.08.2021) gilt vollumfänglich die Präsenzregelung.</a:t>
            </a:r>
          </a:p>
          <a:p>
            <a:r>
              <a:rPr lang="de-DE" sz="2400" b="1" dirty="0"/>
              <a:t>Am ZfsL und in der Schule arbeiten das gesamte dort tätige Personal sowie alle Auszubildenden </a:t>
            </a:r>
            <a:r>
              <a:rPr lang="de-DE" sz="2400" b="1" dirty="0">
                <a:solidFill>
                  <a:srgbClr val="0070C0"/>
                </a:solidFill>
              </a:rPr>
              <a:t>stets gemäß jeweils gültiger Vorgaben </a:t>
            </a:r>
            <a:r>
              <a:rPr lang="de-DE" sz="2400" b="1" dirty="0"/>
              <a:t>(nicht etwa aufgrund individueller Befindlichkeiten).</a:t>
            </a:r>
          </a:p>
          <a:p>
            <a:r>
              <a:rPr lang="de-DE" sz="2400" b="1" strike="sngStrike" dirty="0">
                <a:highlight>
                  <a:srgbClr val="00FF00"/>
                </a:highlight>
              </a:rPr>
              <a:t>Im </a:t>
            </a:r>
            <a:r>
              <a:rPr lang="de-DE" sz="2400" b="1" strike="sngStrike" dirty="0">
                <a:solidFill>
                  <a:srgbClr val="0070C0"/>
                </a:solidFill>
                <a:highlight>
                  <a:srgbClr val="00FF00"/>
                </a:highlight>
              </a:rPr>
              <a:t>Runderlass Praxiselemente vom 19.07.2020 </a:t>
            </a:r>
            <a:r>
              <a:rPr lang="de-DE" sz="2400" b="1" strike="sngStrike" dirty="0">
                <a:highlight>
                  <a:srgbClr val="00FF00"/>
                </a:highlight>
              </a:rPr>
              <a:t>ist geregelt, dass Sie als Praxissemesterstudierende in Bezug auf die </a:t>
            </a:r>
            <a:r>
              <a:rPr lang="de-DE" sz="2400" b="1" strike="sngStrike" dirty="0" err="1">
                <a:highlight>
                  <a:srgbClr val="00FF00"/>
                </a:highlight>
              </a:rPr>
              <a:t>coronabedingten</a:t>
            </a:r>
            <a:r>
              <a:rPr lang="de-DE" sz="2400" b="1" strike="sngStrike" dirty="0">
                <a:highlight>
                  <a:srgbClr val="00FF00"/>
                </a:highlight>
              </a:rPr>
              <a:t> Regelungen </a:t>
            </a:r>
            <a:r>
              <a:rPr lang="de-DE" sz="2400" b="1" strike="sngStrike" dirty="0">
                <a:solidFill>
                  <a:srgbClr val="0070C0"/>
                </a:solidFill>
                <a:highlight>
                  <a:srgbClr val="00FF00"/>
                </a:highlight>
              </a:rPr>
              <a:t>den Lehrkräften gleichgestellt </a:t>
            </a:r>
            <a:r>
              <a:rPr lang="de-DE" sz="2400" b="1" strike="sngStrike" dirty="0">
                <a:highlight>
                  <a:srgbClr val="00FF00"/>
                </a:highlight>
              </a:rPr>
              <a:t>sind (also die gleichen Rechte und Pflichten haben):  </a:t>
            </a:r>
            <a:r>
              <a:rPr lang="de-DE" sz="2400" b="1" strike="sngStrike" dirty="0">
                <a:effectLst/>
                <a:highlight>
                  <a:srgbClr val="00FF00"/>
                </a:highlight>
                <a:ea typeface="Calibri" panose="020F0502020204030204" pitchFamily="34" charset="0"/>
                <a:cs typeface="Times New Roman" panose="02020603050405020304" pitchFamily="18" charset="0"/>
              </a:rPr>
              <a:t>„Die im Zusammenhang der Pandemie bestehenden besonderen Regelungen zum Einsatz von Lehrerinnen und Lehrern gelten in ihrer jeweiligen Fassung weiterhin entsprechend auch für Praktikantinnen und Praktikanten an Schulen.“ </a:t>
            </a:r>
            <a:endParaRPr lang="de-DE" sz="2400" b="1" strike="sngStrike" dirty="0">
              <a:highlight>
                <a:srgbClr val="00FF00"/>
              </a:highlight>
            </a:endParaRPr>
          </a:p>
        </p:txBody>
      </p:sp>
      <p:sp>
        <p:nvSpPr>
          <p:cNvPr id="4" name="Foliennummernplatzhalter 3">
            <a:extLst>
              <a:ext uri="{FF2B5EF4-FFF2-40B4-BE49-F238E27FC236}">
                <a16:creationId xmlns:a16="http://schemas.microsoft.com/office/drawing/2014/main" id="{C96E937C-D81C-4DAD-B5CC-38F367F11D90}"/>
              </a:ext>
            </a:extLst>
          </p:cNvPr>
          <p:cNvSpPr>
            <a:spLocks noGrp="1"/>
          </p:cNvSpPr>
          <p:nvPr>
            <p:ph type="sldNum" sz="quarter" idx="12"/>
          </p:nvPr>
        </p:nvSpPr>
        <p:spPr/>
        <p:txBody>
          <a:bodyPr/>
          <a:lstStyle/>
          <a:p>
            <a:fld id="{2C1F0E2C-DB56-4B79-B6EA-E929EA530B13}" type="slidenum">
              <a:rPr lang="de-DE" smtClean="0"/>
              <a:t>57</a:t>
            </a:fld>
            <a:endParaRPr lang="de-DE"/>
          </a:p>
        </p:txBody>
      </p:sp>
    </p:spTree>
    <p:extLst>
      <p:ext uri="{BB962C8B-B14F-4D97-AF65-F5344CB8AC3E}">
        <p14:creationId xmlns:p14="http://schemas.microsoft.com/office/powerpoint/2010/main" val="65791477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70D431-3C2B-418A-927B-EA90ECE74E5E}"/>
              </a:ext>
            </a:extLst>
          </p:cNvPr>
          <p:cNvSpPr>
            <a:spLocks noGrp="1"/>
          </p:cNvSpPr>
          <p:nvPr>
            <p:ph type="title"/>
          </p:nvPr>
        </p:nvSpPr>
        <p:spPr>
          <a:xfrm>
            <a:off x="0" y="1"/>
            <a:ext cx="9144000" cy="404664"/>
          </a:xfrm>
        </p:spPr>
        <p:txBody>
          <a:bodyPr>
            <a:normAutofit fontScale="90000"/>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F228C2D3-396B-42E8-9D16-A722D847CA70}"/>
              </a:ext>
            </a:extLst>
          </p:cNvPr>
          <p:cNvSpPr>
            <a:spLocks noGrp="1"/>
          </p:cNvSpPr>
          <p:nvPr>
            <p:ph idx="1"/>
          </p:nvPr>
        </p:nvSpPr>
        <p:spPr>
          <a:xfrm>
            <a:off x="0" y="548680"/>
            <a:ext cx="9144000" cy="6309320"/>
          </a:xfrm>
        </p:spPr>
        <p:txBody>
          <a:bodyPr>
            <a:normAutofit fontScale="85000" lnSpcReduction="10000"/>
          </a:bodyPr>
          <a:lstStyle/>
          <a:p>
            <a:r>
              <a:rPr lang="de-DE" sz="2800" b="1" dirty="0"/>
              <a:t>Für den </a:t>
            </a:r>
            <a:r>
              <a:rPr lang="de-DE" sz="2800" b="1" dirty="0">
                <a:solidFill>
                  <a:srgbClr val="0070C0"/>
                </a:solidFill>
              </a:rPr>
              <a:t>Ausbildungsbetrieb am ZfsL </a:t>
            </a:r>
            <a:r>
              <a:rPr lang="de-DE" sz="2800" b="1" dirty="0"/>
              <a:t>gibt es fortlaufend aktualisierte Regelungen, die auf der Homepage des ZfsL veröffentlicht sind (Öffentlicher Bereich </a:t>
            </a:r>
            <a:r>
              <a:rPr lang="de-DE" sz="2800" b="1" dirty="0">
                <a:sym typeface="Wingdings" panose="05000000000000000000" pitchFamily="2" charset="2"/>
              </a:rPr>
              <a:t> Aktuelles  </a:t>
            </a:r>
            <a:r>
              <a:rPr lang="de-DE" sz="2800" b="1" dirty="0" err="1">
                <a:sym typeface="Wingdings" panose="05000000000000000000" pitchFamily="2" charset="2"/>
              </a:rPr>
              <a:t>Padlet</a:t>
            </a:r>
            <a:r>
              <a:rPr lang="de-DE" sz="2800" b="1" dirty="0">
                <a:sym typeface="Wingdings" panose="05000000000000000000" pitchFamily="2" charset="2"/>
              </a:rPr>
              <a:t> mit </a:t>
            </a:r>
            <a:r>
              <a:rPr lang="de-DE" sz="2800" b="1" dirty="0">
                <a:solidFill>
                  <a:srgbClr val="0070C0"/>
                </a:solidFill>
                <a:sym typeface="Wingdings" panose="05000000000000000000" pitchFamily="2" charset="2"/>
              </a:rPr>
              <a:t>aktuellen Hinweisen zur Seminarausbildung</a:t>
            </a:r>
            <a:r>
              <a:rPr lang="de-DE" sz="2800" b="1" dirty="0">
                <a:sym typeface="Wingdings" panose="05000000000000000000" pitchFamily="2" charset="2"/>
              </a:rPr>
              <a:t>). Auch Ihre </a:t>
            </a:r>
            <a:r>
              <a:rPr lang="de-DE" sz="2800" b="1" dirty="0" err="1">
                <a:sym typeface="Wingdings" panose="05000000000000000000" pitchFamily="2" charset="2"/>
              </a:rPr>
              <a:t>Prabas</a:t>
            </a:r>
            <a:r>
              <a:rPr lang="de-DE" sz="2800" b="1" dirty="0">
                <a:sym typeface="Wingdings" panose="05000000000000000000" pitchFamily="2" charset="2"/>
              </a:rPr>
              <a:t> informieren Sie regelmäßig über aktualisierte Vorgaben. </a:t>
            </a:r>
          </a:p>
          <a:p>
            <a:pPr marL="0" indent="0">
              <a:buNone/>
            </a:pPr>
            <a:endParaRPr lang="de-DE" sz="2800" b="1" dirty="0">
              <a:sym typeface="Wingdings" panose="05000000000000000000" pitchFamily="2" charset="2"/>
            </a:endParaRPr>
          </a:p>
          <a:p>
            <a:r>
              <a:rPr lang="de-DE" sz="2800" b="1" dirty="0">
                <a:sym typeface="Wingdings" panose="05000000000000000000" pitchFamily="2" charset="2"/>
              </a:rPr>
              <a:t>Für den </a:t>
            </a:r>
            <a:r>
              <a:rPr lang="de-DE" sz="2800" b="1" dirty="0">
                <a:solidFill>
                  <a:srgbClr val="0070C0"/>
                </a:solidFill>
                <a:sym typeface="Wingdings" panose="05000000000000000000" pitchFamily="2" charset="2"/>
              </a:rPr>
              <a:t>Betrieb an den Schulen </a:t>
            </a:r>
            <a:r>
              <a:rPr lang="de-DE" sz="2800" b="1" dirty="0">
                <a:sym typeface="Wingdings" panose="05000000000000000000" pitchFamily="2" charset="2"/>
              </a:rPr>
              <a:t>gibt es ebenfalls fortlaufend aktualisierte Regelungen in Form von </a:t>
            </a:r>
            <a:r>
              <a:rPr lang="de-DE" sz="2800" b="1" dirty="0">
                <a:solidFill>
                  <a:srgbClr val="0070C0"/>
                </a:solidFill>
                <a:sym typeface="Wingdings" panose="05000000000000000000" pitchFamily="2" charset="2"/>
              </a:rPr>
              <a:t>Schulmails</a:t>
            </a:r>
            <a:r>
              <a:rPr lang="de-DE" sz="2800" b="1" dirty="0">
                <a:sym typeface="Wingdings" panose="05000000000000000000" pitchFamily="2" charset="2"/>
              </a:rPr>
              <a:t>, die auf der Homepage des Schulministeriums NRW veröffentlicht sind </a:t>
            </a:r>
            <a:r>
              <a:rPr lang="de-DE" sz="2400" b="1" dirty="0">
                <a:sym typeface="Wingdings" panose="05000000000000000000" pitchFamily="2" charset="2"/>
              </a:rPr>
              <a:t>[https://www.schulministerium.nrw.de/ministerium/schulverwaltung/schulmail-archiv] </a:t>
            </a:r>
            <a:r>
              <a:rPr lang="de-DE" sz="2800" b="1" dirty="0">
                <a:sym typeface="Wingdings" panose="05000000000000000000" pitchFamily="2" charset="2"/>
              </a:rPr>
              <a:t>bzw. den Schulen vermittelt werden. Ihre Praktikumsschule informiert Sie entsprechend.</a:t>
            </a:r>
          </a:p>
          <a:p>
            <a:pPr marL="0" indent="0">
              <a:buNone/>
            </a:pPr>
            <a:endParaRPr lang="de-DE" sz="2800" b="1" dirty="0">
              <a:sym typeface="Wingdings" panose="05000000000000000000" pitchFamily="2" charset="2"/>
            </a:endParaRPr>
          </a:p>
          <a:p>
            <a:r>
              <a:rPr lang="de-DE" sz="2800" b="1" dirty="0">
                <a:sym typeface="Wingdings" panose="05000000000000000000" pitchFamily="2" charset="2"/>
              </a:rPr>
              <a:t>Da Sie als Praxissemesterstudierende </a:t>
            </a:r>
            <a:r>
              <a:rPr lang="de-DE" sz="2800" b="1" dirty="0">
                <a:solidFill>
                  <a:srgbClr val="0070C0"/>
                </a:solidFill>
                <a:sym typeface="Wingdings" panose="05000000000000000000" pitchFamily="2" charset="2"/>
              </a:rPr>
              <a:t>auf dem Weg zum Lehrberuf an Schulen </a:t>
            </a:r>
            <a:r>
              <a:rPr lang="de-DE" sz="2800" b="1" dirty="0">
                <a:sym typeface="Wingdings" panose="05000000000000000000" pitchFamily="2" charset="2"/>
              </a:rPr>
              <a:t>sind, gilt für Sie, sich bei Ihren Tätigkeiten an den Lernorten ZfsL und Schule an die dortigen Verfahrensweisen anzupassen, auch wenn für Ihre Tätigkeit an der Hochschule ggf. andere Regelungen gelten. </a:t>
            </a:r>
            <a:endParaRPr lang="de-DE" sz="2800" b="1" dirty="0"/>
          </a:p>
          <a:p>
            <a:endParaRPr lang="de-DE" dirty="0"/>
          </a:p>
        </p:txBody>
      </p:sp>
      <p:sp>
        <p:nvSpPr>
          <p:cNvPr id="4" name="Foliennummernplatzhalter 3">
            <a:extLst>
              <a:ext uri="{FF2B5EF4-FFF2-40B4-BE49-F238E27FC236}">
                <a16:creationId xmlns:a16="http://schemas.microsoft.com/office/drawing/2014/main" id="{B1DB518C-39F3-48E1-B798-4AE70BF5D81B}"/>
              </a:ext>
            </a:extLst>
          </p:cNvPr>
          <p:cNvSpPr>
            <a:spLocks noGrp="1"/>
          </p:cNvSpPr>
          <p:nvPr>
            <p:ph type="sldNum" sz="quarter" idx="12"/>
          </p:nvPr>
        </p:nvSpPr>
        <p:spPr/>
        <p:txBody>
          <a:bodyPr/>
          <a:lstStyle/>
          <a:p>
            <a:fld id="{2C1F0E2C-DB56-4B79-B6EA-E929EA530B13}" type="slidenum">
              <a:rPr lang="de-DE" smtClean="0"/>
              <a:t>58</a:t>
            </a:fld>
            <a:endParaRPr lang="de-DE"/>
          </a:p>
        </p:txBody>
      </p:sp>
    </p:spTree>
    <p:extLst>
      <p:ext uri="{BB962C8B-B14F-4D97-AF65-F5344CB8AC3E}">
        <p14:creationId xmlns:p14="http://schemas.microsoft.com/office/powerpoint/2010/main" val="1050090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CBCB05-FDFB-4C2D-AA64-19D66ED990D3}"/>
              </a:ext>
            </a:extLst>
          </p:cNvPr>
          <p:cNvSpPr>
            <a:spLocks noGrp="1"/>
          </p:cNvSpPr>
          <p:nvPr>
            <p:ph type="title"/>
          </p:nvPr>
        </p:nvSpPr>
        <p:spPr>
          <a:xfrm>
            <a:off x="0" y="0"/>
            <a:ext cx="9144000" cy="1268760"/>
          </a:xfrm>
        </p:spPr>
        <p:txBody>
          <a:bodyPr>
            <a:noAutofit/>
          </a:bodyPr>
          <a:lstStyle/>
          <a:p>
            <a:r>
              <a:rPr lang="de-DE" sz="3200" b="1" dirty="0">
                <a:solidFill>
                  <a:srgbClr val="0070C0"/>
                </a:solidFill>
              </a:rPr>
              <a:t>Wie erfahre ich, ob eine ZfsL-Begleitveranstaltung in Präsenz oder in Distanz stattfinden wird?</a:t>
            </a:r>
          </a:p>
        </p:txBody>
      </p:sp>
      <p:sp>
        <p:nvSpPr>
          <p:cNvPr id="3" name="Inhaltsplatzhalter 2">
            <a:extLst>
              <a:ext uri="{FF2B5EF4-FFF2-40B4-BE49-F238E27FC236}">
                <a16:creationId xmlns:a16="http://schemas.microsoft.com/office/drawing/2014/main" id="{8CC5D855-5EBA-4C7A-A441-69465857FA57}"/>
              </a:ext>
            </a:extLst>
          </p:cNvPr>
          <p:cNvSpPr>
            <a:spLocks noGrp="1"/>
          </p:cNvSpPr>
          <p:nvPr>
            <p:ph idx="1"/>
          </p:nvPr>
        </p:nvSpPr>
        <p:spPr>
          <a:xfrm>
            <a:off x="0" y="1772816"/>
            <a:ext cx="9144000" cy="5085184"/>
          </a:xfrm>
        </p:spPr>
        <p:txBody>
          <a:bodyPr>
            <a:normAutofit fontScale="92500" lnSpcReduction="10000"/>
          </a:bodyPr>
          <a:lstStyle/>
          <a:p>
            <a:r>
              <a:rPr lang="de-DE" sz="2800" b="1" dirty="0"/>
              <a:t>Immer dann, wenn ein </a:t>
            </a:r>
            <a:r>
              <a:rPr lang="de-DE" sz="2800" b="1" dirty="0">
                <a:solidFill>
                  <a:srgbClr val="0070C0"/>
                </a:solidFill>
              </a:rPr>
              <a:t>Begleitformat des ZfsL nicht im regelhaften Präsenzformat stattfinden kann, sondern als digital unterstützte Distanzveranstaltung oder als Hybrid </a:t>
            </a:r>
            <a:r>
              <a:rPr lang="de-DE" sz="2800" b="1" dirty="0"/>
              <a:t>durchgeführt werden muss, informieren Sie Ihre verantwortlichen ZfsL-Begleitkräfte vorab über konkrete Modalitäten zum Format sowie Besonderheiten, die eventuell mit der Formatumstellung einhergehen. </a:t>
            </a:r>
            <a:r>
              <a:rPr lang="de-DE" sz="2800" b="1" dirty="0">
                <a:highlight>
                  <a:srgbClr val="FFFF00"/>
                </a:highlight>
              </a:rPr>
              <a:t>Warten Sie bitte ab, ob Sie Informationen erhalten. Erfolgen keine, gilt immer die Präsenzregel.</a:t>
            </a:r>
          </a:p>
          <a:p>
            <a:r>
              <a:rPr lang="de-DE" sz="2800" b="1" dirty="0"/>
              <a:t>Prinzipiell kann </a:t>
            </a:r>
            <a:r>
              <a:rPr lang="de-DE" sz="2800" b="1" dirty="0">
                <a:solidFill>
                  <a:srgbClr val="0070C0"/>
                </a:solidFill>
              </a:rPr>
              <a:t>jedes Begleitformat des ZfsL (auch das BPG) auf ein entsprechendes Distanzformat </a:t>
            </a:r>
            <a:r>
              <a:rPr lang="de-DE" sz="2800" b="1" dirty="0"/>
              <a:t>umgestellt werden.</a:t>
            </a:r>
          </a:p>
          <a:p>
            <a:r>
              <a:rPr lang="de-DE" sz="2800" b="1" dirty="0">
                <a:highlight>
                  <a:srgbClr val="FFFF00"/>
                </a:highlight>
              </a:rPr>
              <a:t>Ihr Praxissemester 09-2021 beginnt am ZfsL am 09.09.2021 vorgabengemäß im </a:t>
            </a:r>
            <a:r>
              <a:rPr lang="de-DE" sz="2800" b="1" dirty="0">
                <a:solidFill>
                  <a:srgbClr val="0070C0"/>
                </a:solidFill>
                <a:highlight>
                  <a:srgbClr val="FFFF00"/>
                </a:highlight>
              </a:rPr>
              <a:t>Präsenzmodus.</a:t>
            </a:r>
          </a:p>
        </p:txBody>
      </p:sp>
      <p:sp>
        <p:nvSpPr>
          <p:cNvPr id="4" name="Foliennummernplatzhalter 3">
            <a:extLst>
              <a:ext uri="{FF2B5EF4-FFF2-40B4-BE49-F238E27FC236}">
                <a16:creationId xmlns:a16="http://schemas.microsoft.com/office/drawing/2014/main" id="{44C9F690-3CE4-4970-A448-093E1084DCC8}"/>
              </a:ext>
            </a:extLst>
          </p:cNvPr>
          <p:cNvSpPr>
            <a:spLocks noGrp="1"/>
          </p:cNvSpPr>
          <p:nvPr>
            <p:ph type="sldNum" sz="quarter" idx="12"/>
          </p:nvPr>
        </p:nvSpPr>
        <p:spPr/>
        <p:txBody>
          <a:bodyPr/>
          <a:lstStyle/>
          <a:p>
            <a:fld id="{2C1F0E2C-DB56-4B79-B6EA-E929EA530B13}" type="slidenum">
              <a:rPr lang="de-DE" smtClean="0"/>
              <a:t>59</a:t>
            </a:fld>
            <a:endParaRPr lang="de-DE" dirty="0"/>
          </a:p>
        </p:txBody>
      </p:sp>
    </p:spTree>
    <p:extLst>
      <p:ext uri="{BB962C8B-B14F-4D97-AF65-F5344CB8AC3E}">
        <p14:creationId xmlns:p14="http://schemas.microsoft.com/office/powerpoint/2010/main" val="2176713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E369AF2-0902-4D1C-AB17-BCE29B19E2C0}"/>
              </a:ext>
            </a:extLst>
          </p:cNvPr>
          <p:cNvSpPr>
            <a:spLocks noGrp="1"/>
          </p:cNvSpPr>
          <p:nvPr>
            <p:ph type="title"/>
          </p:nvPr>
        </p:nvSpPr>
        <p:spPr>
          <a:xfrm>
            <a:off x="0" y="0"/>
            <a:ext cx="9144000" cy="692696"/>
          </a:xfrm>
        </p:spPr>
        <p:txBody>
          <a:bodyPr>
            <a:normAutofit/>
          </a:bodyPr>
          <a:lstStyle/>
          <a:p>
            <a:r>
              <a:rPr lang="de-DE" sz="3600" b="1" dirty="0">
                <a:solidFill>
                  <a:srgbClr val="0070C0"/>
                </a:solidFill>
              </a:rPr>
              <a:t>Zielsetzungen im Praxissemester gemäß LZV</a:t>
            </a:r>
            <a:endParaRPr lang="de-DE" sz="1800" dirty="0"/>
          </a:p>
        </p:txBody>
      </p:sp>
      <p:sp>
        <p:nvSpPr>
          <p:cNvPr id="5" name="Textfeld 4">
            <a:extLst>
              <a:ext uri="{FF2B5EF4-FFF2-40B4-BE49-F238E27FC236}">
                <a16:creationId xmlns:a16="http://schemas.microsoft.com/office/drawing/2014/main" id="{D588701E-E342-49C0-9B70-5911D31AF9DC}"/>
              </a:ext>
            </a:extLst>
          </p:cNvPr>
          <p:cNvSpPr txBox="1"/>
          <p:nvPr/>
        </p:nvSpPr>
        <p:spPr>
          <a:xfrm>
            <a:off x="0" y="797511"/>
            <a:ext cx="9144000" cy="5847755"/>
          </a:xfrm>
          <a:prstGeom prst="rect">
            <a:avLst/>
          </a:prstGeom>
          <a:noFill/>
        </p:spPr>
        <p:txBody>
          <a:bodyPr wrap="square">
            <a:spAutoFit/>
          </a:bodyPr>
          <a:lstStyle/>
          <a:p>
            <a:r>
              <a:rPr lang="de-DE" sz="2500" b="1" dirty="0"/>
              <a:t>„Konstituierend  (…) ist (…) eine </a:t>
            </a:r>
            <a:r>
              <a:rPr lang="de-DE" sz="2500" b="1" dirty="0">
                <a:solidFill>
                  <a:srgbClr val="0070C0"/>
                </a:solidFill>
              </a:rPr>
              <a:t>professionsorientierte</a:t>
            </a:r>
            <a:r>
              <a:rPr lang="de-DE" sz="2500" b="1" dirty="0"/>
              <a:t> </a:t>
            </a:r>
            <a:r>
              <a:rPr lang="de-DE" sz="2500" b="1" dirty="0">
                <a:solidFill>
                  <a:srgbClr val="0070C0"/>
                </a:solidFill>
              </a:rPr>
              <a:t>Kompetenzentwicklung. </a:t>
            </a:r>
            <a:r>
              <a:rPr lang="de-DE" sz="2500" b="1" dirty="0"/>
              <a:t>Dabei umfassen die angestrebten Fähigkeiten </a:t>
            </a:r>
          </a:p>
          <a:p>
            <a:pPr marL="342900" indent="-342900">
              <a:buFont typeface="Arial" panose="020B0604020202020204" pitchFamily="34" charset="0"/>
              <a:buChar char="•"/>
            </a:pPr>
            <a:r>
              <a:rPr lang="de-DE" sz="2500" b="1" dirty="0"/>
              <a:t>„</a:t>
            </a:r>
            <a:r>
              <a:rPr lang="de-DE" sz="2500" b="1" dirty="0">
                <a:solidFill>
                  <a:srgbClr val="0070C0"/>
                </a:solidFill>
              </a:rPr>
              <a:t>grundlegende Elemente schulischen Lehrens und Lernens </a:t>
            </a:r>
            <a:r>
              <a:rPr lang="de-DE" sz="2500" b="1" dirty="0"/>
              <a:t>(...) zu </a:t>
            </a:r>
            <a:r>
              <a:rPr lang="de-DE" sz="2500" b="1" dirty="0">
                <a:solidFill>
                  <a:srgbClr val="0070C0"/>
                </a:solidFill>
              </a:rPr>
              <a:t>planen, durchzuführen und zu reflektieren, </a:t>
            </a:r>
          </a:p>
          <a:p>
            <a:pPr marL="342900" indent="-342900">
              <a:buFont typeface="Arial" panose="020B0604020202020204" pitchFamily="34" charset="0"/>
              <a:buChar char="•"/>
            </a:pPr>
            <a:r>
              <a:rPr lang="de-DE" sz="2500" b="1" dirty="0"/>
              <a:t>Konzepte und Verfahren von </a:t>
            </a:r>
            <a:r>
              <a:rPr lang="de-DE" sz="2500" b="1" dirty="0">
                <a:solidFill>
                  <a:srgbClr val="0070C0"/>
                </a:solidFill>
              </a:rPr>
              <a:t>Leistungsbeurteilung,</a:t>
            </a:r>
            <a:r>
              <a:rPr lang="de-DE" sz="2500" b="1" dirty="0"/>
              <a:t> pädagogischer </a:t>
            </a:r>
            <a:r>
              <a:rPr lang="de-DE" sz="2500" b="1" dirty="0">
                <a:solidFill>
                  <a:srgbClr val="0070C0"/>
                </a:solidFill>
              </a:rPr>
              <a:t>Diagnostik und individueller Förderung </a:t>
            </a:r>
            <a:r>
              <a:rPr lang="de-DE" sz="2500" b="1" dirty="0"/>
              <a:t>anzuwenden und zu reflektieren, </a:t>
            </a:r>
          </a:p>
          <a:p>
            <a:pPr marL="342900" indent="-342900">
              <a:buFont typeface="Arial" panose="020B0604020202020204" pitchFamily="34" charset="0"/>
              <a:buChar char="•"/>
            </a:pPr>
            <a:r>
              <a:rPr lang="de-DE" sz="2500" b="1" dirty="0"/>
              <a:t>den </a:t>
            </a:r>
            <a:r>
              <a:rPr lang="de-DE" sz="2500" b="1" dirty="0">
                <a:solidFill>
                  <a:srgbClr val="0070C0"/>
                </a:solidFill>
              </a:rPr>
              <a:t>Erziehungsauftrag </a:t>
            </a:r>
            <a:r>
              <a:rPr lang="de-DE" sz="2500" b="1" dirty="0"/>
              <a:t>der Schule wahrzunehmen und sich an der Umsetzung zu beteiligen, </a:t>
            </a:r>
          </a:p>
          <a:p>
            <a:pPr marL="342900" indent="-342900">
              <a:buFont typeface="Arial" panose="020B0604020202020204" pitchFamily="34" charset="0"/>
              <a:buChar char="•"/>
            </a:pPr>
            <a:r>
              <a:rPr lang="de-DE" sz="2500" b="1" dirty="0">
                <a:solidFill>
                  <a:srgbClr val="0070C0"/>
                </a:solidFill>
              </a:rPr>
              <a:t>theoriegeleitete Erkundungen im Handlungsfeld Schule zu planen, durchzuführen und auszuwerten </a:t>
            </a:r>
            <a:r>
              <a:rPr lang="de-DE" sz="2500" b="1" dirty="0"/>
              <a:t>sowie aus Erfahrungen in der Praxis Fragestellungen an Theorien zu entwickeln und </a:t>
            </a:r>
          </a:p>
          <a:p>
            <a:pPr marL="342900" indent="-342900">
              <a:buFont typeface="Arial" panose="020B0604020202020204" pitchFamily="34" charset="0"/>
              <a:buChar char="•"/>
            </a:pPr>
            <a:r>
              <a:rPr lang="de-DE" sz="2500" b="1" dirty="0"/>
              <a:t>ein </a:t>
            </a:r>
            <a:r>
              <a:rPr lang="de-DE" sz="2500" b="1" dirty="0">
                <a:solidFill>
                  <a:srgbClr val="0070C0"/>
                </a:solidFill>
              </a:rPr>
              <a:t>eigenes professionelles Selbstkonzept zu entwickeln</a:t>
            </a:r>
            <a:r>
              <a:rPr lang="de-DE" sz="2500" b="1" dirty="0"/>
              <a:t>.“ </a:t>
            </a:r>
          </a:p>
          <a:p>
            <a:pPr marL="0" indent="0">
              <a:buNone/>
            </a:pPr>
            <a:r>
              <a:rPr lang="de-DE" sz="1200" dirty="0"/>
              <a:t>                                                                                               [aus:  </a:t>
            </a:r>
            <a:r>
              <a:rPr lang="de-DE" sz="1200" b="1" dirty="0"/>
              <a:t>Verordnung über den Zugang zum nordrhein-westfälischen Vorbereitungsdienst</a:t>
            </a:r>
          </a:p>
          <a:p>
            <a:pPr marL="0" indent="0">
              <a:buNone/>
            </a:pPr>
            <a:r>
              <a:rPr lang="de-DE" sz="1200" b="1" dirty="0"/>
              <a:t>                                                                                                          für Lehrämter an Schulen (LZV) </a:t>
            </a:r>
            <a:r>
              <a:rPr lang="de-DE" sz="1200" dirty="0"/>
              <a:t>vom  18.06.2009, §8 </a:t>
            </a:r>
            <a:r>
              <a:rPr lang="de-DE" sz="1200" b="1" i="1" dirty="0"/>
              <a:t>(Praxissemester)</a:t>
            </a:r>
            <a:r>
              <a:rPr lang="de-DE" sz="1200" dirty="0"/>
              <a:t>]</a:t>
            </a:r>
          </a:p>
        </p:txBody>
      </p:sp>
      <p:sp>
        <p:nvSpPr>
          <p:cNvPr id="2" name="Foliennummernplatzhalter 1">
            <a:extLst>
              <a:ext uri="{FF2B5EF4-FFF2-40B4-BE49-F238E27FC236}">
                <a16:creationId xmlns:a16="http://schemas.microsoft.com/office/drawing/2014/main" id="{BC27DA4C-BB4F-4EE5-9504-C5D961ED89EE}"/>
              </a:ext>
            </a:extLst>
          </p:cNvPr>
          <p:cNvSpPr>
            <a:spLocks noGrp="1"/>
          </p:cNvSpPr>
          <p:nvPr>
            <p:ph type="sldNum" sz="quarter" idx="12"/>
          </p:nvPr>
        </p:nvSpPr>
        <p:spPr/>
        <p:txBody>
          <a:bodyPr/>
          <a:lstStyle/>
          <a:p>
            <a:fld id="{2C1F0E2C-DB56-4B79-B6EA-E929EA530B13}" type="slidenum">
              <a:rPr lang="de-DE" smtClean="0"/>
              <a:t>6</a:t>
            </a:fld>
            <a:endParaRPr lang="de-DE"/>
          </a:p>
        </p:txBody>
      </p:sp>
    </p:spTree>
    <p:extLst>
      <p:ext uri="{BB962C8B-B14F-4D97-AF65-F5344CB8AC3E}">
        <p14:creationId xmlns:p14="http://schemas.microsoft.com/office/powerpoint/2010/main" val="8306203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D3550D-ABA3-4600-BAA7-850B5C3BBE18}"/>
              </a:ext>
            </a:extLst>
          </p:cNvPr>
          <p:cNvSpPr>
            <a:spLocks noGrp="1"/>
          </p:cNvSpPr>
          <p:nvPr>
            <p:ph type="title"/>
          </p:nvPr>
        </p:nvSpPr>
        <p:spPr>
          <a:xfrm>
            <a:off x="0" y="0"/>
            <a:ext cx="9144000" cy="1052736"/>
          </a:xfrm>
        </p:spPr>
        <p:txBody>
          <a:bodyPr>
            <a:noAutofit/>
          </a:bodyPr>
          <a:lstStyle/>
          <a:p>
            <a:r>
              <a:rPr lang="de-DE" sz="3200" b="1" dirty="0">
                <a:solidFill>
                  <a:srgbClr val="0070C0"/>
                </a:solidFill>
              </a:rPr>
              <a:t>Habe ich Anspruch darauf, an schulischen Corona-Testungen teilzunehmen?</a:t>
            </a:r>
          </a:p>
        </p:txBody>
      </p:sp>
      <p:sp>
        <p:nvSpPr>
          <p:cNvPr id="3" name="Inhaltsplatzhalter 2">
            <a:extLst>
              <a:ext uri="{FF2B5EF4-FFF2-40B4-BE49-F238E27FC236}">
                <a16:creationId xmlns:a16="http://schemas.microsoft.com/office/drawing/2014/main" id="{BB18FE12-249D-4CE2-822C-87FD8666A4EB}"/>
              </a:ext>
            </a:extLst>
          </p:cNvPr>
          <p:cNvSpPr>
            <a:spLocks noGrp="1"/>
          </p:cNvSpPr>
          <p:nvPr>
            <p:ph idx="1"/>
          </p:nvPr>
        </p:nvSpPr>
        <p:spPr>
          <a:xfrm>
            <a:off x="0" y="1052736"/>
            <a:ext cx="9144000" cy="5805264"/>
          </a:xfrm>
        </p:spPr>
        <p:txBody>
          <a:bodyPr>
            <a:normAutofit fontScale="92500" lnSpcReduction="10000"/>
          </a:bodyPr>
          <a:lstStyle/>
          <a:p>
            <a:r>
              <a:rPr lang="de-DE" sz="2800" b="1" dirty="0">
                <a:ea typeface="Times New Roman" panose="02020603050405020304" pitchFamily="18" charset="0"/>
              </a:rPr>
              <a:t>Als Praxissemesterstudierende sind Sie bezogen auf die Vorgaben zum Corona-Schutz den Lehrkräften an Schulen gleichgestellt </a:t>
            </a:r>
            <a:r>
              <a:rPr lang="de-DE" sz="2800" b="1" strike="sngStrike" dirty="0">
                <a:highlight>
                  <a:srgbClr val="00FF00"/>
                </a:highlight>
                <a:ea typeface="Times New Roman" panose="02020603050405020304" pitchFamily="18" charset="0"/>
              </a:rPr>
              <a:t>(</a:t>
            </a:r>
            <a:r>
              <a:rPr lang="de-DE" sz="2800" b="1" strike="sngStrike" dirty="0">
                <a:highlight>
                  <a:srgbClr val="00FF00"/>
                </a:highlight>
              </a:rPr>
              <a:t>Runderlass Praxiselemente vom 19.07.2020). </a:t>
            </a:r>
          </a:p>
          <a:p>
            <a:pPr marL="0" indent="0">
              <a:buNone/>
            </a:pPr>
            <a:endParaRPr lang="de-DE" sz="2800" b="1" dirty="0"/>
          </a:p>
          <a:p>
            <a:r>
              <a:rPr lang="de-DE" sz="2800" b="1" dirty="0"/>
              <a:t>Sollten Sie noch nicht vollständig geimpft sein, so </a:t>
            </a:r>
            <a:r>
              <a:rPr lang="de-DE" sz="2800" b="1" u="sng" dirty="0"/>
              <a:t>müssen</a:t>
            </a:r>
            <a:r>
              <a:rPr lang="de-DE" sz="2800" b="1" dirty="0"/>
              <a:t> Sie daher an den regelmäßigen Schnelltestungen an Schulen teilnehmen. </a:t>
            </a:r>
            <a:r>
              <a:rPr lang="de-DE" sz="2800" b="1" dirty="0">
                <a:ea typeface="Times New Roman" panose="02020603050405020304" pitchFamily="18" charset="0"/>
              </a:rPr>
              <a:t>Ihre Praktikumsschule informiert Sie über die schulspezifischen Vorgehensweisen. Auch alle weiteren Maßnahmen zum Infektionsschutz, die Ihre Schule durchführt, müssen Sie aktiv mitgestalten. </a:t>
            </a:r>
          </a:p>
          <a:p>
            <a:endParaRPr lang="de-DE" sz="2800" b="1" dirty="0">
              <a:ea typeface="Times New Roman" panose="02020603050405020304" pitchFamily="18" charset="0"/>
            </a:endParaRPr>
          </a:p>
          <a:p>
            <a:r>
              <a:rPr lang="de-DE" sz="2800" b="1" dirty="0">
                <a:ea typeface="Times New Roman" panose="02020603050405020304" pitchFamily="18" charset="0"/>
              </a:rPr>
              <a:t>Genauso wie Lehrkräfte haben Sie als Praxissemester-studierende aktuell einen Anspruch auf Aushändigung von </a:t>
            </a:r>
            <a:r>
              <a:rPr lang="de-DE" sz="2800" b="1" dirty="0">
                <a:solidFill>
                  <a:srgbClr val="0070C0"/>
                </a:solidFill>
                <a:ea typeface="Times New Roman" panose="02020603050405020304" pitchFamily="18" charset="0"/>
              </a:rPr>
              <a:t>FFP2-Masken </a:t>
            </a:r>
            <a:r>
              <a:rPr lang="de-DE" sz="2800" b="1" dirty="0">
                <a:ea typeface="Times New Roman" panose="02020603050405020304" pitchFamily="18" charset="0"/>
              </a:rPr>
              <a:t>durch Ihre Schule. Bitte erkundigen Sie sich bei Ihrer/Ihrem Ausbildungsbeauftragten danach. </a:t>
            </a:r>
          </a:p>
          <a:p>
            <a:pPr marL="0" indent="0">
              <a:buNone/>
            </a:pPr>
            <a:endParaRPr lang="de-DE" dirty="0"/>
          </a:p>
        </p:txBody>
      </p:sp>
      <p:sp>
        <p:nvSpPr>
          <p:cNvPr id="4" name="Foliennummernplatzhalter 3">
            <a:extLst>
              <a:ext uri="{FF2B5EF4-FFF2-40B4-BE49-F238E27FC236}">
                <a16:creationId xmlns:a16="http://schemas.microsoft.com/office/drawing/2014/main" id="{3F2124F4-5687-4ABC-ABBB-E3D05AB03E48}"/>
              </a:ext>
            </a:extLst>
          </p:cNvPr>
          <p:cNvSpPr>
            <a:spLocks noGrp="1"/>
          </p:cNvSpPr>
          <p:nvPr>
            <p:ph type="sldNum" sz="quarter" idx="12"/>
          </p:nvPr>
        </p:nvSpPr>
        <p:spPr/>
        <p:txBody>
          <a:bodyPr/>
          <a:lstStyle/>
          <a:p>
            <a:fld id="{2C1F0E2C-DB56-4B79-B6EA-E929EA530B13}" type="slidenum">
              <a:rPr lang="de-DE" smtClean="0"/>
              <a:t>60</a:t>
            </a:fld>
            <a:endParaRPr lang="de-DE"/>
          </a:p>
        </p:txBody>
      </p:sp>
    </p:spTree>
    <p:extLst>
      <p:ext uri="{BB962C8B-B14F-4D97-AF65-F5344CB8AC3E}">
        <p14:creationId xmlns:p14="http://schemas.microsoft.com/office/powerpoint/2010/main" val="36403752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CE5CCB-CCB8-42D7-9781-8915F0EA3FEB}"/>
              </a:ext>
            </a:extLst>
          </p:cNvPr>
          <p:cNvSpPr>
            <a:spLocks noGrp="1"/>
          </p:cNvSpPr>
          <p:nvPr>
            <p:ph type="title"/>
          </p:nvPr>
        </p:nvSpPr>
        <p:spPr>
          <a:xfrm>
            <a:off x="0" y="0"/>
            <a:ext cx="9144000" cy="1340768"/>
          </a:xfrm>
        </p:spPr>
        <p:txBody>
          <a:bodyPr>
            <a:normAutofit/>
          </a:bodyPr>
          <a:lstStyle/>
          <a:p>
            <a:r>
              <a:rPr lang="de-DE" sz="3000" b="1" dirty="0">
                <a:solidFill>
                  <a:srgbClr val="0070C0"/>
                </a:solidFill>
                <a:highlight>
                  <a:srgbClr val="00FF00"/>
                </a:highlight>
                <a:latin typeface="+mn-lt"/>
              </a:rPr>
              <a:t>Bestehen weiterhin Corona-Sonderregelungen bzgl. der Präsenzpflicht an den Lernorten Schule und </a:t>
            </a:r>
            <a:r>
              <a:rPr lang="de-DE" sz="3000" b="1" dirty="0" err="1">
                <a:solidFill>
                  <a:srgbClr val="0070C0"/>
                </a:solidFill>
                <a:highlight>
                  <a:srgbClr val="00FF00"/>
                </a:highlight>
                <a:latin typeface="+mn-lt"/>
              </a:rPr>
              <a:t>ZfsL</a:t>
            </a:r>
            <a:r>
              <a:rPr lang="de-DE" sz="3000" b="1" dirty="0">
                <a:solidFill>
                  <a:srgbClr val="0070C0"/>
                </a:solidFill>
                <a:highlight>
                  <a:srgbClr val="00FF00"/>
                </a:highlight>
                <a:latin typeface="+mn-lt"/>
              </a:rPr>
              <a:t>?</a:t>
            </a:r>
          </a:p>
        </p:txBody>
      </p:sp>
      <p:sp>
        <p:nvSpPr>
          <p:cNvPr id="3" name="Inhaltsplatzhalter 2">
            <a:extLst>
              <a:ext uri="{FF2B5EF4-FFF2-40B4-BE49-F238E27FC236}">
                <a16:creationId xmlns:a16="http://schemas.microsoft.com/office/drawing/2014/main" id="{ED367AC6-A943-431D-97D8-D95F1309B89A}"/>
              </a:ext>
            </a:extLst>
          </p:cNvPr>
          <p:cNvSpPr>
            <a:spLocks noGrp="1"/>
          </p:cNvSpPr>
          <p:nvPr>
            <p:ph idx="1"/>
          </p:nvPr>
        </p:nvSpPr>
        <p:spPr>
          <a:xfrm>
            <a:off x="0" y="1628800"/>
            <a:ext cx="9144000" cy="5229200"/>
          </a:xfrm>
        </p:spPr>
        <p:txBody>
          <a:bodyPr>
            <a:normAutofit/>
          </a:bodyPr>
          <a:lstStyle/>
          <a:p>
            <a:pPr>
              <a:lnSpc>
                <a:spcPct val="107000"/>
              </a:lnSpc>
              <a:buFont typeface="Symbol" panose="05050102010706020507" pitchFamily="18" charset="2"/>
              <a:buChar char=""/>
            </a:pPr>
            <a:r>
              <a:rPr lang="de-DE" sz="2800" b="1" dirty="0">
                <a:solidFill>
                  <a:srgbClr val="000000"/>
                </a:solidFill>
                <a:effectLst/>
                <a:ea typeface="Calibri" panose="020F0502020204030204" pitchFamily="34" charset="0"/>
                <a:cs typeface="Arial" panose="020B0604020202020204" pitchFamily="34" charset="0"/>
              </a:rPr>
              <a:t>Die </a:t>
            </a:r>
            <a:r>
              <a:rPr lang="de-DE" sz="2800" b="1" dirty="0" err="1">
                <a:solidFill>
                  <a:srgbClr val="0070C0"/>
                </a:solidFill>
                <a:effectLst/>
                <a:ea typeface="Calibri" panose="020F0502020204030204" pitchFamily="34" charset="0"/>
                <a:cs typeface="Arial" panose="020B0604020202020204" pitchFamily="34" charset="0"/>
              </a:rPr>
              <a:t>ZfsL-Anwesenheitsobligatorik</a:t>
            </a:r>
            <a:r>
              <a:rPr lang="de-DE" sz="2800" b="1" dirty="0">
                <a:solidFill>
                  <a:srgbClr val="000000"/>
                </a:solidFill>
                <a:effectLst/>
                <a:ea typeface="Calibri" panose="020F0502020204030204" pitchFamily="34" charset="0"/>
                <a:cs typeface="Arial" panose="020B0604020202020204" pitchFamily="34" charset="0"/>
              </a:rPr>
              <a:t> ist unabhängig vom Format gleichbleibend, da prinzipiell jedes Begleitformat auf ein Distanzformat umgestellt werden kann.</a:t>
            </a:r>
          </a:p>
          <a:p>
            <a:pPr>
              <a:lnSpc>
                <a:spcPct val="107000"/>
              </a:lnSpc>
              <a:buFont typeface="Symbol" panose="05050102010706020507" pitchFamily="18" charset="2"/>
              <a:buChar char=""/>
            </a:pPr>
            <a:r>
              <a:rPr lang="de-DE" sz="2800" b="1" dirty="0">
                <a:solidFill>
                  <a:srgbClr val="000000"/>
                </a:solidFill>
                <a:highlight>
                  <a:srgbClr val="00FF00"/>
                </a:highlight>
                <a:ea typeface="Calibri" panose="020F0502020204030204" pitchFamily="34" charset="0"/>
                <a:cs typeface="Arial" panose="020B0604020202020204" pitchFamily="34" charset="0"/>
              </a:rPr>
              <a:t>Unmittelbar vor den Sommerferien 2022 ist der Praxiselemente-</a:t>
            </a:r>
            <a:r>
              <a:rPr lang="de-DE" sz="2800" b="1" dirty="0" err="1">
                <a:solidFill>
                  <a:srgbClr val="000000"/>
                </a:solidFill>
                <a:highlight>
                  <a:srgbClr val="00FF00"/>
                </a:highlight>
                <a:ea typeface="Calibri" panose="020F0502020204030204" pitchFamily="34" charset="0"/>
                <a:cs typeface="Arial" panose="020B0604020202020204" pitchFamily="34" charset="0"/>
              </a:rPr>
              <a:t>Runderlass</a:t>
            </a:r>
            <a:r>
              <a:rPr lang="de-DE" sz="2800" b="1" dirty="0">
                <a:solidFill>
                  <a:srgbClr val="000000"/>
                </a:solidFill>
                <a:highlight>
                  <a:srgbClr val="00FF00"/>
                </a:highlight>
                <a:ea typeface="Calibri" panose="020F0502020204030204" pitchFamily="34" charset="0"/>
                <a:cs typeface="Arial" panose="020B0604020202020204" pitchFamily="34" charset="0"/>
              </a:rPr>
              <a:t> in seiner </a:t>
            </a:r>
            <a:r>
              <a:rPr lang="de-DE" sz="2800" b="1" dirty="0" err="1">
                <a:solidFill>
                  <a:srgbClr val="000000"/>
                </a:solidFill>
                <a:highlight>
                  <a:srgbClr val="00FF00"/>
                </a:highlight>
                <a:ea typeface="Calibri" panose="020F0502020204030204" pitchFamily="34" charset="0"/>
                <a:cs typeface="Arial" panose="020B0604020202020204" pitchFamily="34" charset="0"/>
              </a:rPr>
              <a:t>ursprgl</a:t>
            </a:r>
            <a:r>
              <a:rPr lang="de-DE" sz="2800" b="1" dirty="0">
                <a:solidFill>
                  <a:srgbClr val="000000"/>
                </a:solidFill>
                <a:highlight>
                  <a:srgbClr val="00FF00"/>
                </a:highlight>
                <a:ea typeface="Calibri" panose="020F0502020204030204" pitchFamily="34" charset="0"/>
                <a:cs typeface="Arial" panose="020B0604020202020204" pitchFamily="34" charset="0"/>
              </a:rPr>
              <a:t>. Form von 2012 wieder in Kraft getreten. </a:t>
            </a:r>
            <a:r>
              <a:rPr lang="de-DE" sz="2000" b="1" dirty="0">
                <a:solidFill>
                  <a:srgbClr val="000000"/>
                </a:solidFill>
                <a:highlight>
                  <a:srgbClr val="00FF00"/>
                </a:highlight>
                <a:ea typeface="Calibri" panose="020F0502020204030204" pitchFamily="34" charset="0"/>
                <a:cs typeface="Arial" panose="020B0604020202020204" pitchFamily="34" charset="0"/>
                <a:hlinkClick r:id="rId3"/>
              </a:rPr>
              <a:t>https://bass.schul-welt.de/12448.htm</a:t>
            </a:r>
            <a:endParaRPr lang="de-DE" sz="2000" b="1" dirty="0">
              <a:solidFill>
                <a:srgbClr val="000000"/>
              </a:solidFill>
              <a:highlight>
                <a:srgbClr val="00FF00"/>
              </a:highlight>
              <a:ea typeface="Calibri" panose="020F0502020204030204" pitchFamily="34" charset="0"/>
              <a:cs typeface="Arial" panose="020B0604020202020204" pitchFamily="34" charset="0"/>
            </a:endParaRPr>
          </a:p>
          <a:p>
            <a:pPr marL="0" indent="0">
              <a:lnSpc>
                <a:spcPct val="107000"/>
              </a:lnSpc>
              <a:buNone/>
            </a:pPr>
            <a:r>
              <a:rPr lang="de-DE" sz="2800" b="1" dirty="0">
                <a:solidFill>
                  <a:srgbClr val="000000"/>
                </a:solidFill>
                <a:effectLst/>
                <a:highlight>
                  <a:srgbClr val="00FF00"/>
                </a:highlight>
                <a:ea typeface="Calibri" panose="020F0502020204030204" pitchFamily="34" charset="0"/>
                <a:cs typeface="Arial" panose="020B0604020202020204" pitchFamily="34" charset="0"/>
              </a:rPr>
              <a:t>=&gt; Die </a:t>
            </a:r>
            <a:r>
              <a:rPr lang="de-DE" sz="2800" b="1" dirty="0">
                <a:solidFill>
                  <a:srgbClr val="000000"/>
                </a:solidFill>
                <a:highlight>
                  <a:srgbClr val="00FF00"/>
                </a:highlight>
                <a:ea typeface="Calibri" panose="020F0502020204030204" pitchFamily="34" charset="0"/>
                <a:cs typeface="Arial" panose="020B0604020202020204" pitchFamily="34" charset="0"/>
              </a:rPr>
              <a:t>coronabedingten </a:t>
            </a:r>
            <a:r>
              <a:rPr lang="de-DE" sz="2800" b="1" dirty="0" err="1">
                <a:solidFill>
                  <a:srgbClr val="000000"/>
                </a:solidFill>
                <a:highlight>
                  <a:srgbClr val="00FF00"/>
                </a:highlight>
                <a:ea typeface="Calibri" panose="020F0502020204030204" pitchFamily="34" charset="0"/>
                <a:cs typeface="Arial" panose="020B0604020202020204" pitchFamily="34" charset="0"/>
              </a:rPr>
              <a:t>Flexiblisierungsmöglichkeiten</a:t>
            </a:r>
            <a:r>
              <a:rPr lang="de-DE" sz="2800" b="1" dirty="0">
                <a:solidFill>
                  <a:srgbClr val="000000"/>
                </a:solidFill>
                <a:highlight>
                  <a:srgbClr val="00FF00"/>
                </a:highlight>
                <a:ea typeface="Calibri" panose="020F0502020204030204" pitchFamily="34" charset="0"/>
                <a:cs typeface="Arial" panose="020B0604020202020204" pitchFamily="34" charset="0"/>
              </a:rPr>
              <a:t> der Schulen bzgl. der zu erfüllenden Präsenz- und Teilnahme-</a:t>
            </a:r>
            <a:r>
              <a:rPr lang="de-DE" sz="2800" b="1" dirty="0" err="1">
                <a:solidFill>
                  <a:srgbClr val="000000"/>
                </a:solidFill>
                <a:highlight>
                  <a:srgbClr val="00FF00"/>
                </a:highlight>
                <a:ea typeface="Calibri" panose="020F0502020204030204" pitchFamily="34" charset="0"/>
                <a:cs typeface="Arial" panose="020B0604020202020204" pitchFamily="34" charset="0"/>
              </a:rPr>
              <a:t>Obligatorik</a:t>
            </a:r>
            <a:r>
              <a:rPr lang="de-DE" sz="2800" b="1" dirty="0">
                <a:solidFill>
                  <a:srgbClr val="000000"/>
                </a:solidFill>
                <a:highlight>
                  <a:srgbClr val="00FF00"/>
                </a:highlight>
                <a:ea typeface="Calibri" panose="020F0502020204030204" pitchFamily="34" charset="0"/>
                <a:cs typeface="Arial" panose="020B0604020202020204" pitchFamily="34" charset="0"/>
              </a:rPr>
              <a:t> der PS-Studierenden, sind damit wieder aufgehoben. </a:t>
            </a:r>
            <a:endParaRPr lang="de-DE" sz="2800" b="1" dirty="0">
              <a:solidFill>
                <a:srgbClr val="000000"/>
              </a:solidFill>
              <a:effectLst/>
              <a:highlight>
                <a:srgbClr val="00FF00"/>
              </a:highlight>
              <a:ea typeface="Calibri" panose="020F0502020204030204" pitchFamily="34" charset="0"/>
              <a:cs typeface="Arial" panose="020B0604020202020204" pitchFamily="34" charset="0"/>
            </a:endParaRPr>
          </a:p>
        </p:txBody>
      </p:sp>
      <p:sp>
        <p:nvSpPr>
          <p:cNvPr id="4" name="Foliennummernplatzhalter 3">
            <a:extLst>
              <a:ext uri="{FF2B5EF4-FFF2-40B4-BE49-F238E27FC236}">
                <a16:creationId xmlns:a16="http://schemas.microsoft.com/office/drawing/2014/main" id="{E70F1C46-A06C-4A33-A217-ED213A26BBE8}"/>
              </a:ext>
            </a:extLst>
          </p:cNvPr>
          <p:cNvSpPr>
            <a:spLocks noGrp="1"/>
          </p:cNvSpPr>
          <p:nvPr>
            <p:ph type="sldNum" sz="quarter" idx="12"/>
          </p:nvPr>
        </p:nvSpPr>
        <p:spPr/>
        <p:txBody>
          <a:bodyPr/>
          <a:lstStyle/>
          <a:p>
            <a:fld id="{2C1F0E2C-DB56-4B79-B6EA-E929EA530B13}" type="slidenum">
              <a:rPr lang="de-DE" smtClean="0"/>
              <a:t>61</a:t>
            </a:fld>
            <a:endParaRPr lang="de-DE"/>
          </a:p>
        </p:txBody>
      </p:sp>
    </p:spTree>
    <p:extLst>
      <p:ext uri="{BB962C8B-B14F-4D97-AF65-F5344CB8AC3E}">
        <p14:creationId xmlns:p14="http://schemas.microsoft.com/office/powerpoint/2010/main" val="37528224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FDFE4E-3822-4F41-9ADE-0322A45B3F60}"/>
              </a:ext>
            </a:extLst>
          </p:cNvPr>
          <p:cNvSpPr>
            <a:spLocks noGrp="1"/>
          </p:cNvSpPr>
          <p:nvPr>
            <p:ph type="title"/>
          </p:nvPr>
        </p:nvSpPr>
        <p:spPr>
          <a:xfrm>
            <a:off x="0" y="0"/>
            <a:ext cx="9144000" cy="1417638"/>
          </a:xfrm>
        </p:spPr>
        <p:txBody>
          <a:bodyPr>
            <a:normAutofit/>
          </a:bodyPr>
          <a:lstStyle/>
          <a:p>
            <a:r>
              <a:rPr lang="de-DE" sz="3200" b="1" dirty="0">
                <a:solidFill>
                  <a:srgbClr val="0070C0"/>
                </a:solidFill>
              </a:rPr>
              <a:t>Was muss ich beachten, wenn meine ZfsL-Begleitkraft an meine Schule kommt? </a:t>
            </a:r>
          </a:p>
        </p:txBody>
      </p:sp>
      <p:sp>
        <p:nvSpPr>
          <p:cNvPr id="3" name="Inhaltsplatzhalter 2">
            <a:extLst>
              <a:ext uri="{FF2B5EF4-FFF2-40B4-BE49-F238E27FC236}">
                <a16:creationId xmlns:a16="http://schemas.microsoft.com/office/drawing/2014/main" id="{B4369C34-E374-4D5F-931C-A3CF09EAEA1D}"/>
              </a:ext>
            </a:extLst>
          </p:cNvPr>
          <p:cNvSpPr>
            <a:spLocks noGrp="1"/>
          </p:cNvSpPr>
          <p:nvPr>
            <p:ph idx="1"/>
          </p:nvPr>
        </p:nvSpPr>
        <p:spPr>
          <a:xfrm>
            <a:off x="0" y="1417638"/>
            <a:ext cx="9144000" cy="5440362"/>
          </a:xfrm>
        </p:spPr>
        <p:txBody>
          <a:bodyPr>
            <a:normAutofit/>
          </a:bodyPr>
          <a:lstStyle/>
          <a:p>
            <a:r>
              <a:rPr lang="de-DE" sz="2800" b="1" dirty="0">
                <a:solidFill>
                  <a:srgbClr val="000000"/>
                </a:solidFill>
                <a:effectLst/>
                <a:ea typeface="Times New Roman" panose="02020603050405020304" pitchFamily="18" charset="0"/>
              </a:rPr>
              <a:t>Trotz aller Vorgaben haben Schulen </a:t>
            </a:r>
            <a:r>
              <a:rPr lang="de-DE" sz="2800" b="1" dirty="0">
                <a:solidFill>
                  <a:srgbClr val="000000"/>
                </a:solidFill>
                <a:ea typeface="Times New Roman" panose="02020603050405020304" pitchFamily="18" charset="0"/>
              </a:rPr>
              <a:t>Spielräume bei der Ausgestaltung  ihres </a:t>
            </a:r>
            <a:r>
              <a:rPr lang="de-DE" sz="2800" b="1" dirty="0">
                <a:solidFill>
                  <a:srgbClr val="0070C0"/>
                </a:solidFill>
                <a:ea typeface="Times New Roman" panose="02020603050405020304" pitchFamily="18" charset="0"/>
              </a:rPr>
              <a:t>schulischen Hygienekonzepts</a:t>
            </a:r>
            <a:r>
              <a:rPr lang="de-DE" sz="2800" b="1" dirty="0">
                <a:solidFill>
                  <a:srgbClr val="000000"/>
                </a:solidFill>
                <a:ea typeface="Times New Roman" panose="02020603050405020304" pitchFamily="18" charset="0"/>
              </a:rPr>
              <a:t>, um standortspezifischen Gegebenheiten gerecht zu werden. Was an Ihrer Praktikumsschule gilt, gilt demnach nicht unbedingt für andere Schulen gleichermaßen</a:t>
            </a:r>
          </a:p>
          <a:p>
            <a:r>
              <a:rPr lang="de-DE" sz="2800" b="1" dirty="0">
                <a:solidFill>
                  <a:srgbClr val="000000"/>
                </a:solidFill>
                <a:effectLst/>
                <a:ea typeface="Times New Roman" panose="02020603050405020304" pitchFamily="18" charset="0"/>
              </a:rPr>
              <a:t>Bitte </a:t>
            </a:r>
            <a:r>
              <a:rPr lang="de-DE" sz="2800" b="1" dirty="0">
                <a:solidFill>
                  <a:srgbClr val="0070C0"/>
                </a:solidFill>
                <a:effectLst/>
                <a:ea typeface="Times New Roman" panose="02020603050405020304" pitchFamily="18" charset="0"/>
              </a:rPr>
              <a:t>informieren Sie Ihre ZfsL-Begleitkraft </a:t>
            </a:r>
            <a:r>
              <a:rPr lang="de-DE" sz="2800" b="1" dirty="0">
                <a:solidFill>
                  <a:srgbClr val="000000"/>
                </a:solidFill>
                <a:effectLst/>
                <a:ea typeface="Times New Roman" panose="02020603050405020304" pitchFamily="18" charset="0"/>
              </a:rPr>
              <a:t>(und ggf. weitere Studierende) vor einer Praxisbegleitung </a:t>
            </a:r>
            <a:r>
              <a:rPr lang="de-DE" sz="2800" b="1" dirty="0">
                <a:solidFill>
                  <a:srgbClr val="0070C0"/>
                </a:solidFill>
                <a:effectLst/>
                <a:ea typeface="Times New Roman" panose="02020603050405020304" pitchFamily="18" charset="0"/>
              </a:rPr>
              <a:t>über relevante Inhalte des schulischen Hygienekonzeptes Ihrer Schule </a:t>
            </a:r>
            <a:r>
              <a:rPr lang="de-DE" sz="2800" b="1" dirty="0">
                <a:solidFill>
                  <a:srgbClr val="000000"/>
                </a:solidFill>
                <a:effectLst/>
                <a:ea typeface="Times New Roman" panose="02020603050405020304" pitchFamily="18" charset="0"/>
              </a:rPr>
              <a:t>(Wahl des Eingangs in die Schule, Eintragung in Anwesenheitsliste bei Betreten der Schule, Anmeldung im Sekretariat, ggf. schulinterne Maskenschutz-Regelungen etc.).</a:t>
            </a:r>
            <a:endParaRPr lang="de-DE" sz="2800" b="1" dirty="0"/>
          </a:p>
        </p:txBody>
      </p:sp>
      <p:sp>
        <p:nvSpPr>
          <p:cNvPr id="4" name="Foliennummernplatzhalter 3">
            <a:extLst>
              <a:ext uri="{FF2B5EF4-FFF2-40B4-BE49-F238E27FC236}">
                <a16:creationId xmlns:a16="http://schemas.microsoft.com/office/drawing/2014/main" id="{40DD8049-8500-495C-894A-2E12CE31901A}"/>
              </a:ext>
            </a:extLst>
          </p:cNvPr>
          <p:cNvSpPr>
            <a:spLocks noGrp="1"/>
          </p:cNvSpPr>
          <p:nvPr>
            <p:ph type="sldNum" sz="quarter" idx="12"/>
          </p:nvPr>
        </p:nvSpPr>
        <p:spPr/>
        <p:txBody>
          <a:bodyPr/>
          <a:lstStyle/>
          <a:p>
            <a:fld id="{2C1F0E2C-DB56-4B79-B6EA-E929EA530B13}" type="slidenum">
              <a:rPr lang="de-DE" smtClean="0"/>
              <a:t>62</a:t>
            </a:fld>
            <a:endParaRPr lang="de-DE"/>
          </a:p>
        </p:txBody>
      </p:sp>
    </p:spTree>
    <p:extLst>
      <p:ext uri="{BB962C8B-B14F-4D97-AF65-F5344CB8AC3E}">
        <p14:creationId xmlns:p14="http://schemas.microsoft.com/office/powerpoint/2010/main" val="10761537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3D90FB-2775-453B-AABA-D8338F2AEEB3}"/>
              </a:ext>
            </a:extLst>
          </p:cNvPr>
          <p:cNvSpPr>
            <a:spLocks noGrp="1"/>
          </p:cNvSpPr>
          <p:nvPr>
            <p:ph type="title"/>
          </p:nvPr>
        </p:nvSpPr>
        <p:spPr/>
        <p:txBody>
          <a:bodyPr>
            <a:normAutofit fontScale="90000"/>
          </a:bodyPr>
          <a:lstStyle/>
          <a:p>
            <a:r>
              <a:rPr lang="de-DE" sz="3200" b="1" dirty="0">
                <a:solidFill>
                  <a:srgbClr val="0070C0"/>
                </a:solidFill>
              </a:rPr>
              <a:t>Wie kann ich meine Tätigkeit am Lernort Schule ausüben, wenn </a:t>
            </a:r>
            <a:r>
              <a:rPr lang="de-DE" sz="3200" b="1" dirty="0" err="1">
                <a:solidFill>
                  <a:srgbClr val="0070C0"/>
                </a:solidFill>
              </a:rPr>
              <a:t>coronabedingt</a:t>
            </a:r>
            <a:r>
              <a:rPr lang="de-DE" sz="3200" b="1" dirty="0">
                <a:solidFill>
                  <a:srgbClr val="0070C0"/>
                </a:solidFill>
              </a:rPr>
              <a:t> kein Präsenzunterricht möglich sein sollte? </a:t>
            </a:r>
          </a:p>
        </p:txBody>
      </p:sp>
      <p:sp>
        <p:nvSpPr>
          <p:cNvPr id="3" name="Inhaltsplatzhalter 2">
            <a:extLst>
              <a:ext uri="{FF2B5EF4-FFF2-40B4-BE49-F238E27FC236}">
                <a16:creationId xmlns:a16="http://schemas.microsoft.com/office/drawing/2014/main" id="{57634CDA-5B9F-4B67-ABC8-195480AEC398}"/>
              </a:ext>
            </a:extLst>
          </p:cNvPr>
          <p:cNvSpPr>
            <a:spLocks noGrp="1"/>
          </p:cNvSpPr>
          <p:nvPr>
            <p:ph idx="1"/>
          </p:nvPr>
        </p:nvSpPr>
        <p:spPr>
          <a:xfrm>
            <a:off x="0" y="1772816"/>
            <a:ext cx="9144000" cy="4968552"/>
          </a:xfrm>
        </p:spPr>
        <p:txBody>
          <a:bodyPr>
            <a:noAutofit/>
          </a:bodyPr>
          <a:lstStyle/>
          <a:p>
            <a:r>
              <a:rPr lang="de-DE" sz="2800" b="1" dirty="0">
                <a:solidFill>
                  <a:srgbClr val="000000"/>
                </a:solidFill>
                <a:ea typeface="Times New Roman" panose="02020603050405020304" pitchFamily="18" charset="0"/>
                <a:cs typeface="Arial" panose="020B0604020202020204" pitchFamily="34" charset="0"/>
              </a:rPr>
              <a:t>Bitten Sie frühzeitig (z.B. bei Ihrem Schulantritt) und eigeninitiativ um </a:t>
            </a:r>
            <a:r>
              <a:rPr lang="de-DE" sz="2800" b="1" dirty="0">
                <a:solidFill>
                  <a:srgbClr val="0070C0"/>
                </a:solidFill>
                <a:ea typeface="Times New Roman" panose="02020603050405020304" pitchFamily="18" charset="0"/>
                <a:cs typeface="Arial" panose="020B0604020202020204" pitchFamily="34" charset="0"/>
              </a:rPr>
              <a:t>Aufnahme als Teilnehmer*in  in die von Ihrer Schule genutzte schulinterne digitale Arbeitsplattform</a:t>
            </a:r>
            <a:r>
              <a:rPr lang="de-DE" sz="2800" b="1" dirty="0">
                <a:solidFill>
                  <a:srgbClr val="000000"/>
                </a:solidFill>
                <a:ea typeface="Times New Roman" panose="02020603050405020304" pitchFamily="18" charset="0"/>
                <a:cs typeface="Arial" panose="020B0604020202020204" pitchFamily="34" charset="0"/>
              </a:rPr>
              <a:t>, damit Sie während eines möglichen Distanzunterrichts entsprechende Zugriffs- und Teilnahmemöglichkeiten haben.</a:t>
            </a:r>
          </a:p>
          <a:p>
            <a:r>
              <a:rPr lang="de-DE" sz="2800" b="1" dirty="0">
                <a:solidFill>
                  <a:srgbClr val="000000"/>
                </a:solidFill>
                <a:effectLst/>
                <a:ea typeface="Times New Roman" panose="02020603050405020304" pitchFamily="18" charset="0"/>
                <a:cs typeface="Arial" panose="020B0604020202020204" pitchFamily="34" charset="0"/>
              </a:rPr>
              <a:t>Damit Ihre Beteiligung  auch während eines möglichen Distanzunterrichts möglich ist, erfragen Sie proaktiv die </a:t>
            </a:r>
            <a:r>
              <a:rPr lang="de-DE" sz="2800" b="1" dirty="0">
                <a:solidFill>
                  <a:srgbClr val="0070C0"/>
                </a:solidFill>
                <a:effectLst/>
                <a:ea typeface="Times New Roman" panose="02020603050405020304" pitchFamily="18" charset="0"/>
                <a:cs typeface="Arial" panose="020B0604020202020204" pitchFamily="34" charset="0"/>
              </a:rPr>
              <a:t>Kontaktdaten der für Sie zuständigen Mentor*innen sowie Ihrer/Ihres Abba</a:t>
            </a:r>
            <a:r>
              <a:rPr lang="de-DE" sz="2800" b="1" dirty="0">
                <a:solidFill>
                  <a:srgbClr val="000000"/>
                </a:solidFill>
                <a:effectLst/>
                <a:ea typeface="Times New Roman" panose="02020603050405020304" pitchFamily="18" charset="0"/>
                <a:cs typeface="Arial" panose="020B0604020202020204" pitchFamily="34" charset="0"/>
              </a:rPr>
              <a:t>, um gege</a:t>
            </a:r>
            <a:r>
              <a:rPr lang="de-DE" sz="2800" b="1" dirty="0">
                <a:solidFill>
                  <a:srgbClr val="000000"/>
                </a:solidFill>
                <a:ea typeface="Times New Roman" panose="02020603050405020304" pitchFamily="18" charset="0"/>
                <a:cs typeface="Arial" panose="020B0604020202020204" pitchFamily="34" charset="0"/>
              </a:rPr>
              <a:t>benenfalls </a:t>
            </a:r>
            <a:r>
              <a:rPr lang="de-DE" sz="2800" b="1" dirty="0">
                <a:solidFill>
                  <a:srgbClr val="000000"/>
                </a:solidFill>
                <a:effectLst/>
                <a:ea typeface="Times New Roman" panose="02020603050405020304" pitchFamily="18" charset="0"/>
                <a:cs typeface="Arial" panose="020B0604020202020204" pitchFamily="34" charset="0"/>
              </a:rPr>
              <a:t>selbstständig Kontakt zu diesen aufnehmen zu </a:t>
            </a:r>
            <a:r>
              <a:rPr lang="de-DE" sz="2800" b="1" dirty="0">
                <a:solidFill>
                  <a:srgbClr val="000000"/>
                </a:solidFill>
                <a:ea typeface="Times New Roman" panose="02020603050405020304" pitchFamily="18" charset="0"/>
                <a:cs typeface="Arial" panose="020B0604020202020204" pitchFamily="34" charset="0"/>
              </a:rPr>
              <a:t>k</a:t>
            </a:r>
            <a:r>
              <a:rPr lang="de-DE" sz="2800" b="1" dirty="0">
                <a:solidFill>
                  <a:srgbClr val="000000"/>
                </a:solidFill>
                <a:effectLst/>
                <a:ea typeface="Times New Roman" panose="02020603050405020304" pitchFamily="18" charset="0"/>
                <a:cs typeface="Arial" panose="020B0604020202020204" pitchFamily="34" charset="0"/>
              </a:rPr>
              <a:t>önnen</a:t>
            </a:r>
            <a:r>
              <a:rPr lang="de-DE" sz="2800" b="1" dirty="0">
                <a:solidFill>
                  <a:srgbClr val="000000"/>
                </a:solidFill>
                <a:ea typeface="Times New Roman" panose="02020603050405020304" pitchFamily="18" charset="0"/>
                <a:cs typeface="Arial" panose="020B0604020202020204" pitchFamily="34" charset="0"/>
              </a:rPr>
              <a:t>. </a:t>
            </a:r>
          </a:p>
          <a:p>
            <a:pPr marL="0" indent="0">
              <a:buNone/>
            </a:pPr>
            <a:endParaRPr lang="de-DE" sz="2400" dirty="0">
              <a:solidFill>
                <a:srgbClr val="000000"/>
              </a:solidFill>
              <a:ea typeface="Times New Roman" panose="02020603050405020304" pitchFamily="18" charset="0"/>
              <a:cs typeface="Arial" panose="020B0604020202020204" pitchFamily="34" charset="0"/>
            </a:endParaRPr>
          </a:p>
          <a:p>
            <a:pPr marL="0" indent="0" algn="just">
              <a:buNone/>
            </a:pPr>
            <a:endParaRPr lang="de-DE"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gn="just">
              <a:buNone/>
            </a:pPr>
            <a:r>
              <a:rPr lang="de-DE"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de-DE" sz="2400" dirty="0"/>
          </a:p>
        </p:txBody>
      </p:sp>
      <p:sp>
        <p:nvSpPr>
          <p:cNvPr id="4" name="Foliennummernplatzhalter 3">
            <a:extLst>
              <a:ext uri="{FF2B5EF4-FFF2-40B4-BE49-F238E27FC236}">
                <a16:creationId xmlns:a16="http://schemas.microsoft.com/office/drawing/2014/main" id="{E8EBE879-8021-4F70-9647-6CBD533C7F19}"/>
              </a:ext>
            </a:extLst>
          </p:cNvPr>
          <p:cNvSpPr>
            <a:spLocks noGrp="1"/>
          </p:cNvSpPr>
          <p:nvPr>
            <p:ph type="sldNum" sz="quarter" idx="12"/>
          </p:nvPr>
        </p:nvSpPr>
        <p:spPr/>
        <p:txBody>
          <a:bodyPr/>
          <a:lstStyle/>
          <a:p>
            <a:fld id="{2C1F0E2C-DB56-4B79-B6EA-E929EA530B13}" type="slidenum">
              <a:rPr lang="de-DE" smtClean="0"/>
              <a:t>63</a:t>
            </a:fld>
            <a:endParaRPr lang="de-DE"/>
          </a:p>
        </p:txBody>
      </p:sp>
    </p:spTree>
    <p:extLst>
      <p:ext uri="{BB962C8B-B14F-4D97-AF65-F5344CB8AC3E}">
        <p14:creationId xmlns:p14="http://schemas.microsoft.com/office/powerpoint/2010/main" val="36582066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75DEBF-DB60-4601-9560-6E9214BAA0D0}"/>
              </a:ext>
            </a:extLst>
          </p:cNvPr>
          <p:cNvSpPr>
            <a:spLocks noGrp="1"/>
          </p:cNvSpPr>
          <p:nvPr>
            <p:ph type="title"/>
          </p:nvPr>
        </p:nvSpPr>
        <p:spPr>
          <a:xfrm>
            <a:off x="0" y="0"/>
            <a:ext cx="9144000" cy="731837"/>
          </a:xfrm>
        </p:spPr>
        <p:txBody>
          <a:bodyPr>
            <a:normAutofit/>
          </a:bodyPr>
          <a:lstStyle/>
          <a:p>
            <a:r>
              <a:rPr lang="de-DE" sz="3200" b="1" dirty="0">
                <a:solidFill>
                  <a:srgbClr val="0070C0"/>
                </a:solidFill>
              </a:rPr>
              <a:t>Fortsetzung:</a:t>
            </a:r>
          </a:p>
        </p:txBody>
      </p:sp>
      <p:sp>
        <p:nvSpPr>
          <p:cNvPr id="3" name="Inhaltsplatzhalter 2">
            <a:extLst>
              <a:ext uri="{FF2B5EF4-FFF2-40B4-BE49-F238E27FC236}">
                <a16:creationId xmlns:a16="http://schemas.microsoft.com/office/drawing/2014/main" id="{0CAF2897-BBE1-46B5-8256-B9DA9220F6E4}"/>
              </a:ext>
            </a:extLst>
          </p:cNvPr>
          <p:cNvSpPr>
            <a:spLocks noGrp="1"/>
          </p:cNvSpPr>
          <p:nvPr>
            <p:ph idx="1"/>
          </p:nvPr>
        </p:nvSpPr>
        <p:spPr>
          <a:xfrm>
            <a:off x="0" y="731837"/>
            <a:ext cx="9144000" cy="6126163"/>
          </a:xfrm>
        </p:spPr>
        <p:txBody>
          <a:bodyPr>
            <a:normAutofit fontScale="92500" lnSpcReduction="20000"/>
          </a:bodyPr>
          <a:lstStyle/>
          <a:p>
            <a:r>
              <a:rPr lang="de-DE" sz="2800" b="1" dirty="0"/>
              <a:t>Nutzen Sie in Absprache mit Ihren Mentor*innen vielfältige Möglichkeiten, um am Distanzunterricht aktiv </a:t>
            </a:r>
            <a:r>
              <a:rPr lang="de-DE" sz="2800" b="1" dirty="0">
                <a:solidFill>
                  <a:srgbClr val="0070C0"/>
                </a:solidFill>
              </a:rPr>
              <a:t>mitzuwirken</a:t>
            </a:r>
            <a:r>
              <a:rPr lang="de-DE" sz="2800" b="1" dirty="0"/>
              <a:t>. </a:t>
            </a:r>
          </a:p>
          <a:p>
            <a:pPr marL="0" indent="0">
              <a:buNone/>
            </a:pPr>
            <a:endParaRPr lang="de-DE" sz="2800" b="1" dirty="0"/>
          </a:p>
          <a:p>
            <a:r>
              <a:rPr lang="de-DE" sz="2800" b="1" dirty="0"/>
              <a:t>Eine Reihe von praxisbezogenen Anregungen dazu gibt die im August 2020 veröffentlichte so genannte </a:t>
            </a:r>
            <a:r>
              <a:rPr lang="de-DE" sz="2800" b="1" dirty="0">
                <a:solidFill>
                  <a:srgbClr val="0070C0"/>
                </a:solidFill>
              </a:rPr>
              <a:t>„Handreichung zur lernförderlichen Verknüpfung von Präsenz- und Distanzunterricht“ </a:t>
            </a:r>
            <a:r>
              <a:rPr lang="de-DE" sz="2800" b="1" dirty="0">
                <a:solidFill>
                  <a:srgbClr val="000000"/>
                </a:solidFill>
                <a:effectLst/>
                <a:ea typeface="Times New Roman" panose="02020603050405020304" pitchFamily="18" charset="0"/>
                <a:cs typeface="Arial" panose="020B0604020202020204" pitchFamily="34" charset="0"/>
              </a:rPr>
              <a:t>des Ministeriums (MSB NRW, S. 10): </a:t>
            </a:r>
          </a:p>
          <a:p>
            <a:pPr marL="0" indent="0">
              <a:buNone/>
            </a:pPr>
            <a:endParaRPr lang="de-DE" sz="2800" b="1" dirty="0">
              <a:solidFill>
                <a:srgbClr val="000000"/>
              </a:solidFill>
              <a:effectLst/>
              <a:ea typeface="Times New Roman" panose="02020603050405020304" pitchFamily="18" charset="0"/>
              <a:cs typeface="Arial" panose="020B0604020202020204" pitchFamily="34" charset="0"/>
            </a:endParaRPr>
          </a:p>
          <a:p>
            <a:pPr>
              <a:buFontTx/>
              <a:buChar char="-"/>
            </a:pPr>
            <a:r>
              <a:rPr lang="de-DE" sz="2600" b="1" dirty="0">
                <a:solidFill>
                  <a:srgbClr val="0070C0"/>
                </a:solidFill>
              </a:rPr>
              <a:t>Tandemlösungen</a:t>
            </a:r>
            <a:r>
              <a:rPr lang="de-DE" sz="2600" b="1" dirty="0"/>
              <a:t> von Lehrkräften und PS-Studierenden bei Videokonferenzen </a:t>
            </a:r>
          </a:p>
          <a:p>
            <a:pPr>
              <a:buFontTx/>
              <a:buChar char="-"/>
            </a:pPr>
            <a:r>
              <a:rPr lang="de-DE" sz="2600" b="1" dirty="0">
                <a:solidFill>
                  <a:srgbClr val="0070C0"/>
                </a:solidFill>
              </a:rPr>
              <a:t>Gemeinsame Konzeption </a:t>
            </a:r>
            <a:r>
              <a:rPr lang="de-DE" sz="2600" b="1" dirty="0"/>
              <a:t>von Aufgaben für den Videounterricht</a:t>
            </a:r>
          </a:p>
          <a:p>
            <a:pPr>
              <a:buFontTx/>
              <a:buChar char="-"/>
            </a:pPr>
            <a:r>
              <a:rPr lang="de-DE" sz="2600" b="1" dirty="0"/>
              <a:t>Unterstützung bei der </a:t>
            </a:r>
            <a:r>
              <a:rPr lang="de-DE" sz="2600" b="1" dirty="0">
                <a:solidFill>
                  <a:srgbClr val="0070C0"/>
                </a:solidFill>
              </a:rPr>
              <a:t>Zusammenstellung digitaler Tools </a:t>
            </a:r>
            <a:r>
              <a:rPr lang="de-DE" sz="2600" b="1" dirty="0"/>
              <a:t>bei der Unterrichtsplanung</a:t>
            </a:r>
          </a:p>
          <a:p>
            <a:pPr>
              <a:buFontTx/>
              <a:buChar char="-"/>
            </a:pPr>
            <a:r>
              <a:rPr lang="de-DE" sz="2600" b="1" dirty="0">
                <a:solidFill>
                  <a:srgbClr val="0070C0"/>
                </a:solidFill>
              </a:rPr>
              <a:t>Produktion von Online-Material </a:t>
            </a:r>
            <a:r>
              <a:rPr lang="de-DE" sz="2600" b="1" dirty="0"/>
              <a:t>(Videos, Podcasts etc.)</a:t>
            </a:r>
          </a:p>
          <a:p>
            <a:pPr>
              <a:buFontTx/>
              <a:buChar char="-"/>
            </a:pPr>
            <a:r>
              <a:rPr lang="de-DE" sz="2600" b="1" dirty="0"/>
              <a:t>Unterstützung bei der </a:t>
            </a:r>
            <a:r>
              <a:rPr lang="de-DE" sz="2600" b="1" dirty="0">
                <a:solidFill>
                  <a:srgbClr val="0070C0"/>
                </a:solidFill>
              </a:rPr>
              <a:t>Korrektur digital gestellter Aufgaben</a:t>
            </a:r>
          </a:p>
          <a:p>
            <a:pPr>
              <a:buFontTx/>
              <a:buChar char="-"/>
            </a:pPr>
            <a:r>
              <a:rPr lang="de-DE" sz="2600" b="1" dirty="0"/>
              <a:t>…</a:t>
            </a:r>
          </a:p>
          <a:p>
            <a:pPr marL="0" indent="0">
              <a:buNone/>
            </a:pPr>
            <a:endParaRPr lang="de-DE" sz="2800" dirty="0"/>
          </a:p>
          <a:p>
            <a:pPr marL="0" indent="0">
              <a:buNone/>
            </a:pPr>
            <a:endParaRPr lang="de-DE" sz="2800" b="1" dirty="0">
              <a:solidFill>
                <a:srgbClr val="000000"/>
              </a:solidFill>
              <a:cs typeface="Arial" panose="020B0604020202020204" pitchFamily="34" charset="0"/>
            </a:endParaRPr>
          </a:p>
          <a:p>
            <a:pPr marL="0" indent="0">
              <a:buNone/>
            </a:pPr>
            <a:endParaRPr lang="de-DE" sz="2800" b="1" dirty="0"/>
          </a:p>
        </p:txBody>
      </p:sp>
      <p:sp>
        <p:nvSpPr>
          <p:cNvPr id="4" name="Foliennummernplatzhalter 3">
            <a:extLst>
              <a:ext uri="{FF2B5EF4-FFF2-40B4-BE49-F238E27FC236}">
                <a16:creationId xmlns:a16="http://schemas.microsoft.com/office/drawing/2014/main" id="{F806739A-AB0F-4E83-9ACC-538ED12BBA96}"/>
              </a:ext>
            </a:extLst>
          </p:cNvPr>
          <p:cNvSpPr>
            <a:spLocks noGrp="1"/>
          </p:cNvSpPr>
          <p:nvPr>
            <p:ph type="sldNum" sz="quarter" idx="12"/>
          </p:nvPr>
        </p:nvSpPr>
        <p:spPr/>
        <p:txBody>
          <a:bodyPr/>
          <a:lstStyle/>
          <a:p>
            <a:fld id="{2C1F0E2C-DB56-4B79-B6EA-E929EA530B13}" type="slidenum">
              <a:rPr lang="de-DE" smtClean="0"/>
              <a:t>64</a:t>
            </a:fld>
            <a:endParaRPr lang="de-DE"/>
          </a:p>
        </p:txBody>
      </p:sp>
    </p:spTree>
    <p:extLst>
      <p:ext uri="{BB962C8B-B14F-4D97-AF65-F5344CB8AC3E}">
        <p14:creationId xmlns:p14="http://schemas.microsoft.com/office/powerpoint/2010/main" val="18996328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5B3A30-F1C4-4C8A-AC95-DD52FAEFF88B}"/>
              </a:ext>
            </a:extLst>
          </p:cNvPr>
          <p:cNvSpPr>
            <a:spLocks noGrp="1"/>
          </p:cNvSpPr>
          <p:nvPr>
            <p:ph type="title"/>
          </p:nvPr>
        </p:nvSpPr>
        <p:spPr>
          <a:xfrm>
            <a:off x="0" y="0"/>
            <a:ext cx="9108504" cy="1340768"/>
          </a:xfrm>
        </p:spPr>
        <p:txBody>
          <a:bodyPr>
            <a:normAutofit fontScale="90000"/>
          </a:bodyPr>
          <a:lstStyle/>
          <a:p>
            <a:r>
              <a:rPr lang="de-DE" sz="3200" b="1" dirty="0">
                <a:solidFill>
                  <a:srgbClr val="0070C0"/>
                </a:solidFill>
              </a:rPr>
              <a:t>Was kann ich tun, wenn ich selbst zu einer Corona-Risikogruppe gehöre, für die eine Impfung nicht möglich ist? </a:t>
            </a:r>
          </a:p>
        </p:txBody>
      </p:sp>
      <p:sp>
        <p:nvSpPr>
          <p:cNvPr id="3" name="Inhaltsplatzhalter 2">
            <a:extLst>
              <a:ext uri="{FF2B5EF4-FFF2-40B4-BE49-F238E27FC236}">
                <a16:creationId xmlns:a16="http://schemas.microsoft.com/office/drawing/2014/main" id="{BB5A4642-A3D5-49C6-B374-FA854B18BB1F}"/>
              </a:ext>
            </a:extLst>
          </p:cNvPr>
          <p:cNvSpPr>
            <a:spLocks noGrp="1"/>
          </p:cNvSpPr>
          <p:nvPr>
            <p:ph idx="1"/>
          </p:nvPr>
        </p:nvSpPr>
        <p:spPr>
          <a:xfrm>
            <a:off x="35496" y="1340768"/>
            <a:ext cx="9108504" cy="5517232"/>
          </a:xfrm>
        </p:spPr>
        <p:txBody>
          <a:bodyPr>
            <a:noAutofit/>
          </a:bodyPr>
          <a:lstStyle/>
          <a:p>
            <a:endParaRPr lang="de-DE" sz="2400" b="1" dirty="0">
              <a:highlight>
                <a:srgbClr val="FFFF00"/>
              </a:highlight>
            </a:endParaRPr>
          </a:p>
          <a:p>
            <a:r>
              <a:rPr lang="de-DE" sz="2400" b="1" dirty="0"/>
              <a:t>Der Fall einer Risikogruppenzugehörigkeit Ihrerseits ist nur dann relevant, wenn </a:t>
            </a:r>
            <a:r>
              <a:rPr lang="de-DE" sz="2400" b="1" dirty="0">
                <a:solidFill>
                  <a:srgbClr val="0070C0"/>
                </a:solidFill>
              </a:rPr>
              <a:t>aus medizinischen Gründen keine Impfung </a:t>
            </a:r>
            <a:r>
              <a:rPr lang="de-DE" sz="2400" b="1" dirty="0"/>
              <a:t>erfolgen kann. Wenden Sie sich in einem solchen Fall bitte persönlich an Ihre </a:t>
            </a:r>
            <a:r>
              <a:rPr lang="de-DE" sz="2400" b="1" dirty="0">
                <a:solidFill>
                  <a:srgbClr val="0070C0"/>
                </a:solidFill>
              </a:rPr>
              <a:t>Praxissemesterbeauftragten</a:t>
            </a:r>
            <a:r>
              <a:rPr lang="de-DE" sz="2400" b="1" dirty="0"/>
              <a:t>, damit das weitere Prozedere erläutert und beraten werden kann. </a:t>
            </a:r>
          </a:p>
          <a:p>
            <a:pPr marL="0" indent="0">
              <a:buNone/>
            </a:pPr>
            <a:endParaRPr lang="de-DE" sz="2400" b="1" dirty="0"/>
          </a:p>
          <a:p>
            <a:r>
              <a:rPr lang="de-DE" sz="2400" b="1" dirty="0"/>
              <a:t>Haben Sie ein </a:t>
            </a:r>
            <a:r>
              <a:rPr lang="de-DE" sz="2400" b="1" dirty="0">
                <a:solidFill>
                  <a:srgbClr val="0070C0"/>
                </a:solidFill>
              </a:rPr>
              <a:t>Kind</a:t>
            </a:r>
            <a:r>
              <a:rPr lang="de-DE" sz="2400" b="1" dirty="0"/>
              <a:t>, dass </a:t>
            </a:r>
            <a:r>
              <a:rPr lang="de-DE" sz="2400" b="1" dirty="0" err="1"/>
              <a:t>coronabedingt</a:t>
            </a:r>
            <a:r>
              <a:rPr lang="de-DE" sz="2400" b="1" dirty="0"/>
              <a:t> aus gesundheitlichen Gründen derzeit vom Präsenzunterricht befreit ist, nehmen Sie bitte ebenfalls Kontakt zu Ihren </a:t>
            </a:r>
            <a:r>
              <a:rPr lang="de-DE" sz="2400" b="1" dirty="0">
                <a:solidFill>
                  <a:srgbClr val="0070C0"/>
                </a:solidFill>
              </a:rPr>
              <a:t>Praxissemesterbeauftragten</a:t>
            </a:r>
            <a:r>
              <a:rPr lang="de-DE" sz="2400" b="1" dirty="0"/>
              <a:t> auf. In diesem Fall gelten auch für Sie als Praxissemesterstudierende besondere Regelungen, sofern Sie diese dann geltend machen möchten.</a:t>
            </a:r>
          </a:p>
        </p:txBody>
      </p:sp>
      <p:sp>
        <p:nvSpPr>
          <p:cNvPr id="4" name="Foliennummernplatzhalter 3">
            <a:extLst>
              <a:ext uri="{FF2B5EF4-FFF2-40B4-BE49-F238E27FC236}">
                <a16:creationId xmlns:a16="http://schemas.microsoft.com/office/drawing/2014/main" id="{F95248C3-6878-4973-BFBF-BA15B2AE8035}"/>
              </a:ext>
            </a:extLst>
          </p:cNvPr>
          <p:cNvSpPr>
            <a:spLocks noGrp="1"/>
          </p:cNvSpPr>
          <p:nvPr>
            <p:ph type="sldNum" sz="quarter" idx="12"/>
          </p:nvPr>
        </p:nvSpPr>
        <p:spPr/>
        <p:txBody>
          <a:bodyPr/>
          <a:lstStyle/>
          <a:p>
            <a:r>
              <a:rPr lang="de-DE" dirty="0"/>
              <a:t>Möglicherwiese </a:t>
            </a:r>
            <a:fld id="{2C1F0E2C-DB56-4B79-B6EA-E929EA530B13}" type="slidenum">
              <a:rPr lang="de-DE" smtClean="0"/>
              <a:t>65</a:t>
            </a:fld>
            <a:endParaRPr lang="de-DE" dirty="0"/>
          </a:p>
        </p:txBody>
      </p:sp>
    </p:spTree>
    <p:extLst>
      <p:ext uri="{BB962C8B-B14F-4D97-AF65-F5344CB8AC3E}">
        <p14:creationId xmlns:p14="http://schemas.microsoft.com/office/powerpoint/2010/main" val="36624688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68C6440F-7EFC-4AA5-A691-DE355290EADE}"/>
              </a:ext>
            </a:extLst>
          </p:cNvPr>
          <p:cNvSpPr>
            <a:spLocks noGrp="1"/>
          </p:cNvSpPr>
          <p:nvPr>
            <p:ph type="title"/>
          </p:nvPr>
        </p:nvSpPr>
        <p:spPr/>
        <p:txBody>
          <a:bodyPr>
            <a:noAutofit/>
          </a:bodyPr>
          <a:lstStyle/>
          <a:p>
            <a:r>
              <a:rPr lang="de-DE" sz="3200" b="1" dirty="0">
                <a:solidFill>
                  <a:srgbClr val="0070C0"/>
                </a:solidFill>
              </a:rPr>
              <a:t>Kurz vor </a:t>
            </a:r>
            <a:r>
              <a:rPr lang="de-DE" sz="3200" b="1" dirty="0" err="1">
                <a:solidFill>
                  <a:srgbClr val="0070C0"/>
                </a:solidFill>
              </a:rPr>
              <a:t>Schluss</a:t>
            </a:r>
            <a:r>
              <a:rPr lang="de-DE" sz="3200" b="1" dirty="0">
                <a:solidFill>
                  <a:srgbClr val="0070C0"/>
                </a:solidFill>
              </a:rPr>
              <a:t>: </a:t>
            </a:r>
            <a:br>
              <a:rPr lang="de-DE" sz="3200" b="1" dirty="0">
                <a:solidFill>
                  <a:srgbClr val="0070C0"/>
                </a:solidFill>
              </a:rPr>
            </a:br>
            <a:r>
              <a:rPr lang="de-DE" sz="3200" b="1" dirty="0">
                <a:solidFill>
                  <a:srgbClr val="0070C0"/>
                </a:solidFill>
              </a:rPr>
              <a:t>Wir freuen uns über ein kurzes Feedback von Ihnen!</a:t>
            </a:r>
            <a:endParaRPr lang="de-DE" sz="3200" dirty="0"/>
          </a:p>
        </p:txBody>
      </p:sp>
      <p:sp>
        <p:nvSpPr>
          <p:cNvPr id="7" name="Inhaltsplatzhalter 6">
            <a:extLst>
              <a:ext uri="{FF2B5EF4-FFF2-40B4-BE49-F238E27FC236}">
                <a16:creationId xmlns:a16="http://schemas.microsoft.com/office/drawing/2014/main" id="{76B0E678-1EFD-440E-A9E0-78711B2866A0}"/>
              </a:ext>
            </a:extLst>
          </p:cNvPr>
          <p:cNvSpPr>
            <a:spLocks noGrp="1"/>
          </p:cNvSpPr>
          <p:nvPr>
            <p:ph sz="half" idx="2"/>
          </p:nvPr>
        </p:nvSpPr>
        <p:spPr/>
        <p:txBody>
          <a:bodyPr>
            <a:normAutofit fontScale="70000" lnSpcReduction="20000"/>
          </a:bodyPr>
          <a:lstStyle/>
          <a:p>
            <a:r>
              <a:rPr lang="de-DE" sz="2800" b="1" dirty="0"/>
              <a:t>Bitte geben Sie Ihr Feedback über </a:t>
            </a:r>
            <a:r>
              <a:rPr lang="de-DE" sz="2800" b="1" dirty="0" err="1"/>
              <a:t>Edkimo</a:t>
            </a:r>
            <a:r>
              <a:rPr lang="de-DE" sz="2800" b="1" dirty="0"/>
              <a:t>. </a:t>
            </a:r>
          </a:p>
          <a:p>
            <a:endParaRPr lang="de-DE" sz="2800" b="1" dirty="0"/>
          </a:p>
          <a:p>
            <a:r>
              <a:rPr lang="de-DE" sz="2800" b="1" u="sng" dirty="0"/>
              <a:t>Teilnahmemöglichkeiten: </a:t>
            </a:r>
          </a:p>
          <a:p>
            <a:endParaRPr lang="de-DE" sz="2800" b="1" u="sng" dirty="0"/>
          </a:p>
          <a:p>
            <a:pPr marL="514350" indent="-514350">
              <a:buAutoNum type="arabicPeriod"/>
            </a:pPr>
            <a:r>
              <a:rPr lang="de-DE" sz="2800" b="1" dirty="0"/>
              <a:t>QR-Code</a:t>
            </a:r>
          </a:p>
          <a:p>
            <a:pPr marL="514350" indent="-514350">
              <a:buAutoNum type="arabicPeriod"/>
            </a:pPr>
            <a:r>
              <a:rPr lang="de-DE" sz="2800" b="1" dirty="0" err="1"/>
              <a:t>Edkimo</a:t>
            </a:r>
            <a:r>
              <a:rPr lang="de-DE" sz="2800" b="1" dirty="0"/>
              <a:t>-App (edkimo.com), dann bitte den Feedback-Code </a:t>
            </a:r>
          </a:p>
          <a:p>
            <a:pPr marL="0" indent="0">
              <a:buNone/>
            </a:pPr>
            <a:r>
              <a:rPr lang="de-DE" b="1" dirty="0">
                <a:effectLst/>
                <a:ea typeface="Times New Roman" panose="02020603050405020304" pitchFamily="18" charset="0"/>
              </a:rPr>
              <a:t>         </a:t>
            </a:r>
            <a:r>
              <a:rPr lang="de-DE" sz="2800" b="1" dirty="0">
                <a:effectLst/>
                <a:highlight>
                  <a:srgbClr val="FFFF00"/>
                </a:highlight>
                <a:ea typeface="Times New Roman" panose="02020603050405020304" pitchFamily="18" charset="0"/>
              </a:rPr>
              <a:t> </a:t>
            </a:r>
            <a:r>
              <a:rPr lang="de-DE" b="1" i="0" dirty="0" err="1">
                <a:solidFill>
                  <a:srgbClr val="212529"/>
                </a:solidFill>
                <a:effectLst/>
                <a:highlight>
                  <a:srgbClr val="FFFF00"/>
                </a:highlight>
                <a:latin typeface="IBM Plex Sans"/>
              </a:rPr>
              <a:t>mizdagmif</a:t>
            </a:r>
            <a:r>
              <a:rPr lang="de-DE" b="1" i="0" dirty="0">
                <a:solidFill>
                  <a:srgbClr val="212529"/>
                </a:solidFill>
                <a:effectLst/>
                <a:highlight>
                  <a:srgbClr val="FFFF00"/>
                </a:highlight>
                <a:latin typeface="IBM Plex Sans"/>
              </a:rPr>
              <a:t> </a:t>
            </a:r>
            <a:r>
              <a:rPr lang="de-DE" sz="2800" b="1" dirty="0">
                <a:effectLst/>
                <a:ea typeface="Times New Roman" panose="02020603050405020304" pitchFamily="18" charset="0"/>
              </a:rPr>
              <a:t>eingeben</a:t>
            </a:r>
            <a:endParaRPr lang="de-DE" sz="2800" b="1" dirty="0">
              <a:effectLst/>
              <a:ea typeface="Calibri" panose="020F0502020204030204" pitchFamily="34" charset="0"/>
            </a:endParaRPr>
          </a:p>
          <a:p>
            <a:pPr marL="514350" indent="-514350">
              <a:buAutoNum type="arabicPeriod"/>
            </a:pPr>
            <a:r>
              <a:rPr lang="de-DE" sz="2800" b="1" dirty="0"/>
              <a:t>Befragungs-Direktlink </a:t>
            </a:r>
          </a:p>
          <a:p>
            <a:pPr marL="0" indent="0">
              <a:buNone/>
            </a:pPr>
            <a:r>
              <a:rPr lang="de-DE" sz="2800" b="1" dirty="0">
                <a:hlinkClick r:id="rId2"/>
              </a:rPr>
              <a:t> https://app.edkimo.com/feedback/mizdagmif</a:t>
            </a:r>
            <a:endParaRPr lang="de-DE" sz="2800" b="1" dirty="0"/>
          </a:p>
          <a:p>
            <a:pPr marL="0" indent="0">
              <a:buNone/>
            </a:pPr>
            <a:endParaRPr lang="de-DE" sz="2800" b="1" dirty="0"/>
          </a:p>
          <a:p>
            <a:pPr marL="0" indent="0">
              <a:buNone/>
            </a:pPr>
            <a:r>
              <a:rPr lang="de-DE" sz="3600" b="1" dirty="0">
                <a:solidFill>
                  <a:srgbClr val="0070C0"/>
                </a:solidFill>
              </a:rPr>
              <a:t>Vielen Dank!</a:t>
            </a:r>
          </a:p>
          <a:p>
            <a:endParaRPr lang="de-DE" dirty="0"/>
          </a:p>
        </p:txBody>
      </p:sp>
      <p:sp>
        <p:nvSpPr>
          <p:cNvPr id="4" name="Foliennummernplatzhalter 3">
            <a:extLst>
              <a:ext uri="{FF2B5EF4-FFF2-40B4-BE49-F238E27FC236}">
                <a16:creationId xmlns:a16="http://schemas.microsoft.com/office/drawing/2014/main" id="{961AF81F-553B-4CD1-8619-4CD160B15200}"/>
              </a:ext>
            </a:extLst>
          </p:cNvPr>
          <p:cNvSpPr>
            <a:spLocks noGrp="1"/>
          </p:cNvSpPr>
          <p:nvPr>
            <p:ph type="sldNum" sz="quarter" idx="12"/>
          </p:nvPr>
        </p:nvSpPr>
        <p:spPr/>
        <p:txBody>
          <a:bodyPr/>
          <a:lstStyle/>
          <a:p>
            <a:fld id="{2C1F0E2C-DB56-4B79-B6EA-E929EA530B13}" type="slidenum">
              <a:rPr lang="de-DE" smtClean="0"/>
              <a:t>66</a:t>
            </a:fld>
            <a:endParaRPr lang="de-DE"/>
          </a:p>
        </p:txBody>
      </p:sp>
      <p:pic>
        <p:nvPicPr>
          <p:cNvPr id="1026" name="Picture 2">
            <a:extLst>
              <a:ext uri="{FF2B5EF4-FFF2-40B4-BE49-F238E27FC236}">
                <a16:creationId xmlns:a16="http://schemas.microsoft.com/office/drawing/2014/main" id="{D24D3638-357E-4474-AF41-3F78055A6907}"/>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755576" y="1630363"/>
            <a:ext cx="3742854" cy="3742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5285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E93BDB-CEE1-453F-A4CC-B53AF6CEBB76}"/>
              </a:ext>
            </a:extLst>
          </p:cNvPr>
          <p:cNvSpPr>
            <a:spLocks noGrp="1"/>
          </p:cNvSpPr>
          <p:nvPr>
            <p:ph type="title"/>
          </p:nvPr>
        </p:nvSpPr>
        <p:spPr>
          <a:xfrm>
            <a:off x="0" y="0"/>
            <a:ext cx="9144000" cy="836712"/>
          </a:xfrm>
          <a:solidFill>
            <a:schemeClr val="bg2"/>
          </a:solidFill>
        </p:spPr>
        <p:txBody>
          <a:bodyPr>
            <a:normAutofit/>
          </a:bodyPr>
          <a:lstStyle/>
          <a:p>
            <a:r>
              <a:rPr lang="de-DE" sz="3200" b="1" dirty="0">
                <a:solidFill>
                  <a:srgbClr val="0070C0"/>
                </a:solidFill>
              </a:rPr>
              <a:t>   11. Zu guter Letzt:</a:t>
            </a:r>
          </a:p>
        </p:txBody>
      </p:sp>
      <p:sp>
        <p:nvSpPr>
          <p:cNvPr id="3" name="Textfeld 2">
            <a:extLst>
              <a:ext uri="{FF2B5EF4-FFF2-40B4-BE49-F238E27FC236}">
                <a16:creationId xmlns:a16="http://schemas.microsoft.com/office/drawing/2014/main" id="{775630DC-82DB-4160-BD11-E64A989A30DA}"/>
              </a:ext>
            </a:extLst>
          </p:cNvPr>
          <p:cNvSpPr txBox="1"/>
          <p:nvPr/>
        </p:nvSpPr>
        <p:spPr>
          <a:xfrm>
            <a:off x="0" y="836712"/>
            <a:ext cx="9144000" cy="6124754"/>
          </a:xfrm>
          <a:prstGeom prst="rect">
            <a:avLst/>
          </a:prstGeom>
          <a:noFill/>
        </p:spPr>
        <p:txBody>
          <a:bodyPr wrap="square" rtlCol="0">
            <a:spAutoFit/>
          </a:bodyPr>
          <a:lstStyle/>
          <a:p>
            <a:pPr marL="342900" indent="-342900">
              <a:buFont typeface="Arial" panose="020B0604020202020204" pitchFamily="34" charset="0"/>
              <a:buChar char="•"/>
            </a:pPr>
            <a:r>
              <a:rPr lang="de-DE" sz="2600" b="1" dirty="0"/>
              <a:t>Lesen Sie sich bitte weiter ein in die Informationen des  ZfsL-</a:t>
            </a:r>
            <a:r>
              <a:rPr lang="de-DE" sz="2600" b="1" dirty="0" err="1"/>
              <a:t>Moodle</a:t>
            </a:r>
            <a:r>
              <a:rPr lang="de-DE" sz="2600" b="1" dirty="0"/>
              <a:t>-Kurses </a:t>
            </a:r>
            <a:r>
              <a:rPr lang="de-DE" sz="2600" b="1" dirty="0">
                <a:solidFill>
                  <a:srgbClr val="0070C0"/>
                </a:solidFill>
              </a:rPr>
              <a:t>„Informationsportal Praxissemester-Studierende“.</a:t>
            </a:r>
            <a:endParaRPr lang="de-DE" sz="1000" b="1" dirty="0"/>
          </a:p>
          <a:p>
            <a:pPr marL="342900" indent="-342900">
              <a:buFont typeface="Arial" panose="020B0604020202020204" pitchFamily="34" charset="0"/>
              <a:buChar char="•"/>
            </a:pPr>
            <a:r>
              <a:rPr lang="de-DE" sz="2600" b="1" dirty="0"/>
              <a:t>Notieren Sie gern alle</a:t>
            </a:r>
            <a:r>
              <a:rPr lang="de-DE" sz="2600" b="1" dirty="0">
                <a:solidFill>
                  <a:srgbClr val="0070C0"/>
                </a:solidFill>
              </a:rPr>
              <a:t> Fragen</a:t>
            </a:r>
            <a:r>
              <a:rPr lang="de-DE" sz="2600" b="1" dirty="0"/>
              <a:t>, die für Sie noch offen geblieben sind und/oder zu denen Sie sich weitere Konkretisierungen wünschen.</a:t>
            </a:r>
          </a:p>
          <a:p>
            <a:endParaRPr lang="de-DE" sz="1000" b="1" dirty="0"/>
          </a:p>
          <a:p>
            <a:pPr marL="342900" indent="-342900">
              <a:buFont typeface="Arial" panose="020B0604020202020204" pitchFamily="34" charset="0"/>
              <a:buChar char="•"/>
            </a:pPr>
            <a:r>
              <a:rPr lang="de-DE" sz="2600" b="1" dirty="0"/>
              <a:t>Im Rahmen unserer </a:t>
            </a:r>
            <a:r>
              <a:rPr lang="de-DE" sz="2600" b="1" dirty="0" err="1">
                <a:solidFill>
                  <a:srgbClr val="0070C0"/>
                </a:solidFill>
              </a:rPr>
              <a:t>Einführungsveran</a:t>
            </a:r>
            <a:r>
              <a:rPr lang="de-DE" sz="2600" b="1" dirty="0">
                <a:solidFill>
                  <a:srgbClr val="0070C0"/>
                </a:solidFill>
              </a:rPr>
              <a:t>-</a:t>
            </a:r>
          </a:p>
          <a:p>
            <a:r>
              <a:rPr lang="de-DE" sz="2600" b="1" dirty="0">
                <a:solidFill>
                  <a:srgbClr val="0070C0"/>
                </a:solidFill>
              </a:rPr>
              <a:t>     </a:t>
            </a:r>
            <a:r>
              <a:rPr lang="de-DE" sz="2600" b="1" dirty="0" err="1">
                <a:solidFill>
                  <a:srgbClr val="0070C0"/>
                </a:solidFill>
              </a:rPr>
              <a:t>staltung</a:t>
            </a:r>
            <a:r>
              <a:rPr lang="de-DE" sz="2600" b="1" dirty="0"/>
              <a:t> wird Gelegenheit sein, Ihre</a:t>
            </a:r>
          </a:p>
          <a:p>
            <a:r>
              <a:rPr lang="de-DE" sz="2600" b="1" dirty="0"/>
              <a:t>     Fragen </a:t>
            </a:r>
            <a:r>
              <a:rPr lang="de-DE" sz="2800" b="1" dirty="0"/>
              <a:t>zu klären. </a:t>
            </a:r>
          </a:p>
          <a:p>
            <a:endParaRPr lang="de-DE" sz="2400" b="1" dirty="0"/>
          </a:p>
          <a:p>
            <a:pPr algn="ctr"/>
            <a:endParaRPr lang="de-DE" sz="1000" b="1" dirty="0">
              <a:solidFill>
                <a:srgbClr val="0070C0"/>
              </a:solidFill>
            </a:endParaRPr>
          </a:p>
          <a:p>
            <a:pPr algn="ctr"/>
            <a:endParaRPr lang="de-DE" sz="3200" b="1" dirty="0">
              <a:solidFill>
                <a:srgbClr val="0070C0"/>
              </a:solidFill>
            </a:endParaRPr>
          </a:p>
          <a:p>
            <a:pPr algn="ctr"/>
            <a:r>
              <a:rPr lang="de-DE" sz="3200" b="1" dirty="0">
                <a:solidFill>
                  <a:srgbClr val="0070C0"/>
                </a:solidFill>
              </a:rPr>
              <a:t>Wir sehen uns am ZfsL und freuen uns auf Sie!</a:t>
            </a:r>
          </a:p>
          <a:p>
            <a:pPr algn="ctr"/>
            <a:r>
              <a:rPr lang="de-DE" sz="2400" b="1" dirty="0"/>
              <a:t>Udo Nesselbosch und Sabine Badde </a:t>
            </a:r>
          </a:p>
          <a:p>
            <a:pPr algn="ctr"/>
            <a:r>
              <a:rPr lang="de-DE" sz="2400" b="1" dirty="0"/>
              <a:t>(Praba-Team ZfsL MS GyGe)</a:t>
            </a:r>
          </a:p>
        </p:txBody>
      </p:sp>
      <p:pic>
        <p:nvPicPr>
          <p:cNvPr id="7" name="Picture 2" descr="Bildergebnis für fragezeichen">
            <a:extLst>
              <a:ext uri="{FF2B5EF4-FFF2-40B4-BE49-F238E27FC236}">
                <a16:creationId xmlns:a16="http://schemas.microsoft.com/office/drawing/2014/main" id="{C751CAC1-5FFF-446A-9273-4D05BF8954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3068960"/>
            <a:ext cx="2987824" cy="2520280"/>
          </a:xfrm>
          <a:prstGeom prst="rect">
            <a:avLst/>
          </a:prstGeom>
          <a:noFill/>
          <a:extLst>
            <a:ext uri="{909E8E84-426E-40DD-AFC4-6F175D3DCCD1}">
              <a14:hiddenFill xmlns:a14="http://schemas.microsoft.com/office/drawing/2010/main">
                <a:solidFill>
                  <a:srgbClr val="FFFFFF"/>
                </a:solidFill>
              </a14:hiddenFill>
            </a:ext>
          </a:extLst>
        </p:spPr>
      </p:pic>
      <p:sp>
        <p:nvSpPr>
          <p:cNvPr id="4" name="Foliennummernplatzhalter 3">
            <a:extLst>
              <a:ext uri="{FF2B5EF4-FFF2-40B4-BE49-F238E27FC236}">
                <a16:creationId xmlns:a16="http://schemas.microsoft.com/office/drawing/2014/main" id="{FFCE5684-9E54-402E-816A-C42C37BFE503}"/>
              </a:ext>
            </a:extLst>
          </p:cNvPr>
          <p:cNvSpPr>
            <a:spLocks noGrp="1"/>
          </p:cNvSpPr>
          <p:nvPr>
            <p:ph type="sldNum" sz="quarter" idx="12"/>
          </p:nvPr>
        </p:nvSpPr>
        <p:spPr/>
        <p:txBody>
          <a:bodyPr/>
          <a:lstStyle/>
          <a:p>
            <a:fld id="{2C1F0E2C-DB56-4B79-B6EA-E929EA530B13}" type="slidenum">
              <a:rPr lang="de-DE" smtClean="0"/>
              <a:t>67</a:t>
            </a:fld>
            <a:endParaRPr lang="de-DE"/>
          </a:p>
        </p:txBody>
      </p:sp>
    </p:spTree>
    <p:extLst>
      <p:ext uri="{BB962C8B-B14F-4D97-AF65-F5344CB8AC3E}">
        <p14:creationId xmlns:p14="http://schemas.microsoft.com/office/powerpoint/2010/main" val="2701707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90043" y="188641"/>
            <a:ext cx="3008313" cy="1686344"/>
          </a:xfrm>
          <a:solidFill>
            <a:schemeClr val="tx2">
              <a:lumMod val="20000"/>
              <a:lumOff val="80000"/>
            </a:schemeClr>
          </a:solidFill>
        </p:spPr>
        <p:txBody>
          <a:bodyPr>
            <a:normAutofit/>
          </a:bodyPr>
          <a:lstStyle/>
          <a:p>
            <a:pPr algn="ctr"/>
            <a:r>
              <a:rPr lang="de-DE" sz="3200" u="sng" dirty="0">
                <a:solidFill>
                  <a:srgbClr val="0070C0"/>
                </a:solidFill>
              </a:rPr>
              <a:t>CHANCEN</a:t>
            </a:r>
            <a:r>
              <a:rPr lang="de-DE" sz="3200" dirty="0">
                <a:solidFill>
                  <a:srgbClr val="0070C0"/>
                </a:solidFill>
              </a:rPr>
              <a:t> des Praxissemesters für Sie sind…</a:t>
            </a:r>
            <a:endParaRPr lang="de-DE" sz="3200" dirty="0"/>
          </a:p>
        </p:txBody>
      </p:sp>
      <p:sp>
        <p:nvSpPr>
          <p:cNvPr id="5" name="Inhaltsplatzhalter 4"/>
          <p:cNvSpPr>
            <a:spLocks noGrp="1"/>
          </p:cNvSpPr>
          <p:nvPr>
            <p:ph idx="1"/>
          </p:nvPr>
        </p:nvSpPr>
        <p:spPr>
          <a:xfrm>
            <a:off x="3596578" y="188641"/>
            <a:ext cx="5151886" cy="6669359"/>
          </a:xfrm>
        </p:spPr>
        <p:txBody>
          <a:bodyPr>
            <a:noAutofit/>
          </a:bodyPr>
          <a:lstStyle/>
          <a:p>
            <a:r>
              <a:rPr lang="de-DE" sz="2600" b="1" dirty="0"/>
              <a:t>Ihr durch die eigene Schulzeit gewonnenes</a:t>
            </a:r>
            <a:r>
              <a:rPr lang="de-DE" sz="2600" b="1" dirty="0">
                <a:solidFill>
                  <a:schemeClr val="accent1"/>
                </a:solidFill>
              </a:rPr>
              <a:t> </a:t>
            </a:r>
            <a:r>
              <a:rPr lang="de-DE" sz="2600" b="1" dirty="0">
                <a:solidFill>
                  <a:srgbClr val="0070C0"/>
                </a:solidFill>
              </a:rPr>
              <a:t>Bild vom Lehrberuf und dem System Schule zu überprüfen,</a:t>
            </a:r>
          </a:p>
          <a:p>
            <a:r>
              <a:rPr lang="de-DE" sz="2600" b="1" dirty="0"/>
              <a:t>Ihre an der</a:t>
            </a:r>
            <a:r>
              <a:rPr lang="de-DE" sz="2600" b="1" dirty="0">
                <a:solidFill>
                  <a:srgbClr val="0070C0"/>
                </a:solidFill>
              </a:rPr>
              <a:t> Universität gewonnenen Kenntnisse anzuwenden </a:t>
            </a:r>
            <a:r>
              <a:rPr lang="de-DE" sz="2600" b="1" dirty="0"/>
              <a:t>und zu planen, woran Sie noch arbeiten wollen,</a:t>
            </a:r>
          </a:p>
          <a:p>
            <a:r>
              <a:rPr lang="de-DE" sz="2600" b="1" dirty="0">
                <a:solidFill>
                  <a:srgbClr val="0070C0"/>
                </a:solidFill>
              </a:rPr>
              <a:t>Ihre eigenen Fähigkeiten und Ressourcen für den Lehrberuf</a:t>
            </a:r>
            <a:r>
              <a:rPr lang="de-DE" sz="2600" b="1" dirty="0">
                <a:solidFill>
                  <a:schemeClr val="accent1"/>
                </a:solidFill>
              </a:rPr>
              <a:t> </a:t>
            </a:r>
            <a:r>
              <a:rPr lang="de-DE" sz="2600" b="1" dirty="0"/>
              <a:t>noch vor Beginn des 18monatigen Vorbereitungsdienstes (VD/Referendariat)  </a:t>
            </a:r>
            <a:r>
              <a:rPr lang="de-DE" sz="2600" b="1" dirty="0">
                <a:solidFill>
                  <a:srgbClr val="0070C0"/>
                </a:solidFill>
              </a:rPr>
              <a:t>genauer kennenzulernen, zu erweitern und zu reflektieren. </a:t>
            </a:r>
          </a:p>
        </p:txBody>
      </p:sp>
      <p:sp>
        <p:nvSpPr>
          <p:cNvPr id="6" name="Textplatzhalter 5"/>
          <p:cNvSpPr>
            <a:spLocks noGrp="1"/>
          </p:cNvSpPr>
          <p:nvPr>
            <p:ph type="body" sz="half" idx="2"/>
          </p:nvPr>
        </p:nvSpPr>
        <p:spPr>
          <a:xfrm>
            <a:off x="457200" y="2132857"/>
            <a:ext cx="3008313" cy="3672407"/>
          </a:xfrm>
        </p:spPr>
        <p:txBody>
          <a:bodyPr/>
          <a:lstStyle/>
          <a:p>
            <a:endParaRPr lang="de-DE" dirty="0"/>
          </a:p>
        </p:txBody>
      </p:sp>
      <p:pic>
        <p:nvPicPr>
          <p:cNvPr id="3" name="Grafik 2" descr="Ein Bild, das Objekt, Kleiderbügel enthält.&#10;&#10;Automatisch generierte Beschreibung">
            <a:extLst>
              <a:ext uri="{FF2B5EF4-FFF2-40B4-BE49-F238E27FC236}">
                <a16:creationId xmlns:a16="http://schemas.microsoft.com/office/drawing/2014/main" id="{DD65FA08-EA14-4D32-BF66-BE8D275F68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132857"/>
            <a:ext cx="3139378" cy="4104455"/>
          </a:xfrm>
          <a:prstGeom prst="rect">
            <a:avLst/>
          </a:prstGeom>
        </p:spPr>
      </p:pic>
      <p:sp>
        <p:nvSpPr>
          <p:cNvPr id="2" name="Foliennummernplatzhalter 1">
            <a:extLst>
              <a:ext uri="{FF2B5EF4-FFF2-40B4-BE49-F238E27FC236}">
                <a16:creationId xmlns:a16="http://schemas.microsoft.com/office/drawing/2014/main" id="{30EDD9AE-9E73-44DA-A237-B090EAEB5C0E}"/>
              </a:ext>
            </a:extLst>
          </p:cNvPr>
          <p:cNvSpPr>
            <a:spLocks noGrp="1"/>
          </p:cNvSpPr>
          <p:nvPr>
            <p:ph type="sldNum" sz="quarter" idx="12"/>
          </p:nvPr>
        </p:nvSpPr>
        <p:spPr/>
        <p:txBody>
          <a:bodyPr/>
          <a:lstStyle/>
          <a:p>
            <a:fld id="{2C1F0E2C-DB56-4B79-B6EA-E929EA530B13}" type="slidenum">
              <a:rPr lang="de-DE" smtClean="0"/>
              <a:t>7</a:t>
            </a:fld>
            <a:endParaRPr lang="de-DE"/>
          </a:p>
        </p:txBody>
      </p:sp>
    </p:spTree>
    <p:extLst>
      <p:ext uri="{BB962C8B-B14F-4D97-AF65-F5344CB8AC3E}">
        <p14:creationId xmlns:p14="http://schemas.microsoft.com/office/powerpoint/2010/main" val="795139097"/>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65B02A-6B51-40E4-B876-D1CC62FF73DB}"/>
              </a:ext>
            </a:extLst>
          </p:cNvPr>
          <p:cNvSpPr>
            <a:spLocks noGrp="1"/>
          </p:cNvSpPr>
          <p:nvPr>
            <p:ph type="title"/>
          </p:nvPr>
        </p:nvSpPr>
        <p:spPr>
          <a:xfrm>
            <a:off x="457200" y="274638"/>
            <a:ext cx="8229600" cy="1858218"/>
          </a:xfrm>
        </p:spPr>
        <p:txBody>
          <a:bodyPr>
            <a:normAutofit/>
          </a:bodyPr>
          <a:lstStyle/>
          <a:p>
            <a:r>
              <a:rPr lang="de-DE" sz="3200" b="1" dirty="0">
                <a:solidFill>
                  <a:srgbClr val="0070C0"/>
                </a:solidFill>
              </a:rPr>
              <a:t>Ein PS = Zwei schulseitige Lernorte </a:t>
            </a:r>
            <a:br>
              <a:rPr lang="de-DE" sz="3200" b="1" dirty="0">
                <a:solidFill>
                  <a:srgbClr val="0070C0"/>
                </a:solidFill>
              </a:rPr>
            </a:br>
            <a:r>
              <a:rPr lang="de-DE" sz="2400" b="1" dirty="0">
                <a:solidFill>
                  <a:srgbClr val="0070C0"/>
                </a:solidFill>
              </a:rPr>
              <a:t>Eine Art duale Ausbildung                                                                        (vgl. Vorbereitungsdienst /Referendariat)</a:t>
            </a:r>
            <a:endParaRPr lang="de-DE" sz="2400" b="1" dirty="0"/>
          </a:p>
        </p:txBody>
      </p:sp>
      <p:graphicFrame>
        <p:nvGraphicFramePr>
          <p:cNvPr id="4" name="Inhaltsplatzhalter 3">
            <a:extLst>
              <a:ext uri="{FF2B5EF4-FFF2-40B4-BE49-F238E27FC236}">
                <a16:creationId xmlns:a16="http://schemas.microsoft.com/office/drawing/2014/main" id="{E406FA8E-FDA4-4B32-9DCC-B85511D99A66}"/>
              </a:ext>
            </a:extLst>
          </p:cNvPr>
          <p:cNvGraphicFramePr>
            <a:graphicFrameLocks noGrp="1"/>
          </p:cNvGraphicFramePr>
          <p:nvPr>
            <p:ph idx="1"/>
            <p:extLst>
              <p:ext uri="{D42A27DB-BD31-4B8C-83A1-F6EECF244321}">
                <p14:modId xmlns:p14="http://schemas.microsoft.com/office/powerpoint/2010/main" val="2990893047"/>
              </p:ext>
            </p:extLst>
          </p:nvPr>
        </p:nvGraphicFramePr>
        <p:xfrm>
          <a:off x="457200" y="1988840"/>
          <a:ext cx="8229600" cy="4137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oliennummernplatzhalter 2">
            <a:extLst>
              <a:ext uri="{FF2B5EF4-FFF2-40B4-BE49-F238E27FC236}">
                <a16:creationId xmlns:a16="http://schemas.microsoft.com/office/drawing/2014/main" id="{8D624141-A2C4-4396-8CA4-F62DC07A5901}"/>
              </a:ext>
            </a:extLst>
          </p:cNvPr>
          <p:cNvSpPr>
            <a:spLocks noGrp="1"/>
          </p:cNvSpPr>
          <p:nvPr>
            <p:ph type="sldNum" sz="quarter" idx="12"/>
          </p:nvPr>
        </p:nvSpPr>
        <p:spPr/>
        <p:txBody>
          <a:bodyPr/>
          <a:lstStyle/>
          <a:p>
            <a:fld id="{2C1F0E2C-DB56-4B79-B6EA-E929EA530B13}" type="slidenum">
              <a:rPr lang="de-DE" smtClean="0"/>
              <a:t>8</a:t>
            </a:fld>
            <a:endParaRPr lang="de-DE"/>
          </a:p>
        </p:txBody>
      </p:sp>
    </p:spTree>
    <p:extLst>
      <p:ext uri="{BB962C8B-B14F-4D97-AF65-F5344CB8AC3E}">
        <p14:creationId xmlns:p14="http://schemas.microsoft.com/office/powerpoint/2010/main" val="231150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57200" y="274638"/>
            <a:ext cx="8229600" cy="1282154"/>
          </a:xfrm>
          <a:solidFill>
            <a:schemeClr val="bg2">
              <a:lumMod val="90000"/>
            </a:schemeClr>
          </a:solidFill>
        </p:spPr>
        <p:txBody>
          <a:bodyPr>
            <a:normAutofit fontScale="90000"/>
          </a:bodyPr>
          <a:lstStyle/>
          <a:p>
            <a:r>
              <a:rPr lang="de-DE" sz="3200" b="1" dirty="0">
                <a:solidFill>
                  <a:srgbClr val="0070C0"/>
                </a:solidFill>
                <a:latin typeface="+mn-lt"/>
              </a:rPr>
              <a:t>Leitidee der</a:t>
            </a:r>
            <a:br>
              <a:rPr lang="de-DE" sz="3200" b="1" dirty="0">
                <a:solidFill>
                  <a:srgbClr val="0070C0"/>
                </a:solidFill>
                <a:latin typeface="+mn-lt"/>
              </a:rPr>
            </a:br>
            <a:r>
              <a:rPr lang="de-DE" sz="3200" b="1" dirty="0">
                <a:solidFill>
                  <a:srgbClr val="0070C0"/>
                </a:solidFill>
                <a:latin typeface="+mn-lt"/>
              </a:rPr>
              <a:t>Begleitung im PS an Schule und ZfsL</a:t>
            </a:r>
            <a:br>
              <a:rPr lang="de-DE" sz="3200" b="1" dirty="0"/>
            </a:br>
            <a:r>
              <a:rPr lang="de-DE" sz="1800" b="1" dirty="0"/>
              <a:t>(Orientierungsrahmen Ausbildungsregion MS, gültig seit PS 02/2019)</a:t>
            </a:r>
          </a:p>
        </p:txBody>
      </p:sp>
      <p:sp>
        <p:nvSpPr>
          <p:cNvPr id="5" name="Textplatzhalter 4"/>
          <p:cNvSpPr>
            <a:spLocks noGrp="1"/>
          </p:cNvSpPr>
          <p:nvPr>
            <p:ph type="body" idx="1"/>
          </p:nvPr>
        </p:nvSpPr>
        <p:spPr/>
        <p:txBody>
          <a:bodyPr>
            <a:normAutofit/>
          </a:bodyPr>
          <a:lstStyle/>
          <a:p>
            <a:r>
              <a:rPr lang="de-DE" sz="2800" u="sng" dirty="0"/>
              <a:t>Personenorientierung</a:t>
            </a:r>
          </a:p>
        </p:txBody>
      </p:sp>
      <p:sp>
        <p:nvSpPr>
          <p:cNvPr id="6" name="Inhaltsplatzhalter 5"/>
          <p:cNvSpPr>
            <a:spLocks noGrp="1"/>
          </p:cNvSpPr>
          <p:nvPr>
            <p:ph sz="half" idx="2"/>
          </p:nvPr>
        </p:nvSpPr>
        <p:spPr>
          <a:xfrm>
            <a:off x="457200" y="2174874"/>
            <a:ext cx="4040188" cy="4422477"/>
          </a:xfrm>
        </p:spPr>
        <p:txBody>
          <a:bodyPr>
            <a:normAutofit/>
          </a:bodyPr>
          <a:lstStyle/>
          <a:p>
            <a:r>
              <a:rPr lang="de-DE" b="1" dirty="0"/>
              <a:t>Reflexion der eigenen Lehrerpersönlichkeit</a:t>
            </a:r>
          </a:p>
          <a:p>
            <a:r>
              <a:rPr lang="de-DE" b="1" dirty="0"/>
              <a:t>Entwicklung eigener Fragestellungen </a:t>
            </a:r>
          </a:p>
          <a:p>
            <a:r>
              <a:rPr lang="de-DE" b="1" dirty="0"/>
              <a:t>Kein Erwerb von prof. Handlungsroutinen vorgesehen</a:t>
            </a:r>
          </a:p>
          <a:p>
            <a:pPr marL="0" indent="0">
              <a:buNone/>
            </a:pPr>
            <a:r>
              <a:rPr lang="de-DE" sz="2800" b="1" dirty="0">
                <a:solidFill>
                  <a:srgbClr val="0070C0"/>
                </a:solidFill>
              </a:rPr>
              <a:t>=&gt; Professionsbezogene     Selbsterkundung</a:t>
            </a:r>
          </a:p>
          <a:p>
            <a:pPr marL="0" indent="0">
              <a:buNone/>
            </a:pPr>
            <a:endParaRPr lang="de-DE" b="1" dirty="0">
              <a:solidFill>
                <a:srgbClr val="0070C0"/>
              </a:solidFill>
            </a:endParaRPr>
          </a:p>
        </p:txBody>
      </p:sp>
      <p:sp>
        <p:nvSpPr>
          <p:cNvPr id="7" name="Textplatzhalter 6"/>
          <p:cNvSpPr>
            <a:spLocks noGrp="1"/>
          </p:cNvSpPr>
          <p:nvPr>
            <p:ph type="body" sz="quarter" idx="3"/>
          </p:nvPr>
        </p:nvSpPr>
        <p:spPr/>
        <p:txBody>
          <a:bodyPr>
            <a:normAutofit/>
          </a:bodyPr>
          <a:lstStyle/>
          <a:p>
            <a:r>
              <a:rPr lang="de-DE" sz="2800" u="sng" dirty="0"/>
              <a:t>Professionsorientierung</a:t>
            </a:r>
          </a:p>
        </p:txBody>
      </p:sp>
      <p:sp>
        <p:nvSpPr>
          <p:cNvPr id="8" name="Inhaltsplatzhalter 7"/>
          <p:cNvSpPr>
            <a:spLocks noGrp="1"/>
          </p:cNvSpPr>
          <p:nvPr>
            <p:ph sz="quarter" idx="4"/>
          </p:nvPr>
        </p:nvSpPr>
        <p:spPr>
          <a:xfrm>
            <a:off x="4645025" y="2174875"/>
            <a:ext cx="4041775" cy="4408488"/>
          </a:xfrm>
        </p:spPr>
        <p:txBody>
          <a:bodyPr>
            <a:noAutofit/>
          </a:bodyPr>
          <a:lstStyle/>
          <a:p>
            <a:r>
              <a:rPr lang="de-DE" b="1" dirty="0"/>
              <a:t>Anbahnung notwendiger professionsbezogener </a:t>
            </a:r>
          </a:p>
          <a:p>
            <a:pPr marL="0" indent="0">
              <a:buNone/>
            </a:pPr>
            <a:r>
              <a:rPr lang="de-DE" b="1" dirty="0"/>
              <a:t>     Kompetenzen (z.B. Planung</a:t>
            </a:r>
          </a:p>
          <a:p>
            <a:pPr marL="0" indent="0">
              <a:buNone/>
            </a:pPr>
            <a:r>
              <a:rPr lang="de-DE" b="1" dirty="0"/>
              <a:t>     und Durchführung  von </a:t>
            </a:r>
          </a:p>
          <a:p>
            <a:pPr marL="0" indent="0">
              <a:buNone/>
            </a:pPr>
            <a:r>
              <a:rPr lang="de-DE" b="1" dirty="0"/>
              <a:t>     Fachunterricht in Unter-</a:t>
            </a:r>
          </a:p>
          <a:p>
            <a:pPr marL="0" indent="0">
              <a:buNone/>
            </a:pPr>
            <a:r>
              <a:rPr lang="de-DE" b="1" dirty="0"/>
              <a:t>     </a:t>
            </a:r>
            <a:r>
              <a:rPr lang="de-DE" b="1" dirty="0" err="1"/>
              <a:t>richtsvorhaben</a:t>
            </a:r>
            <a:r>
              <a:rPr lang="de-DE" b="1" dirty="0"/>
              <a:t>)</a:t>
            </a:r>
          </a:p>
          <a:p>
            <a:pPr marL="0" indent="0">
              <a:buNone/>
            </a:pPr>
            <a:endParaRPr lang="de-DE" sz="1200" b="1" dirty="0"/>
          </a:p>
          <a:p>
            <a:pPr marL="0" indent="0">
              <a:buNone/>
            </a:pPr>
            <a:r>
              <a:rPr lang="de-DE" sz="2800" b="1" dirty="0">
                <a:solidFill>
                  <a:srgbClr val="0070C0"/>
                </a:solidFill>
              </a:rPr>
              <a:t>=&gt; Vorelemente des               Vorbereitungsdienstes (Referendariat)</a:t>
            </a:r>
          </a:p>
        </p:txBody>
      </p:sp>
      <p:sp>
        <p:nvSpPr>
          <p:cNvPr id="2" name="Foliennummernplatzhalter 1">
            <a:extLst>
              <a:ext uri="{FF2B5EF4-FFF2-40B4-BE49-F238E27FC236}">
                <a16:creationId xmlns:a16="http://schemas.microsoft.com/office/drawing/2014/main" id="{1C1499DA-2A65-4FB0-82FB-BD933B90344F}"/>
              </a:ext>
            </a:extLst>
          </p:cNvPr>
          <p:cNvSpPr>
            <a:spLocks noGrp="1"/>
          </p:cNvSpPr>
          <p:nvPr>
            <p:ph type="sldNum" sz="quarter" idx="12"/>
          </p:nvPr>
        </p:nvSpPr>
        <p:spPr/>
        <p:txBody>
          <a:bodyPr/>
          <a:lstStyle/>
          <a:p>
            <a:fld id="{2C1F0E2C-DB56-4B79-B6EA-E929EA530B13}" type="slidenum">
              <a:rPr lang="de-DE" smtClean="0"/>
              <a:t>9</a:t>
            </a:fld>
            <a:endParaRPr lang="de-DE"/>
          </a:p>
        </p:txBody>
      </p:sp>
    </p:spTree>
    <p:extLst>
      <p:ext uri="{BB962C8B-B14F-4D97-AF65-F5344CB8AC3E}">
        <p14:creationId xmlns:p14="http://schemas.microsoft.com/office/powerpoint/2010/main" val="1507050010"/>
      </p:ext>
    </p:extLst>
  </p:cSld>
  <p:clrMapOvr>
    <a:masterClrMapping/>
  </p:clrMapOvr>
</p:sld>
</file>

<file path=ppt/theme/theme1.xml><?xml version="1.0" encoding="utf-8"?>
<a:theme xmlns:a="http://schemas.openxmlformats.org/drawingml/2006/main" name="Larissa">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5296</Words>
  <Application>Microsoft Office PowerPoint</Application>
  <PresentationFormat>Bildschirmpräsentation (4:3)</PresentationFormat>
  <Paragraphs>677</Paragraphs>
  <Slides>67</Slides>
  <Notes>31</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67</vt:i4>
      </vt:variant>
    </vt:vector>
  </HeadingPairs>
  <TitlesOfParts>
    <vt:vector size="76" baseType="lpstr">
      <vt:lpstr>-apple-system</vt:lpstr>
      <vt:lpstr>Arial</vt:lpstr>
      <vt:lpstr>Calibri</vt:lpstr>
      <vt:lpstr>Cambria</vt:lpstr>
      <vt:lpstr>Courier New</vt:lpstr>
      <vt:lpstr>IBM Plex Sans</vt:lpstr>
      <vt:lpstr>Symbol</vt:lpstr>
      <vt:lpstr>Larissa</vt:lpstr>
      <vt:lpstr>Dokument</vt:lpstr>
      <vt:lpstr>PowerPoint-Präsentation</vt:lpstr>
      <vt:lpstr>  Welche Informationen enthält diese Info-PDF? </vt:lpstr>
      <vt:lpstr>  1. Wie erreiche ich die      Praxissemesterbeauftragten (Prabas)?  </vt:lpstr>
      <vt:lpstr>    Welche/r Praba ist für mich/meine Schule zuständig und damit meine erste Ansprechperson? </vt:lpstr>
      <vt:lpstr>2. Welche Zielsetzungen verfolgt das      Praxissemester? </vt:lpstr>
      <vt:lpstr>Zielsetzungen im Praxissemester gemäß LZV</vt:lpstr>
      <vt:lpstr>CHANCEN des Praxissemesters für Sie sind…</vt:lpstr>
      <vt:lpstr>Ein PS = Zwei schulseitige Lernorte  Eine Art duale Ausbildung                                                                        (vgl. Vorbereitungsdienst /Referendariat)</vt:lpstr>
      <vt:lpstr>Leitidee der Begleitung im PS an Schule und ZfsL (Orientierungsrahmen Ausbildungsregion MS, gültig seit PS 02/2019)</vt:lpstr>
      <vt:lpstr>Konsequenzen  aus der Leitidee des PS  für die inhaltliche Gestaltung der ZfsL-Begleitveranstaltungen (BVs)                                                                      Einerseits… Nähe zum VD (Referendariat)</vt:lpstr>
      <vt:lpstr>Konsequenzen  aus der Leitidee des PS für die inhaltliche Gestaltung der ZfsL-Begleitveranstaltungen (BVs)                Andererseits… Abgrenzung vom VD (Referendariat)</vt:lpstr>
      <vt:lpstr>3. Wie differenziert sich die schulseitige Obligatorik?</vt:lpstr>
      <vt:lpstr>4. Was muss ich wissen zum Lernort ZfsL?</vt:lpstr>
      <vt:lpstr>Mit welchen Personen habe ich am Lernort ZfsL näher zu tun?</vt:lpstr>
      <vt:lpstr>Wo sind für mich wichtige Informationen/ Dokumente hinterlegt? </vt:lpstr>
      <vt:lpstr>Fortsetzung:</vt:lpstr>
      <vt:lpstr>An welchen Tagen liegen meine ZfsL-Begleitveranstaltungen? </vt:lpstr>
      <vt:lpstr>Fortsetzung:</vt:lpstr>
      <vt:lpstr>  Welche Begleitformate absolviere ich am ZfsL?</vt:lpstr>
      <vt:lpstr>Fortsetzung:</vt:lpstr>
      <vt:lpstr> Wie wird meine Anwesenheit bei den ZfsL-Begleitformaten dokumentiert? –  Der ZfsL-Dokumentationsbogen </vt:lpstr>
      <vt:lpstr>Fortsetzung:</vt:lpstr>
      <vt:lpstr>PowerPoint-Präsentation</vt:lpstr>
      <vt:lpstr>5. Bei welchen Begleitformaten wirken ZfsL und Schule zusammen?</vt:lpstr>
      <vt:lpstr>Begleitformate am Lernort Schule unter ZfsL-Beteiligung</vt:lpstr>
      <vt:lpstr>Welche Materialien gibt es für die Planung und Durch-führung der überfachlichen  Gruppenhospitationen und fachlichen Praxisbegleitungen? </vt:lpstr>
      <vt:lpstr>PowerPoint-Präsentation</vt:lpstr>
      <vt:lpstr>PowerPoint-Präsentation</vt:lpstr>
      <vt:lpstr>Welche Materialien gibt es für die Planung und Durchführung des Bilanz- und Perspektivgesprächs (BPG)?</vt:lpstr>
      <vt:lpstr>Fortsetzung:</vt:lpstr>
      <vt:lpstr>PowerPoint-Präsentation</vt:lpstr>
      <vt:lpstr>PowerPoint-Präsentation</vt:lpstr>
      <vt:lpstr>Wie wird der erfolgreich absolvierte schulpraktische Teil meines Praxissemesters bescheinigt? –  Die Doppelbescheinigung </vt:lpstr>
      <vt:lpstr>Schwangerschaft im Praxissemester – Was muss ich beachten?</vt:lpstr>
      <vt:lpstr>6. Was muss ich wissen zum Lernort Schule?</vt:lpstr>
      <vt:lpstr>Mit welchen Personen habe ich am Lernort Schule näher zu tun?</vt:lpstr>
      <vt:lpstr> Wann starte ich an meiner Praktikumsschule?  </vt:lpstr>
      <vt:lpstr>Welche Rolle habe ich als Praxissemesterstudierende/r an meiner Schule? </vt:lpstr>
      <vt:lpstr>Fortsetzung:</vt:lpstr>
      <vt:lpstr> </vt:lpstr>
      <vt:lpstr>PowerPoint-Präsentation</vt:lpstr>
      <vt:lpstr>PowerPoint-Präsentation</vt:lpstr>
      <vt:lpstr>7. Was ist „Unterricht unter Begleitung“?</vt:lpstr>
      <vt:lpstr>Progression als Leitgedanke </vt:lpstr>
      <vt:lpstr>Fortsetzung:</vt:lpstr>
      <vt:lpstr>Präzisierung des Umfangs des Unterrichts unter Begleitung</vt:lpstr>
      <vt:lpstr>8. Was ist ein „Unterrichtsvorhaben“?</vt:lpstr>
      <vt:lpstr> Definition des Formats Unterrichtsvorhaben  </vt:lpstr>
      <vt:lpstr>Fortsetzung:</vt:lpstr>
      <vt:lpstr>Fortsetzung:</vt:lpstr>
      <vt:lpstr> Studienprojekte - Was muss ich beachten in Bezug auf die Durchführung an meiner Schule?  </vt:lpstr>
      <vt:lpstr>Fortsetzung:</vt:lpstr>
      <vt:lpstr>9. Wie kann ich im Praxissemester meine im Studium begonnene Portfolio-Arbeit weiterführen?</vt:lpstr>
      <vt:lpstr>Portfolioführung im Praxissemester</vt:lpstr>
      <vt:lpstr> Wie kann ich mein Portfolio in meiner schulpraktischen Phase für die Lernorte ZfsL und Schule nutzen?   </vt:lpstr>
      <vt:lpstr>10. Angesichts der aktuellen Covid-19-Pandemie – Welche Regelungen und Hinweise gelten für mich?</vt:lpstr>
      <vt:lpstr>Findet mein Praxissemester in Präsenz oder Distanz statt?</vt:lpstr>
      <vt:lpstr>Fortsetzung:</vt:lpstr>
      <vt:lpstr>Wie erfahre ich, ob eine ZfsL-Begleitveranstaltung in Präsenz oder in Distanz stattfinden wird?</vt:lpstr>
      <vt:lpstr>Habe ich Anspruch darauf, an schulischen Corona-Testungen teilzunehmen?</vt:lpstr>
      <vt:lpstr>Bestehen weiterhin Corona-Sonderregelungen bzgl. der Präsenzpflicht an den Lernorten Schule und ZfsL?</vt:lpstr>
      <vt:lpstr>Was muss ich beachten, wenn meine ZfsL-Begleitkraft an meine Schule kommt? </vt:lpstr>
      <vt:lpstr>Wie kann ich meine Tätigkeit am Lernort Schule ausüben, wenn coronabedingt kein Präsenzunterricht möglich sein sollte? </vt:lpstr>
      <vt:lpstr>Fortsetzung:</vt:lpstr>
      <vt:lpstr>Was kann ich tun, wenn ich selbst zu einer Corona-Risikogruppe gehöre, für die eine Impfung nicht möglich ist? </vt:lpstr>
      <vt:lpstr>Kurz vor Schluss:  Wir freuen uns über ein kurzes Feedback von Ihnen!</vt:lpstr>
      <vt:lpstr>   11. Zu guter Letzt: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Nesselbosch</dc:creator>
  <cp:lastModifiedBy>32_nesudo</cp:lastModifiedBy>
  <cp:revision>888</cp:revision>
  <cp:lastPrinted>2018-12-11T16:35:23Z</cp:lastPrinted>
  <dcterms:created xsi:type="dcterms:W3CDTF">2018-11-21T11:12:10Z</dcterms:created>
  <dcterms:modified xsi:type="dcterms:W3CDTF">2021-09-06T17:58:24Z</dcterms:modified>
</cp:coreProperties>
</file>