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comments/comment1.xml" ContentType="application/vnd.openxmlformats-officedocument.presentationml.comments+xml"/>
  <Override PartName="/ppt/tags/tag3.xml" ContentType="application/vnd.openxmlformats-officedocument.presentationml.tags+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tags/tag8.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ppt/comments/comment2.xml" ContentType="application/vnd.openxmlformats-officedocument.presentationml.comments+xml"/>
  <Override PartName="/ppt/tags/tag1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Lst>
  <p:notesMasterIdLst>
    <p:notesMasterId r:id="rId50"/>
  </p:notesMasterIdLst>
  <p:handoutMasterIdLst>
    <p:handoutMasterId r:id="rId51"/>
  </p:handoutMasterIdLst>
  <p:sldIdLst>
    <p:sldId id="381" r:id="rId4"/>
    <p:sldId id="380" r:id="rId5"/>
    <p:sldId id="388" r:id="rId6"/>
    <p:sldId id="343" r:id="rId7"/>
    <p:sldId id="391" r:id="rId8"/>
    <p:sldId id="371" r:id="rId9"/>
    <p:sldId id="337" r:id="rId10"/>
    <p:sldId id="268" r:id="rId11"/>
    <p:sldId id="338" r:id="rId12"/>
    <p:sldId id="309" r:id="rId13"/>
    <p:sldId id="333" r:id="rId14"/>
    <p:sldId id="334" r:id="rId15"/>
    <p:sldId id="272" r:id="rId16"/>
    <p:sldId id="390" r:id="rId17"/>
    <p:sldId id="317" r:id="rId18"/>
    <p:sldId id="274" r:id="rId19"/>
    <p:sldId id="384" r:id="rId20"/>
    <p:sldId id="389" r:id="rId21"/>
    <p:sldId id="348" r:id="rId22"/>
    <p:sldId id="363" r:id="rId23"/>
    <p:sldId id="376" r:id="rId24"/>
    <p:sldId id="377" r:id="rId25"/>
    <p:sldId id="378" r:id="rId26"/>
    <p:sldId id="314" r:id="rId27"/>
    <p:sldId id="281" r:id="rId28"/>
    <p:sldId id="282" r:id="rId29"/>
    <p:sldId id="324" r:id="rId30"/>
    <p:sldId id="284" r:id="rId31"/>
    <p:sldId id="352" r:id="rId32"/>
    <p:sldId id="287" r:id="rId33"/>
    <p:sldId id="288" r:id="rId34"/>
    <p:sldId id="289" r:id="rId35"/>
    <p:sldId id="290" r:id="rId36"/>
    <p:sldId id="291" r:id="rId37"/>
    <p:sldId id="382" r:id="rId38"/>
    <p:sldId id="386" r:id="rId39"/>
    <p:sldId id="294" r:id="rId40"/>
    <p:sldId id="323" r:id="rId41"/>
    <p:sldId id="296" r:id="rId42"/>
    <p:sldId id="297" r:id="rId43"/>
    <p:sldId id="298" r:id="rId44"/>
    <p:sldId id="321" r:id="rId45"/>
    <p:sldId id="350" r:id="rId46"/>
    <p:sldId id="264" r:id="rId47"/>
    <p:sldId id="345" r:id="rId48"/>
    <p:sldId id="383" r:id="rId49"/>
  </p:sldIdLst>
  <p:sldSz cx="12192000" cy="6858000"/>
  <p:notesSz cx="9296400" cy="70104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aarmann, Julia" initials="HJ" lastIdx="4" clrIdx="6">
    <p:extLst>
      <p:ext uri="{19B8F6BF-5375-455C-9EA6-DF929625EA0E}">
        <p15:presenceInfo xmlns:p15="http://schemas.microsoft.com/office/powerpoint/2012/main" userId="S-1-5-21-1275473729-210398050-1432810428-144419" providerId="AD"/>
      </p:ext>
    </p:extLst>
  </p:cmAuthor>
  <p:cmAuthor id="1" name="Frau Julia Haarmann" initials="FJH" lastIdx="33" clrIdx="0"/>
  <p:cmAuthor id="2" name="User" initials="U" lastIdx="4" clrIdx="1"/>
  <p:cmAuthor id="3" name="Frau Dr. Jutta Walke" initials="FDJW" lastIdx="6" clrIdx="2"/>
  <p:cmAuthor id="4" name="Frau Corinna Schopphoff" initials="FCS" lastIdx="2" clrIdx="3"/>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Julia" initials="J" lastIdx="1" clrIdx="5">
    <p:extLst>
      <p:ext uri="{19B8F6BF-5375-455C-9EA6-DF929625EA0E}">
        <p15:presenceInfo xmlns:p15="http://schemas.microsoft.com/office/powerpoint/2012/main" userId="Ju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1F2F5"/>
    <a:srgbClr val="F3F6F9"/>
    <a:srgbClr val="F66860"/>
    <a:srgbClr val="679AB9"/>
    <a:srgbClr val="9AB7D2"/>
    <a:srgbClr val="81C800"/>
    <a:srgbClr val="BCD700"/>
    <a:srgbClr val="007890"/>
    <a:srgbClr val="F37E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64" autoAdjust="0"/>
    <p:restoredTop sz="78713" autoAdjust="0"/>
  </p:normalViewPr>
  <p:slideViewPr>
    <p:cSldViewPr snapToObjects="1">
      <p:cViewPr varScale="1">
        <p:scale>
          <a:sx n="77" d="100"/>
          <a:sy n="77" d="100"/>
        </p:scale>
        <p:origin x="1100" y="68"/>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sorterViewPr>
    <p:cViewPr>
      <p:scale>
        <a:sx n="100" d="100"/>
        <a:sy n="100" d="100"/>
      </p:scale>
      <p:origin x="0" y="0"/>
    </p:cViewPr>
  </p:sorter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comments/comment1.xml><?xml version="1.0" encoding="utf-8"?>
<p:cmLst xmlns:a="http://schemas.openxmlformats.org/drawingml/2006/main" xmlns:r="http://schemas.openxmlformats.org/officeDocument/2006/relationships" xmlns:p="http://schemas.openxmlformats.org/presentationml/2006/main">
  <p:cm authorId="6" dt="2020-05-13T17:13:27.851" idx="1">
    <p:pos x="10" y="10"/>
    <p:text>NEU einsprech</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7" dt="2020-05-27T16:03:40.739" idx="3">
    <p:pos x="10" y="10"/>
    <p:text>NEU einsprechen</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4"/>
            <a:ext cx="4029453" cy="3509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264778" y="4"/>
            <a:ext cx="4029453" cy="350913"/>
          </a:xfrm>
          <a:prstGeom prst="rect">
            <a:avLst/>
          </a:prstGeom>
        </p:spPr>
        <p:txBody>
          <a:bodyPr vert="horz" lIns="91440" tIns="45720" rIns="91440" bIns="45720" rtlCol="0"/>
          <a:lstStyle>
            <a:lvl1pPr algn="r">
              <a:defRPr sz="1200"/>
            </a:lvl1pPr>
          </a:lstStyle>
          <a:p>
            <a:fld id="{54CA6683-C75E-4ABA-9D0C-C4AC0D80E78B}" type="datetimeFigureOut">
              <a:rPr lang="de-DE" smtClean="0"/>
              <a:t>23.02.2021</a:t>
            </a:fld>
            <a:endParaRPr lang="de-DE"/>
          </a:p>
        </p:txBody>
      </p:sp>
      <p:sp>
        <p:nvSpPr>
          <p:cNvPr id="4" name="Fußzeilenplatzhalter 3"/>
          <p:cNvSpPr>
            <a:spLocks noGrp="1"/>
          </p:cNvSpPr>
          <p:nvPr>
            <p:ph type="ftr" sz="quarter" idx="2"/>
          </p:nvPr>
        </p:nvSpPr>
        <p:spPr>
          <a:xfrm>
            <a:off x="1" y="6659491"/>
            <a:ext cx="4029453" cy="35091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264778" y="6659491"/>
            <a:ext cx="4029453" cy="350913"/>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5" y="2"/>
            <a:ext cx="4028440" cy="351737"/>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265816" y="2"/>
            <a:ext cx="4028440" cy="351737"/>
          </a:xfrm>
          <a:prstGeom prst="rect">
            <a:avLst/>
          </a:prstGeom>
        </p:spPr>
        <p:txBody>
          <a:bodyPr vert="horz" lIns="91440" tIns="45720" rIns="91440" bIns="45720" rtlCol="0"/>
          <a:lstStyle>
            <a:lvl1pPr algn="r">
              <a:defRPr sz="1200"/>
            </a:lvl1pPr>
          </a:lstStyle>
          <a:p>
            <a:fld id="{85CEDDC4-A7BF-4A62-85FF-17C95660EF76}" type="datetimeFigureOut">
              <a:rPr lang="de-DE" smtClean="0"/>
              <a:t>23.02.2021</a:t>
            </a:fld>
            <a:endParaRPr lang="de-DE"/>
          </a:p>
        </p:txBody>
      </p:sp>
      <p:sp>
        <p:nvSpPr>
          <p:cNvPr id="4" name="Folienbildplatzhalter 3"/>
          <p:cNvSpPr>
            <a:spLocks noGrp="1" noRot="1" noChangeAspect="1"/>
          </p:cNvSpPr>
          <p:nvPr>
            <p:ph type="sldImg" idx="2"/>
          </p:nvPr>
        </p:nvSpPr>
        <p:spPr>
          <a:xfrm>
            <a:off x="2547938" y="877888"/>
            <a:ext cx="4200525" cy="23637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29641" y="3373758"/>
            <a:ext cx="7437120" cy="276034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5" y="6658664"/>
            <a:ext cx="4028440" cy="35173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265816" y="6658664"/>
            <a:ext cx="4028440" cy="351737"/>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a:t>
            </a:fld>
            <a:endParaRPr lang="de-DE"/>
          </a:p>
        </p:txBody>
      </p:sp>
    </p:spTree>
    <p:extLst>
      <p:ext uri="{BB962C8B-B14F-4D97-AF65-F5344CB8AC3E}">
        <p14:creationId xmlns:p14="http://schemas.microsoft.com/office/powerpoint/2010/main" val="58513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13</a:t>
            </a:fld>
            <a:endParaRPr lang="de-DE"/>
          </a:p>
        </p:txBody>
      </p:sp>
    </p:spTree>
    <p:extLst>
      <p:ext uri="{BB962C8B-B14F-4D97-AF65-F5344CB8AC3E}">
        <p14:creationId xmlns:p14="http://schemas.microsoft.com/office/powerpoint/2010/main" val="29266183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a:defRPr/>
            </a:pPr>
            <a:fld id="{FA0A38BD-B56D-4BC6-A477-56BD73B0C4F2}" type="slidenum">
              <a:rPr lang="de-DE" smtClean="0">
                <a:solidFill>
                  <a:srgbClr val="000000"/>
                </a:solidFill>
              </a:rPr>
              <a:pPr>
                <a:defRPr/>
              </a:pPr>
              <a:t>15</a:t>
            </a:fld>
            <a:endParaRPr lang="de-DE">
              <a:solidFill>
                <a:srgbClr val="000000"/>
              </a:solidFill>
            </a:endParaRPr>
          </a:p>
        </p:txBody>
      </p:sp>
    </p:spTree>
    <p:extLst>
      <p:ext uri="{BB962C8B-B14F-4D97-AF65-F5344CB8AC3E}">
        <p14:creationId xmlns:p14="http://schemas.microsoft.com/office/powerpoint/2010/main" val="4224758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16</a:t>
            </a:fld>
            <a:endParaRPr lang="de-DE"/>
          </a:p>
        </p:txBody>
      </p:sp>
    </p:spTree>
    <p:extLst>
      <p:ext uri="{BB962C8B-B14F-4D97-AF65-F5344CB8AC3E}">
        <p14:creationId xmlns:p14="http://schemas.microsoft.com/office/powerpoint/2010/main" val="2848607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NEU EINSPRECHEN!</a:t>
            </a:r>
          </a:p>
        </p:txBody>
      </p:sp>
      <p:sp>
        <p:nvSpPr>
          <p:cNvPr id="4" name="Foliennummernplatzhalter 3"/>
          <p:cNvSpPr>
            <a:spLocks noGrp="1"/>
          </p:cNvSpPr>
          <p:nvPr>
            <p:ph type="sldNum" sz="quarter" idx="10"/>
          </p:nvPr>
        </p:nvSpPr>
        <p:spPr/>
        <p:txBody>
          <a:bodyPr/>
          <a:lstStyle/>
          <a:p>
            <a:fld id="{AD6B551E-9F22-4B6E-924D-4DC3CE728678}" type="slidenum">
              <a:rPr lang="de-DE" smtClean="0"/>
              <a:t>17</a:t>
            </a:fld>
            <a:endParaRPr lang="de-DE"/>
          </a:p>
        </p:txBody>
      </p:sp>
    </p:spTree>
    <p:extLst>
      <p:ext uri="{BB962C8B-B14F-4D97-AF65-F5344CB8AC3E}">
        <p14:creationId xmlns:p14="http://schemas.microsoft.com/office/powerpoint/2010/main" val="4090898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NEU EINSPRECHEN!</a:t>
            </a:r>
          </a:p>
        </p:txBody>
      </p:sp>
      <p:sp>
        <p:nvSpPr>
          <p:cNvPr id="4" name="Foliennummernplatzhalter 3"/>
          <p:cNvSpPr>
            <a:spLocks noGrp="1"/>
          </p:cNvSpPr>
          <p:nvPr>
            <p:ph type="sldNum" sz="quarter" idx="10"/>
          </p:nvPr>
        </p:nvSpPr>
        <p:spPr/>
        <p:txBody>
          <a:bodyPr/>
          <a:lstStyle/>
          <a:p>
            <a:fld id="{AD6B551E-9F22-4B6E-924D-4DC3CE728678}" type="slidenum">
              <a:rPr lang="de-DE" smtClean="0"/>
              <a:t>18</a:t>
            </a:fld>
            <a:endParaRPr lang="de-DE"/>
          </a:p>
        </p:txBody>
      </p:sp>
    </p:spTree>
    <p:extLst>
      <p:ext uri="{BB962C8B-B14F-4D97-AF65-F5344CB8AC3E}">
        <p14:creationId xmlns:p14="http://schemas.microsoft.com/office/powerpoint/2010/main" val="37047497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Zeitfenster</a:t>
            </a:r>
            <a:r>
              <a:rPr lang="de-DE" baseline="0" dirty="0"/>
              <a:t> beachten – Termine auch von MB und AB in den Blick nehmen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19</a:t>
            </a:fld>
            <a:endParaRPr lang="de-DE"/>
          </a:p>
        </p:txBody>
      </p:sp>
    </p:spTree>
    <p:extLst>
      <p:ext uri="{BB962C8B-B14F-4D97-AF65-F5344CB8AC3E}">
        <p14:creationId xmlns:p14="http://schemas.microsoft.com/office/powerpoint/2010/main" val="2763407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20</a:t>
            </a:fld>
            <a:endParaRPr lang="de-DE"/>
          </a:p>
        </p:txBody>
      </p:sp>
    </p:spTree>
    <p:extLst>
      <p:ext uri="{BB962C8B-B14F-4D97-AF65-F5344CB8AC3E}">
        <p14:creationId xmlns:p14="http://schemas.microsoft.com/office/powerpoint/2010/main" val="1179544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21</a:t>
            </a:fld>
            <a:endParaRPr lang="de-DE"/>
          </a:p>
        </p:txBody>
      </p:sp>
    </p:spTree>
    <p:extLst>
      <p:ext uri="{BB962C8B-B14F-4D97-AF65-F5344CB8AC3E}">
        <p14:creationId xmlns:p14="http://schemas.microsoft.com/office/powerpoint/2010/main" val="2219234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22</a:t>
            </a:fld>
            <a:endParaRPr lang="de-DE"/>
          </a:p>
        </p:txBody>
      </p:sp>
    </p:spTree>
    <p:extLst>
      <p:ext uri="{BB962C8B-B14F-4D97-AF65-F5344CB8AC3E}">
        <p14:creationId xmlns:p14="http://schemas.microsoft.com/office/powerpoint/2010/main" val="34615316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23</a:t>
            </a:fld>
            <a:endParaRPr lang="de-DE"/>
          </a:p>
        </p:txBody>
      </p:sp>
    </p:spTree>
    <p:extLst>
      <p:ext uri="{BB962C8B-B14F-4D97-AF65-F5344CB8AC3E}">
        <p14:creationId xmlns:p14="http://schemas.microsoft.com/office/powerpoint/2010/main" val="947868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a:t>
            </a:fld>
            <a:endParaRPr lang="de-DE"/>
          </a:p>
        </p:txBody>
      </p:sp>
    </p:spTree>
    <p:extLst>
      <p:ext uri="{BB962C8B-B14F-4D97-AF65-F5344CB8AC3E}">
        <p14:creationId xmlns:p14="http://schemas.microsoft.com/office/powerpoint/2010/main" val="10674284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3386803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25</a:t>
            </a:fld>
            <a:endParaRPr lang="de-DE"/>
          </a:p>
        </p:txBody>
      </p:sp>
    </p:spTree>
    <p:extLst>
      <p:ext uri="{BB962C8B-B14F-4D97-AF65-F5344CB8AC3E}">
        <p14:creationId xmlns:p14="http://schemas.microsoft.com/office/powerpoint/2010/main" val="3165922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17289298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27</a:t>
            </a:fld>
            <a:endParaRPr lang="de-DE"/>
          </a:p>
        </p:txBody>
      </p:sp>
    </p:spTree>
    <p:extLst>
      <p:ext uri="{BB962C8B-B14F-4D97-AF65-F5344CB8AC3E}">
        <p14:creationId xmlns:p14="http://schemas.microsoft.com/office/powerpoint/2010/main" val="13977843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28</a:t>
            </a:fld>
            <a:endParaRPr lang="de-DE"/>
          </a:p>
        </p:txBody>
      </p:sp>
    </p:spTree>
    <p:extLst>
      <p:ext uri="{BB962C8B-B14F-4D97-AF65-F5344CB8AC3E}">
        <p14:creationId xmlns:p14="http://schemas.microsoft.com/office/powerpoint/2010/main" val="2550454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694534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30</a:t>
            </a:fld>
            <a:endParaRPr lang="de-DE"/>
          </a:p>
        </p:txBody>
      </p:sp>
    </p:spTree>
    <p:extLst>
      <p:ext uri="{BB962C8B-B14F-4D97-AF65-F5344CB8AC3E}">
        <p14:creationId xmlns:p14="http://schemas.microsoft.com/office/powerpoint/2010/main" val="13746035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31</a:t>
            </a:fld>
            <a:endParaRPr lang="de-DE"/>
          </a:p>
        </p:txBody>
      </p:sp>
    </p:spTree>
    <p:extLst>
      <p:ext uri="{BB962C8B-B14F-4D97-AF65-F5344CB8AC3E}">
        <p14:creationId xmlns:p14="http://schemas.microsoft.com/office/powerpoint/2010/main" val="5505496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24154450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1096481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709118" y="3373758"/>
            <a:ext cx="8141405" cy="2760345"/>
          </a:xfrm>
        </p:spPr>
        <p:txBody>
          <a:bodyPr/>
          <a:lstStyle/>
          <a:p>
            <a:r>
              <a:rPr lang="de-DE" sz="1500" dirty="0"/>
              <a:t>Der Lernort Hochschule hat die </a:t>
            </a:r>
            <a:r>
              <a:rPr lang="de-DE" sz="1500" b="1" dirty="0"/>
              <a:t>Verantwortung für die Prüfungs- und Studienleistungen im Praxissemester</a:t>
            </a:r>
            <a:r>
              <a:rPr lang="de-DE" sz="1500" dirty="0"/>
              <a:t>. Hier werden sie auf die Studienprojekte vorbereitet. Studienprojekte sind das zentrale Format des Praxissemesters. Hierin bearbeiten Studierende eigene Untersuchungsfragen am Lernort Schule mit wissenschaftlichen Methoden. Zur Vorbereitung und Begleitung dieser kleinen Forschungsprojekte belegen Sie </a:t>
            </a:r>
            <a:r>
              <a:rPr lang="de-DE" sz="1500" b="1" dirty="0"/>
              <a:t>drei Lehrveranstaltungen die so genannten Praxisbezogenen Studien</a:t>
            </a:r>
            <a:r>
              <a:rPr lang="de-DE" sz="1500" dirty="0"/>
              <a:t>. Sie werden in den drei Studienfächern belegt und starten im Vorsemester zum Praxissemester.  Die Leistungen am Lernort Hochschule = Workload von 12 Leistungspunkten.</a:t>
            </a:r>
            <a:br>
              <a:rPr lang="de-DE" sz="1500" dirty="0"/>
            </a:br>
            <a:r>
              <a:rPr lang="de-DE" sz="1500" dirty="0"/>
              <a:t>Am Lernort ZfsL werden Studierende </a:t>
            </a:r>
            <a:r>
              <a:rPr lang="de-DE" sz="1500" b="1" dirty="0"/>
              <a:t>ebenfalls in den studierten Fächern </a:t>
            </a:r>
            <a:r>
              <a:rPr lang="de-DE" sz="1500" dirty="0"/>
              <a:t>begleitet. Sie nehmen an fachlichen und überfachlichen Begleitformaten am ZfsL teil und werden bei den so genannten Unterrichtsvorhaben begleitet und beraten.</a:t>
            </a:r>
          </a:p>
          <a:p>
            <a:r>
              <a:rPr lang="de-DE" sz="1500" dirty="0"/>
              <a:t>Am Lernort Schule erkunden Studierende Schule und Unterricht im Rahmen der vorgegebenen Präsenzzeit. An der Schule werden die Studienprojekte und Unterrichtsvorhaben durchgeführt und auch das Praxissemester abschließende Bilanz- und Perspektivgespräch.</a:t>
            </a:r>
          </a:p>
          <a:p>
            <a:r>
              <a:rPr lang="de-DE" sz="1500" dirty="0"/>
              <a:t>Die Leistungen entsprechen einem Workload von 13 Leistungspunkten.</a:t>
            </a:r>
          </a:p>
        </p:txBody>
      </p:sp>
      <p:sp>
        <p:nvSpPr>
          <p:cNvPr id="4" name="Foliennummernplatzhalter 3"/>
          <p:cNvSpPr>
            <a:spLocks noGrp="1"/>
          </p:cNvSpPr>
          <p:nvPr>
            <p:ph type="sldNum" sz="quarter" idx="10"/>
          </p:nvPr>
        </p:nvSpPr>
        <p:spPr/>
        <p:txBody>
          <a:bodyPr/>
          <a:lstStyle/>
          <a:p>
            <a:fld id="{AD6B551E-9F22-4B6E-924D-4DC3CE728678}" type="slidenum">
              <a:rPr lang="de-DE" smtClean="0"/>
              <a:t>6</a:t>
            </a:fld>
            <a:endParaRPr lang="de-DE"/>
          </a:p>
        </p:txBody>
      </p:sp>
    </p:spTree>
    <p:extLst>
      <p:ext uri="{BB962C8B-B14F-4D97-AF65-F5344CB8AC3E}">
        <p14:creationId xmlns:p14="http://schemas.microsoft.com/office/powerpoint/2010/main" val="9333311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10562962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RAUSNEHMEN? | ANPASSEN</a:t>
            </a:r>
          </a:p>
        </p:txBody>
      </p:sp>
      <p:sp>
        <p:nvSpPr>
          <p:cNvPr id="4" name="Foliennummernplatzhalter 3"/>
          <p:cNvSpPr>
            <a:spLocks noGrp="1"/>
          </p:cNvSpPr>
          <p:nvPr>
            <p:ph type="sldNum" sz="quarter" idx="10"/>
          </p:nvPr>
        </p:nvSpPr>
        <p:spPr/>
        <p:txBody>
          <a:bodyPr/>
          <a:lstStyle/>
          <a:p>
            <a:fld id="{AD6B551E-9F22-4B6E-924D-4DC3CE728678}" type="slidenum">
              <a:rPr lang="de-DE" smtClean="0"/>
              <a:t>35</a:t>
            </a:fld>
            <a:endParaRPr lang="de-DE"/>
          </a:p>
        </p:txBody>
      </p:sp>
    </p:spTree>
    <p:extLst>
      <p:ext uri="{BB962C8B-B14F-4D97-AF65-F5344CB8AC3E}">
        <p14:creationId xmlns:p14="http://schemas.microsoft.com/office/powerpoint/2010/main" val="42260822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dirty="0"/>
              <a:t>RAUSNEHMEN? | ANPASSEN</a:t>
            </a:r>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36</a:t>
            </a:fld>
            <a:endParaRPr lang="de-DE"/>
          </a:p>
        </p:txBody>
      </p:sp>
    </p:spTree>
    <p:extLst>
      <p:ext uri="{BB962C8B-B14F-4D97-AF65-F5344CB8AC3E}">
        <p14:creationId xmlns:p14="http://schemas.microsoft.com/office/powerpoint/2010/main" val="10047899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37</a:t>
            </a:fld>
            <a:endParaRPr lang="de-DE"/>
          </a:p>
        </p:txBody>
      </p:sp>
    </p:spTree>
    <p:extLst>
      <p:ext uri="{BB962C8B-B14F-4D97-AF65-F5344CB8AC3E}">
        <p14:creationId xmlns:p14="http://schemas.microsoft.com/office/powerpoint/2010/main" val="35664193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38</a:t>
            </a:fld>
            <a:endParaRPr lang="de-DE"/>
          </a:p>
        </p:txBody>
      </p:sp>
    </p:spTree>
    <p:extLst>
      <p:ext uri="{BB962C8B-B14F-4D97-AF65-F5344CB8AC3E}">
        <p14:creationId xmlns:p14="http://schemas.microsoft.com/office/powerpoint/2010/main" val="21328316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Stundenplan</a:t>
            </a:r>
            <a:r>
              <a:rPr lang="de-DE" sz="1600" dirty="0"/>
              <a:t> mit Schule verbindlich festlegen (Nebenjobs/Prüfungen ansprechen), aber auch </a:t>
            </a:r>
            <a:r>
              <a:rPr lang="de-DE" sz="1600" b="1" dirty="0"/>
              <a:t>flexibel</a:t>
            </a:r>
            <a:r>
              <a:rPr lang="de-DE" sz="1600" baseline="0" dirty="0"/>
              <a:t> sein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aseline="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Möglichst wenige </a:t>
            </a:r>
            <a:r>
              <a:rPr lang="de-DE" sz="1600" b="1" dirty="0"/>
              <a:t>Uni</a:t>
            </a:r>
            <a:r>
              <a:rPr lang="de-DE" sz="1600" dirty="0"/>
              <a:t>-Veranstaltungen nebenbei belegen: </a:t>
            </a:r>
            <a:r>
              <a:rPr lang="de-DE" sz="1600" baseline="0" dirty="0"/>
              <a:t>Praxissemester als Chance nutzen</a:t>
            </a: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1"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Pendelzeiten</a:t>
            </a:r>
            <a:r>
              <a:rPr lang="de-DE" sz="1600" dirty="0"/>
              <a:t> positiv nutzen: Fahrgemeinschaften oder inspirierende Zeitgestaltung</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Anteile eigenen Unterrichts </a:t>
            </a:r>
            <a:r>
              <a:rPr lang="de-DE" sz="1600" dirty="0"/>
              <a:t>langsam steigern: einzelne Phasen leiten, sich ausprobieren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39</a:t>
            </a:fld>
            <a:endParaRPr lang="de-DE"/>
          </a:p>
        </p:txBody>
      </p:sp>
    </p:spTree>
    <p:extLst>
      <p:ext uri="{BB962C8B-B14F-4D97-AF65-F5344CB8AC3E}">
        <p14:creationId xmlns:p14="http://schemas.microsoft.com/office/powerpoint/2010/main" val="8909687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Freundliche Verabschiedung</a:t>
            </a:r>
            <a:r>
              <a:rPr lang="de-DE" sz="1600" baseline="0" dirty="0"/>
              <a:t> (das ist ja eigentlich selbstverständlich….;-) ), gerne mit Kuchen…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40</a:t>
            </a:fld>
            <a:endParaRPr lang="de-DE"/>
          </a:p>
        </p:txBody>
      </p:sp>
    </p:spTree>
    <p:extLst>
      <p:ext uri="{BB962C8B-B14F-4D97-AF65-F5344CB8AC3E}">
        <p14:creationId xmlns:p14="http://schemas.microsoft.com/office/powerpoint/2010/main" val="13812774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41</a:t>
            </a:fld>
            <a:endParaRPr lang="de-DE"/>
          </a:p>
        </p:txBody>
      </p:sp>
    </p:spTree>
    <p:extLst>
      <p:ext uri="{BB962C8B-B14F-4D97-AF65-F5344CB8AC3E}">
        <p14:creationId xmlns:p14="http://schemas.microsoft.com/office/powerpoint/2010/main" val="29741662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42</a:t>
            </a:fld>
            <a:endParaRPr lang="de-DE"/>
          </a:p>
        </p:txBody>
      </p:sp>
    </p:spTree>
    <p:extLst>
      <p:ext uri="{BB962C8B-B14F-4D97-AF65-F5344CB8AC3E}">
        <p14:creationId xmlns:p14="http://schemas.microsoft.com/office/powerpoint/2010/main" val="35908016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43</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774825" y="227013"/>
            <a:ext cx="5591175" cy="31464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7</a:t>
            </a:fld>
            <a:endParaRPr lang="de-DE"/>
          </a:p>
        </p:txBody>
      </p:sp>
    </p:spTree>
    <p:extLst>
      <p:ext uri="{BB962C8B-B14F-4D97-AF65-F5344CB8AC3E}">
        <p14:creationId xmlns:p14="http://schemas.microsoft.com/office/powerpoint/2010/main" val="3348396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44</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45</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216731" y="3373758"/>
            <a:ext cx="8854315" cy="5318507"/>
          </a:xfrm>
        </p:spPr>
        <p:txBody>
          <a:bodyPr/>
          <a:lstStyle/>
          <a:p>
            <a:r>
              <a:rPr lang="de-DE" sz="1400" dirty="0"/>
              <a:t>Was läuft nun konkret am Lernort Hochschule ab? </a:t>
            </a:r>
            <a:br>
              <a:rPr lang="de-DE" sz="1400" dirty="0"/>
            </a:br>
            <a:br>
              <a:rPr lang="de-DE" sz="1400" dirty="0"/>
            </a:br>
            <a:r>
              <a:rPr lang="de-DE" sz="1400" dirty="0"/>
              <a:t>Die Hochschule hat die Verantwortung für die Prüfungen im Praxissemester: Sie bewertet Leistungen und vergibt Noten.</a:t>
            </a:r>
            <a:br>
              <a:rPr lang="de-DE" sz="1400" dirty="0"/>
            </a:br>
            <a:br>
              <a:rPr lang="de-DE" sz="1400" dirty="0"/>
            </a:br>
            <a:r>
              <a:rPr lang="de-DE" sz="1400" dirty="0"/>
              <a:t>An der Hochschule werden Studierende in den Praxisbezogenen Studien </a:t>
            </a:r>
            <a:r>
              <a:rPr lang="de-DE" sz="1400" b="1" dirty="0"/>
              <a:t>auf das Forschende Lernen im Praxissemester vorbereitet</a:t>
            </a:r>
            <a:r>
              <a:rPr lang="de-DE" sz="1400" dirty="0"/>
              <a:t>, indem sie den Prozess des Forschenden Lernens kennenlernen aber auch </a:t>
            </a:r>
            <a:r>
              <a:rPr lang="de-DE" sz="1400" b="1" dirty="0"/>
              <a:t>konkrete Forschungsmethode</a:t>
            </a:r>
            <a:r>
              <a:rPr lang="de-DE" sz="1400" dirty="0"/>
              <a:t>n zur Durchführung und Auswertung der Studienprojekte im Praxissemester erarbeiten. </a:t>
            </a:r>
            <a:br>
              <a:rPr lang="de-DE" sz="1400" dirty="0"/>
            </a:br>
            <a:r>
              <a:rPr lang="de-DE" sz="1400" dirty="0"/>
              <a:t>Die Lehrenden begleiten und beraten die Studierenden bei der Durchführung der Studienprojekte und der Studienleistung. </a:t>
            </a:r>
          </a:p>
          <a:p>
            <a:endParaRPr lang="de-DE" sz="1400" dirty="0"/>
          </a:p>
          <a:p>
            <a:r>
              <a:rPr lang="de-DE" sz="1400" b="1" dirty="0"/>
              <a:t>Was ist ein Studienprojekt? </a:t>
            </a:r>
            <a:r>
              <a:rPr lang="de-DE" sz="1400" dirty="0"/>
              <a:t>Hier entwickeln </a:t>
            </a:r>
            <a:r>
              <a:rPr lang="de-DE" sz="1400" dirty="0" err="1"/>
              <a:t>Stud</a:t>
            </a:r>
            <a:r>
              <a:rPr lang="de-DE" sz="1400" dirty="0"/>
              <a:t> in Ihren Fächern Fragestellungen, die Sie am Lernort Schule untersuchen wollen. Für die Untersuchung nutzen Sie empirische und wissenschaftliche Forschungsmethoden und die erlernten, theoretische Inhalte der Praxisbezogenen Studien. Ziel ist es, dass Sie als Studierende eine Forschende Grundhaltung entwickeln, mit der Sie die Praxis näher erkunden. Was kann das konkret sein? Ein Studienprojekt könnte sich bspw. mit verschiedenen Aspekten der Klassenführung beschäftigen und hierzu Interviews Lehrkräften durchführen, die an der Schule arbeiten. Das forschungsmethodische Repertoire ist relativ breit, d.h. Sie können Interviews durchführen, Beobachtungen durchführen, Befragungen oder auch Interventionsstudien durchführen.</a:t>
            </a:r>
          </a:p>
          <a:p>
            <a:endParaRPr lang="de-DE" dirty="0"/>
          </a:p>
          <a:p>
            <a:r>
              <a:rPr lang="de-DE" sz="1600" kern="1200" dirty="0">
                <a:solidFill>
                  <a:schemeClr val="tx1"/>
                </a:solidFill>
                <a:effectLst/>
                <a:latin typeface="+mn-lt"/>
                <a:ea typeface="+mn-ea"/>
                <a:cs typeface="+mn-cs"/>
              </a:rPr>
              <a:t>Neben den Studienprojekten im Praxissemester, die die Prüfungsleistung darstellen, müssen Sie noch eine Studienleistung. Die Studienleistung ist eine Theoriebasierte Praxisreflexion schulpraktischer Erfahrungen. Sie muss in dem Fach durchgeführt werden, in dem kein Studienprojekt erbracht wurde. Der Umfang der Reflexion beträgt 3 Seiten. </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8</a:t>
            </a:fld>
            <a:endParaRPr lang="de-DE" dirty="0"/>
          </a:p>
        </p:txBody>
      </p:sp>
    </p:spTree>
    <p:extLst>
      <p:ext uri="{BB962C8B-B14F-4D97-AF65-F5344CB8AC3E}">
        <p14:creationId xmlns:p14="http://schemas.microsoft.com/office/powerpoint/2010/main" val="3144701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9</a:t>
            </a:fld>
            <a:endParaRPr lang="de-DE"/>
          </a:p>
        </p:txBody>
      </p:sp>
    </p:spTree>
    <p:extLst>
      <p:ext uri="{BB962C8B-B14F-4D97-AF65-F5344CB8AC3E}">
        <p14:creationId xmlns:p14="http://schemas.microsoft.com/office/powerpoint/2010/main" val="1690382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2360453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11</a:t>
            </a:fld>
            <a:endParaRPr lang="de-DE"/>
          </a:p>
        </p:txBody>
      </p:sp>
    </p:spTree>
    <p:extLst>
      <p:ext uri="{BB962C8B-B14F-4D97-AF65-F5344CB8AC3E}">
        <p14:creationId xmlns:p14="http://schemas.microsoft.com/office/powerpoint/2010/main" val="457707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12</a:t>
            </a:fld>
            <a:endParaRPr lang="de-DE"/>
          </a:p>
        </p:txBody>
      </p:sp>
    </p:spTree>
    <p:extLst>
      <p:ext uri="{BB962C8B-B14F-4D97-AF65-F5344CB8AC3E}">
        <p14:creationId xmlns:p14="http://schemas.microsoft.com/office/powerpoint/2010/main" val="1327950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126738237"/>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37058674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831319673"/>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2240203"/>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comments" Target="../comments/comment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3.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30.emf"/><Relationship Id="rId4" Type="http://schemas.openxmlformats.org/officeDocument/2006/relationships/image" Target="../media/image29.emf"/></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5.wdp"/></Relationships>
</file>

<file path=ppt/slides/_rels/slide27.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44.emf"/><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notesSlide" Target="../notesSlides/notesSlide31.xml"/><Relationship Id="rId7" Type="http://schemas.openxmlformats.org/officeDocument/2006/relationships/image" Target="../media/image52.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comments" Target="../comments/comment2.xml"/><Relationship Id="rId4" Type="http://schemas.openxmlformats.org/officeDocument/2006/relationships/image" Target="../media/image49.png"/><Relationship Id="rId9"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57.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hyperlink" Target="http://go.wwu.de/praxissemesterdownloads" TargetMode="External"/><Relationship Id="rId5" Type="http://schemas.openxmlformats.org/officeDocument/2006/relationships/image" Target="../media/image56.png"/><Relationship Id="rId4" Type="http://schemas.openxmlformats.org/officeDocument/2006/relationships/image" Target="../media/image55.jp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http://go.wwu.de/praxissemester" TargetMode="External"/><Relationship Id="rId2" Type="http://schemas.openxmlformats.org/officeDocument/2006/relationships/notesSlide" Target="../notesSlides/notesSlide39.xml"/><Relationship Id="rId1" Type="http://schemas.openxmlformats.org/officeDocument/2006/relationships/slideLayout" Target="../slideLayouts/slideLayout25.xml"/><Relationship Id="rId4" Type="http://schemas.openxmlformats.org/officeDocument/2006/relationships/hyperlink" Target="http://go.wwu.de/iz2p3"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go.wwu.de/wyj8h" TargetMode="External"/><Relationship Id="rId3" Type="http://schemas.openxmlformats.org/officeDocument/2006/relationships/image" Target="../media/image58.png"/><Relationship Id="rId7" Type="http://schemas.openxmlformats.org/officeDocument/2006/relationships/image" Target="../media/image61.emf"/><Relationship Id="rId2" Type="http://schemas.openxmlformats.org/officeDocument/2006/relationships/notesSlide" Target="../notesSlides/notesSlide40.xml"/><Relationship Id="rId1" Type="http://schemas.openxmlformats.org/officeDocument/2006/relationships/slideLayout" Target="../slideLayouts/slideLayout22.xml"/><Relationship Id="rId6" Type="http://schemas.openxmlformats.org/officeDocument/2006/relationships/image" Target="../media/image60.emf"/><Relationship Id="rId5" Type="http://schemas.openxmlformats.org/officeDocument/2006/relationships/hyperlink" Target="https://www.uni-muenster.de/imperia/md/content/lehrerbildung/praxisphasen/ps/2019-11-04_brosch__repraxissemester2019_web.pdf" TargetMode="External"/><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3" Type="http://schemas.openxmlformats.org/officeDocument/2006/relationships/hyperlink" Target="http://go.wwu.de/b77hy" TargetMode="External"/><Relationship Id="rId2" Type="http://schemas.openxmlformats.org/officeDocument/2006/relationships/notesSlide" Target="../notesSlides/notesSlide41.xml"/><Relationship Id="rId1" Type="http://schemas.openxmlformats.org/officeDocument/2006/relationships/slideLayout" Target="../slideLayouts/slideLayout27.xml"/><Relationship Id="rId4" Type="http://schemas.openxmlformats.org/officeDocument/2006/relationships/image" Target="../media/image62.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936480" cy="1276350"/>
          </a:xfrm>
        </p:spPr>
        <p:txBody>
          <a:bodyPr/>
          <a:lstStyle/>
          <a:p>
            <a:r>
              <a:rPr lang="de-DE" sz="6000" dirty="0">
                <a:solidFill>
                  <a:schemeClr val="accent1"/>
                </a:solidFill>
              </a:rPr>
              <a:t>Herzlich Willkommen!</a:t>
            </a:r>
            <a:br>
              <a:rPr lang="de-DE" dirty="0">
                <a:solidFill>
                  <a:schemeClr val="accent1"/>
                </a:solidFill>
              </a:rPr>
            </a:br>
            <a:br>
              <a:rPr lang="de-DE" dirty="0">
                <a:solidFill>
                  <a:schemeClr val="accent1"/>
                </a:solidFill>
              </a:rPr>
            </a:br>
            <a:r>
              <a:rPr lang="de-DE" sz="2800" b="0" dirty="0">
                <a:solidFill>
                  <a:schemeClr val="accent1"/>
                </a:solidFill>
              </a:rPr>
              <a:t>Schön, dass Sie an der Online-Gruppensprechstunde teilnehmen!</a:t>
            </a:r>
            <a:br>
              <a:rPr lang="de-DE" sz="2800" b="0" dirty="0">
                <a:solidFill>
                  <a:schemeClr val="accent1"/>
                </a:solidFill>
              </a:rPr>
            </a:br>
            <a:r>
              <a:rPr lang="de-DE" sz="2800" b="0" dirty="0">
                <a:solidFill>
                  <a:schemeClr val="accent1"/>
                </a:solidFill>
              </a:rPr>
              <a:t>Wir beginnen um </a:t>
            </a:r>
            <a:r>
              <a:rPr lang="de-DE" sz="4800" dirty="0">
                <a:solidFill>
                  <a:schemeClr val="accent1"/>
                </a:solidFill>
              </a:rPr>
              <a:t>16:00 Uhr </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a:t>
            </a:fld>
            <a:r>
              <a:rPr lang="de-DE"/>
              <a:t> </a:t>
            </a:r>
            <a:endParaRPr lang="de-DE" dirty="0"/>
          </a:p>
        </p:txBody>
      </p:sp>
    </p:spTree>
    <p:extLst>
      <p:ext uri="{BB962C8B-B14F-4D97-AF65-F5344CB8AC3E}">
        <p14:creationId xmlns:p14="http://schemas.microsoft.com/office/powerpoint/2010/main" val="1686014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76698" y="2507815"/>
            <a:ext cx="11306265" cy="4097312"/>
          </a:xfrm>
        </p:spPr>
        <p:txBody>
          <a:bodyPr/>
          <a:lstStyle/>
          <a:p>
            <a:r>
              <a:rPr lang="de-DE" sz="1800" b="1" dirty="0">
                <a:sym typeface="Wingdings" panose="05000000000000000000" pitchFamily="2" charset="2"/>
              </a:rPr>
              <a:t>Begleitung</a:t>
            </a:r>
            <a:r>
              <a:rPr lang="de-DE" sz="1800" dirty="0">
                <a:sym typeface="Wingdings" panose="05000000000000000000" pitchFamily="2" charset="2"/>
              </a:rPr>
              <a:t> </a:t>
            </a:r>
            <a:r>
              <a:rPr lang="de-DE" sz="1800" b="1" dirty="0">
                <a:sym typeface="Wingdings" panose="05000000000000000000" pitchFamily="2" charset="2"/>
              </a:rPr>
              <a:t>am </a:t>
            </a:r>
            <a:r>
              <a:rPr lang="de-DE" sz="1800" b="1" dirty="0" err="1">
                <a:sym typeface="Wingdings" panose="05000000000000000000" pitchFamily="2" charset="2"/>
              </a:rPr>
              <a:t>ZfsL</a:t>
            </a:r>
            <a:r>
              <a:rPr lang="de-DE" sz="1800" b="1" dirty="0">
                <a:sym typeface="Wingdings" panose="05000000000000000000" pitchFamily="2" charset="2"/>
              </a:rPr>
              <a:t>:</a:t>
            </a:r>
          </a:p>
          <a:p>
            <a:pPr marL="285750" indent="-285750">
              <a:buFont typeface="Wingdings" panose="05000000000000000000" pitchFamily="2" charset="2"/>
              <a:buChar char="§"/>
            </a:pPr>
            <a:r>
              <a:rPr lang="de-DE" sz="1800" dirty="0">
                <a:sym typeface="Wingdings" panose="05000000000000000000" pitchFamily="2" charset="2"/>
              </a:rPr>
              <a:t>Koordinierende/r Praxissemesterbeauftragte/r (Praba)</a:t>
            </a:r>
          </a:p>
          <a:p>
            <a:pPr marL="285750" indent="-285750">
              <a:buFont typeface="Wingdings" panose="05000000000000000000" pitchFamily="2" charset="2"/>
              <a:buChar char="§"/>
            </a:pPr>
            <a:r>
              <a:rPr lang="de-DE" sz="1800" dirty="0">
                <a:sym typeface="Wingdings" panose="05000000000000000000" pitchFamily="2" charset="2"/>
              </a:rPr>
              <a:t>Fachliche und überfachliche Begleitkräfte (i.d.R. Fachleitungen)</a:t>
            </a:r>
            <a:endParaRPr lang="de-DE" sz="1800" dirty="0"/>
          </a:p>
          <a:p>
            <a:r>
              <a:rPr lang="de-DE" sz="1800" b="1" dirty="0"/>
              <a:t>Begleitformate am </a:t>
            </a:r>
            <a:r>
              <a:rPr lang="de-DE" sz="1800" b="1" dirty="0" err="1"/>
              <a:t>ZfsL</a:t>
            </a:r>
            <a:r>
              <a:rPr lang="de-DE" sz="1800" b="1" dirty="0"/>
              <a:t>:  </a:t>
            </a:r>
            <a:r>
              <a:rPr lang="de-DE" sz="1800" dirty="0"/>
              <a:t> </a:t>
            </a:r>
          </a:p>
          <a:p>
            <a:pPr marL="285750" indent="-285750">
              <a:buFont typeface="Wingdings" panose="05000000000000000000" pitchFamily="2" charset="2"/>
              <a:buChar char="§"/>
            </a:pPr>
            <a:r>
              <a:rPr lang="de-DE" sz="1800" dirty="0"/>
              <a:t>Einführungsveranstaltung, fachliche sowie überfachliche  Begleitveranstaltungen</a:t>
            </a:r>
          </a:p>
          <a:p>
            <a:pPr marL="285750" indent="-285750">
              <a:buFont typeface="Wingdings" panose="05000000000000000000" pitchFamily="2" charset="2"/>
              <a:buChar char="§"/>
            </a:pPr>
            <a:r>
              <a:rPr lang="de-DE" sz="1800" dirty="0"/>
              <a:t>Hospitationen/ Praxisbegleitung bei Unterrichtsvorhaben sowie praxisbezogene Beratung</a:t>
            </a:r>
          </a:p>
          <a:p>
            <a:pPr marL="285750" indent="-285750">
              <a:buFont typeface="Wingdings" panose="05000000000000000000" pitchFamily="2" charset="2"/>
              <a:buChar char="§"/>
            </a:pPr>
            <a:r>
              <a:rPr lang="de-DE" sz="1800" dirty="0"/>
              <a:t>Bilanz- und Perspektivgespräch (BPG)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a:t> </a:t>
            </a:r>
            <a:endParaRPr lang="de-DE" sz="1400" dirty="0"/>
          </a:p>
        </p:txBody>
      </p:sp>
      <p:sp>
        <p:nvSpPr>
          <p:cNvPr id="7" name="Titel 6">
            <a:extLst>
              <a:ext uri="{FF2B5EF4-FFF2-40B4-BE49-F238E27FC236}">
                <a16:creationId xmlns:a16="http://schemas.microsoft.com/office/drawing/2014/main" id="{21D140C4-58F7-4FF9-BEBD-E2C7560B8ED3}"/>
              </a:ext>
            </a:extLst>
          </p:cNvPr>
          <p:cNvSpPr>
            <a:spLocks noGrp="1"/>
          </p:cNvSpPr>
          <p:nvPr>
            <p:ph type="title"/>
          </p:nvPr>
        </p:nvSpPr>
        <p:spPr/>
        <p:txBody>
          <a:bodyPr/>
          <a:lstStyle/>
          <a:p>
            <a:r>
              <a:rPr lang="de-DE" dirty="0"/>
              <a:t>Lernort: Zentrum für schulpraktische Lehrerausbildung (ZfsL)</a:t>
            </a:r>
          </a:p>
        </p:txBody>
      </p:sp>
    </p:spTree>
    <p:extLst>
      <p:ext uri="{BB962C8B-B14F-4D97-AF65-F5344CB8AC3E}">
        <p14:creationId xmlns:p14="http://schemas.microsoft.com/office/powerpoint/2010/main" val="3674204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50000"/>
            <a:ext cx="12457384" cy="872856"/>
          </a:xfrm>
        </p:spPr>
        <p:txBody>
          <a:bodyPr/>
          <a:lstStyle/>
          <a:p>
            <a:r>
              <a:rPr lang="de-DE" dirty="0">
                <a:sym typeface="Wingdings" panose="05000000000000000000" pitchFamily="2" charset="2"/>
              </a:rPr>
              <a:t>Was ist ein Unterrichtsvorhaben?</a:t>
            </a:r>
          </a:p>
        </p:txBody>
      </p:sp>
      <p:sp>
        <p:nvSpPr>
          <p:cNvPr id="3" name="Inhaltsplatzhalter 2"/>
          <p:cNvSpPr>
            <a:spLocks noGrp="1"/>
          </p:cNvSpPr>
          <p:nvPr>
            <p:ph idx="1"/>
          </p:nvPr>
        </p:nvSpPr>
        <p:spPr>
          <a:xfrm>
            <a:off x="507904" y="2507815"/>
            <a:ext cx="11377264" cy="4097312"/>
          </a:xfrm>
        </p:spPr>
        <p:txBody>
          <a:bodyPr/>
          <a:lstStyle/>
          <a:p>
            <a:pPr marL="285750" indent="-285750">
              <a:buFont typeface="Wingdings" panose="05000000000000000000" pitchFamily="2" charset="2"/>
              <a:buChar char="§"/>
            </a:pPr>
            <a:r>
              <a:rPr lang="de-DE" sz="1800" dirty="0"/>
              <a:t>i. d. R. schüler- und handlungsorientierte Form der Unterrichtsgestaltung</a:t>
            </a:r>
          </a:p>
          <a:p>
            <a:pPr marL="285750" indent="-285750">
              <a:buFont typeface="Wingdings" panose="05000000000000000000" pitchFamily="2" charset="2"/>
              <a:buChar char="§"/>
            </a:pPr>
            <a:r>
              <a:rPr lang="de-DE" sz="1800" dirty="0"/>
              <a:t>mittels einer Folge von Unterrichtsstunden (5-15 Unterrichtsstunden mit hohem Eigenanteil der/des Studierenden bei der Planung und Durchführung) sowie einer anschließenden Auswertung in Bezug auf den eigenen Professionalisierungsprozess</a:t>
            </a:r>
          </a:p>
          <a:p>
            <a:pPr marL="285750" indent="-285750">
              <a:buFont typeface="Wingdings" panose="05000000000000000000" pitchFamily="2" charset="2"/>
              <a:buChar char="§"/>
            </a:pPr>
            <a:r>
              <a:rPr lang="de-DE" sz="1800" dirty="0"/>
              <a:t>zur Bearbeitung einer fachlichen, didaktischen oder methodischen Fragestellung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11</a:t>
            </a:fld>
            <a:r>
              <a:rPr lang="de-DE"/>
              <a:t> </a:t>
            </a:r>
            <a:endParaRPr lang="de-DE" sz="1400" dirty="0"/>
          </a:p>
        </p:txBody>
      </p:sp>
    </p:spTree>
    <p:extLst>
      <p:ext uri="{BB962C8B-B14F-4D97-AF65-F5344CB8AC3E}">
        <p14:creationId xmlns:p14="http://schemas.microsoft.com/office/powerpoint/2010/main" val="4195969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4461" y="1382939"/>
            <a:ext cx="8425225" cy="648072"/>
          </a:xfrm>
        </p:spPr>
        <p:txBody>
          <a:bodyPr/>
          <a:lstStyle/>
          <a:p>
            <a:r>
              <a:rPr lang="de-DE" dirty="0"/>
              <a:t>Lernort: Schule</a:t>
            </a:r>
          </a:p>
        </p:txBody>
      </p:sp>
      <p:sp>
        <p:nvSpPr>
          <p:cNvPr id="3" name="Inhaltsplatzhalter 2"/>
          <p:cNvSpPr>
            <a:spLocks noGrp="1"/>
          </p:cNvSpPr>
          <p:nvPr>
            <p:ph idx="1"/>
          </p:nvPr>
        </p:nvSpPr>
        <p:spPr>
          <a:xfrm>
            <a:off x="454461" y="2356855"/>
            <a:ext cx="11546195" cy="3816424"/>
          </a:xfrm>
        </p:spPr>
        <p:txBody>
          <a:bodyPr/>
          <a:lstStyle/>
          <a:p>
            <a:pPr>
              <a:lnSpc>
                <a:spcPct val="100000"/>
              </a:lnSpc>
            </a:pPr>
            <a:r>
              <a:rPr lang="de-DE" sz="1600" b="1" dirty="0"/>
              <a:t>Begleitung an der Schule:</a:t>
            </a:r>
            <a:endParaRPr lang="de-DE" sz="1600" dirty="0"/>
          </a:p>
          <a:p>
            <a:pPr marL="285750" indent="-285750">
              <a:lnSpc>
                <a:spcPct val="100000"/>
              </a:lnSpc>
              <a:buFont typeface="Wingdings" panose="05000000000000000000" pitchFamily="2" charset="2"/>
              <a:buChar char="§"/>
            </a:pPr>
            <a:r>
              <a:rPr lang="de-DE" sz="1600" dirty="0"/>
              <a:t>Koordinierende/r Ausbildungsbeauftragte/r für das Praxissemester (ABBA im PS) </a:t>
            </a:r>
          </a:p>
          <a:p>
            <a:pPr marL="285750" indent="-285750">
              <a:lnSpc>
                <a:spcPct val="100000"/>
              </a:lnSpc>
              <a:buFont typeface="Wingdings" panose="05000000000000000000" pitchFamily="2" charset="2"/>
              <a:buChar char="§"/>
            </a:pPr>
            <a:r>
              <a:rPr lang="de-DE" sz="1600" dirty="0"/>
              <a:t>Begleitende Mentorinnen und Mentoren/ Ausbildungslehrkräfte (Fachlehrkräfte) </a:t>
            </a:r>
          </a:p>
          <a:p>
            <a:pPr>
              <a:lnSpc>
                <a:spcPct val="100000"/>
              </a:lnSpc>
            </a:pPr>
            <a:r>
              <a:rPr lang="de-DE" sz="1600" b="1" dirty="0"/>
              <a:t>Begleitformate an der Schule:</a:t>
            </a:r>
          </a:p>
          <a:p>
            <a:pPr marL="285750" indent="-285750">
              <a:lnSpc>
                <a:spcPct val="100000"/>
              </a:lnSpc>
              <a:buFont typeface="Wingdings" panose="05000000000000000000" pitchFamily="2" charset="2"/>
              <a:buChar char="§"/>
            </a:pPr>
            <a:r>
              <a:rPr lang="de-DE" sz="1600" dirty="0"/>
              <a:t>Einführungsveranstaltung </a:t>
            </a:r>
          </a:p>
          <a:p>
            <a:pPr marL="285750" indent="-285750">
              <a:lnSpc>
                <a:spcPct val="100000"/>
              </a:lnSpc>
              <a:buFont typeface="Wingdings" panose="05000000000000000000" pitchFamily="2" charset="2"/>
              <a:buChar char="§"/>
            </a:pPr>
            <a:r>
              <a:rPr lang="de-DE" sz="1600" dirty="0"/>
              <a:t>Personenorientierte Beratungsangebote (fachlich, überfachlich, systemisch) </a:t>
            </a:r>
          </a:p>
          <a:p>
            <a:pPr marL="285750" indent="-285750">
              <a:lnSpc>
                <a:spcPct val="100000"/>
              </a:lnSpc>
              <a:buFont typeface="Wingdings" panose="05000000000000000000" pitchFamily="2" charset="2"/>
              <a:buChar char="§"/>
            </a:pPr>
            <a:r>
              <a:rPr lang="de-DE" sz="1600" dirty="0"/>
              <a:t>Praxisbegleitung (Hospitationsmöglichkeiten, Unterricht unter Begleitung (50-70 Unterrichtsstunden) und Unterrichtsvorhaben (und ggf. damit zusammenhängenden Studienprojekten)</a:t>
            </a:r>
          </a:p>
          <a:p>
            <a:pPr marL="285750" indent="-285750">
              <a:lnSpc>
                <a:spcPct val="100000"/>
              </a:lnSpc>
              <a:buFont typeface="Wingdings" panose="05000000000000000000" pitchFamily="2" charset="2"/>
              <a:buChar char="§"/>
            </a:pPr>
            <a:r>
              <a:rPr lang="de-DE" sz="1600" dirty="0"/>
              <a:t>Teilnahme an Konferenzen, Beratungen und am schulischen Leben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spTree>
    <p:extLst>
      <p:ext uri="{BB962C8B-B14F-4D97-AF65-F5344CB8AC3E}">
        <p14:creationId xmlns:p14="http://schemas.microsoft.com/office/powerpoint/2010/main" val="2384531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008488" cy="1276350"/>
          </a:xfrm>
        </p:spPr>
        <p:txBody>
          <a:bodyPr/>
          <a:lstStyle/>
          <a:p>
            <a:r>
              <a:rPr lang="de-DE" dirty="0">
                <a:solidFill>
                  <a:schemeClr val="accent1"/>
                </a:solidFill>
              </a:rPr>
              <a:t>Was ist bei Ablauf und Organisation zu beachten?</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13</a:t>
            </a:fld>
            <a:r>
              <a:rPr lang="de-DE"/>
              <a:t> </a:t>
            </a:r>
            <a:endParaRPr lang="de-DE" dirty="0"/>
          </a:p>
        </p:txBody>
      </p:sp>
    </p:spTree>
    <p:extLst>
      <p:ext uri="{BB962C8B-B14F-4D97-AF65-F5344CB8AC3E}">
        <p14:creationId xmlns:p14="http://schemas.microsoft.com/office/powerpoint/2010/main" val="421727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6D2044DE-F82C-4C4C-99C6-9177EEEE0918}"/>
              </a:ext>
            </a:extLst>
          </p:cNvPr>
          <p:cNvSpPr/>
          <p:nvPr/>
        </p:nvSpPr>
        <p:spPr>
          <a:xfrm>
            <a:off x="0" y="5517232"/>
            <a:ext cx="12192000" cy="1015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el 1">
            <a:extLst>
              <a:ext uri="{FF2B5EF4-FFF2-40B4-BE49-F238E27FC236}">
                <a16:creationId xmlns:a16="http://schemas.microsoft.com/office/drawing/2014/main" id="{DB1F5D46-21A5-41DD-BDBC-CF8E152C8EB1}"/>
              </a:ext>
            </a:extLst>
          </p:cNvPr>
          <p:cNvSpPr>
            <a:spLocks noGrp="1"/>
          </p:cNvSpPr>
          <p:nvPr>
            <p:ph type="title"/>
          </p:nvPr>
        </p:nvSpPr>
        <p:spPr>
          <a:xfrm>
            <a:off x="480001" y="1124744"/>
            <a:ext cx="11233633" cy="575329"/>
          </a:xfrm>
        </p:spPr>
        <p:txBody>
          <a:bodyPr/>
          <a:lstStyle/>
          <a:p>
            <a:r>
              <a:rPr lang="de-DE" dirty="0"/>
              <a:t>Zuweisung eines Praxissemester-Durchgangs</a:t>
            </a:r>
          </a:p>
        </p:txBody>
      </p:sp>
      <p:sp>
        <p:nvSpPr>
          <p:cNvPr id="5" name="Foliennummernplatzhalter 4">
            <a:extLst>
              <a:ext uri="{FF2B5EF4-FFF2-40B4-BE49-F238E27FC236}">
                <a16:creationId xmlns:a16="http://schemas.microsoft.com/office/drawing/2014/main" id="{6611554B-0822-4635-BDFF-AFE85A7D6327}"/>
              </a:ext>
            </a:extLst>
          </p:cNvPr>
          <p:cNvSpPr>
            <a:spLocks noGrp="1"/>
          </p:cNvSpPr>
          <p:nvPr>
            <p:ph type="sldNum" sz="quarter" idx="12"/>
          </p:nvPr>
        </p:nvSpPr>
        <p:spPr/>
        <p:txBody>
          <a:bodyPr/>
          <a:lstStyle/>
          <a:p>
            <a:fld id="{6C8FC03C-C266-4645-ABC5-645062898383}" type="slidenum">
              <a:rPr lang="de-DE" smtClean="0"/>
              <a:pPr/>
              <a:t>14</a:t>
            </a:fld>
            <a:r>
              <a:rPr lang="de-DE"/>
              <a:t> </a:t>
            </a:r>
            <a:endParaRPr lang="de-DE" sz="1400" dirty="0"/>
          </a:p>
        </p:txBody>
      </p:sp>
      <p:pic>
        <p:nvPicPr>
          <p:cNvPr id="9" name="Grafik 8">
            <a:extLst>
              <a:ext uri="{FF2B5EF4-FFF2-40B4-BE49-F238E27FC236}">
                <a16:creationId xmlns:a16="http://schemas.microsoft.com/office/drawing/2014/main" id="{868632CA-0987-498B-85B8-C9F9D6DDB30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403847" y="83882"/>
            <a:ext cx="11555688" cy="6150516"/>
          </a:xfrm>
          <a:prstGeom prst="rect">
            <a:avLst/>
          </a:prstGeom>
        </p:spPr>
      </p:pic>
    </p:spTree>
    <p:extLst>
      <p:ext uri="{BB962C8B-B14F-4D97-AF65-F5344CB8AC3E}">
        <p14:creationId xmlns:p14="http://schemas.microsoft.com/office/powerpoint/2010/main" val="3193740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37453"/>
            <a:ext cx="7996237" cy="500063"/>
          </a:xfrm>
        </p:spPr>
        <p:txBody>
          <a:bodyPr/>
          <a:lstStyle/>
          <a:p>
            <a:r>
              <a:rPr lang="de-DE" dirty="0"/>
              <a:t>Phasen des Praxissemesters</a:t>
            </a:r>
          </a:p>
        </p:txBody>
      </p:sp>
      <p:sp>
        <p:nvSpPr>
          <p:cNvPr id="8" name="Foliennummernplatzhalter 5"/>
          <p:cNvSpPr>
            <a:spLocks noGrp="1"/>
          </p:cNvSpPr>
          <p:nvPr>
            <p:ph type="sldNum" sz="quarter" idx="12"/>
          </p:nvPr>
        </p:nvSpPr>
        <p:spPr>
          <a:xfrm>
            <a:off x="9588000" y="6172448"/>
            <a:ext cx="720000" cy="360000"/>
          </a:xfrm>
        </p:spPr>
        <p:txBody>
          <a:bodyPr/>
          <a:lstStyle/>
          <a:p>
            <a:fld id="{6C8FC03C-C266-4645-ABC5-645062898383}" type="slidenum">
              <a:rPr lang="de-DE" smtClean="0"/>
              <a:pPr/>
              <a:t>15</a:t>
            </a:fld>
            <a:r>
              <a:rPr lang="de-DE" dirty="0"/>
              <a:t> </a:t>
            </a:r>
            <a:endParaRPr lang="de-DE" sz="1400" dirty="0"/>
          </a:p>
        </p:txBody>
      </p:sp>
      <p:pic>
        <p:nvPicPr>
          <p:cNvPr id="3" name="Grafik 2">
            <a:extLst>
              <a:ext uri="{FF2B5EF4-FFF2-40B4-BE49-F238E27FC236}">
                <a16:creationId xmlns:a16="http://schemas.microsoft.com/office/drawing/2014/main" id="{91DD70A7-6F1F-44AF-B503-CE6E2A46119C}"/>
              </a:ext>
            </a:extLst>
          </p:cNvPr>
          <p:cNvPicPr>
            <a:picLocks noChangeAspect="1"/>
          </p:cNvPicPr>
          <p:nvPr/>
        </p:nvPicPr>
        <p:blipFill>
          <a:blip r:embed="rId3"/>
          <a:stretch>
            <a:fillRect/>
          </a:stretch>
        </p:blipFill>
        <p:spPr>
          <a:xfrm>
            <a:off x="414884" y="2060848"/>
            <a:ext cx="9980017" cy="3938357"/>
          </a:xfrm>
          <a:prstGeom prst="rect">
            <a:avLst/>
          </a:prstGeom>
        </p:spPr>
      </p:pic>
    </p:spTree>
    <p:extLst>
      <p:ext uri="{BB962C8B-B14F-4D97-AF65-F5344CB8AC3E}">
        <p14:creationId xmlns:p14="http://schemas.microsoft.com/office/powerpoint/2010/main" val="1088258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 des Praxissemesters: Studientagmodell</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16</a:t>
            </a:fld>
            <a:r>
              <a:rPr lang="de-DE"/>
              <a:t> </a:t>
            </a:r>
            <a:endParaRPr lang="de-DE" sz="1400" dirty="0"/>
          </a:p>
        </p:txBody>
      </p:sp>
      <p:sp>
        <p:nvSpPr>
          <p:cNvPr id="19" name="Inhaltsplatzhalter 2"/>
          <p:cNvSpPr>
            <a:spLocks noGrp="1"/>
          </p:cNvSpPr>
          <p:nvPr>
            <p:ph idx="1"/>
          </p:nvPr>
        </p:nvSpPr>
        <p:spPr>
          <a:xfrm>
            <a:off x="513186" y="4436341"/>
            <a:ext cx="8620447" cy="984503"/>
          </a:xfrm>
        </p:spPr>
        <p:txBody>
          <a:bodyPr/>
          <a:lstStyle/>
          <a:p>
            <a:pPr>
              <a:lnSpc>
                <a:spcPct val="100000"/>
              </a:lnSpc>
            </a:pPr>
            <a:r>
              <a:rPr lang="de-DE" sz="1600" b="1" dirty="0"/>
              <a:t>Start: </a:t>
            </a:r>
            <a:r>
              <a:rPr lang="de-DE" sz="1600" dirty="0"/>
              <a:t>um den 15.02. oder 15.09. eines Jahres</a:t>
            </a:r>
          </a:p>
          <a:p>
            <a:pPr>
              <a:lnSpc>
                <a:spcPct val="100000"/>
              </a:lnSpc>
            </a:pPr>
            <a:r>
              <a:rPr lang="de-DE" sz="1600" b="1" dirty="0"/>
              <a:t>Studientag: </a:t>
            </a:r>
            <a:r>
              <a:rPr lang="de-DE" sz="1600" dirty="0"/>
              <a:t>i. d. R. freitags, entweder im </a:t>
            </a:r>
            <a:r>
              <a:rPr lang="de-DE" sz="1600" dirty="0" err="1"/>
              <a:t>ZfsL</a:t>
            </a:r>
            <a:r>
              <a:rPr lang="de-DE" sz="1600" dirty="0"/>
              <a:t> oder an der Hochschule</a:t>
            </a:r>
          </a:p>
          <a:p>
            <a:pPr>
              <a:lnSpc>
                <a:spcPct val="100000"/>
              </a:lnSpc>
            </a:pPr>
            <a:r>
              <a:rPr lang="de-DE" sz="1600" b="1" dirty="0"/>
              <a:t>Ende: </a:t>
            </a:r>
            <a:r>
              <a:rPr lang="de-DE" sz="1600" dirty="0"/>
              <a:t>Schuljahresende oder Halbjahresende </a:t>
            </a:r>
          </a:p>
          <a:p>
            <a:endParaRPr lang="de-DE" sz="1600" dirty="0"/>
          </a:p>
          <a:p>
            <a:endParaRPr lang="de-DE" sz="1600" dirty="0"/>
          </a:p>
          <a:p>
            <a:endParaRPr lang="de-DE" sz="1600" dirty="0"/>
          </a:p>
          <a:p>
            <a:endParaRPr lang="de-DE" sz="1600" dirty="0"/>
          </a:p>
        </p:txBody>
      </p:sp>
      <p:pic>
        <p:nvPicPr>
          <p:cNvPr id="5" name="Grafik 4">
            <a:extLst>
              <a:ext uri="{FF2B5EF4-FFF2-40B4-BE49-F238E27FC236}">
                <a16:creationId xmlns:a16="http://schemas.microsoft.com/office/drawing/2014/main" id="{9FFB5062-7DF3-495C-BD9A-5699EDD8F6B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
                    </a14:imgEffect>
                  </a14:imgLayer>
                </a14:imgProps>
              </a:ext>
            </a:extLst>
          </a:blip>
          <a:srcRect t="8441" b="23101"/>
          <a:stretch/>
        </p:blipFill>
        <p:spPr>
          <a:xfrm>
            <a:off x="480001" y="2128803"/>
            <a:ext cx="9685410" cy="1929414"/>
          </a:xfrm>
          <a:prstGeom prst="rect">
            <a:avLst/>
          </a:prstGeom>
        </p:spPr>
      </p:pic>
    </p:spTree>
    <p:extLst>
      <p:ext uri="{BB962C8B-B14F-4D97-AF65-F5344CB8AC3E}">
        <p14:creationId xmlns:p14="http://schemas.microsoft.com/office/powerpoint/2010/main" val="808983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5BD630BE-A00A-4453-8AEC-E232ACF8858A}"/>
              </a:ext>
            </a:extLst>
          </p:cNvPr>
          <p:cNvSpPr/>
          <p:nvPr/>
        </p:nvSpPr>
        <p:spPr>
          <a:xfrm>
            <a:off x="0" y="-1"/>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p:nvSpPr>
        <p:spPr>
          <a:xfrm>
            <a:off x="3575720" y="2204864"/>
            <a:ext cx="7098704" cy="13098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4000" y="-1"/>
            <a:ext cx="9150424" cy="55172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p:nvSpPr>
        <p:spPr>
          <a:xfrm>
            <a:off x="1524002" y="-1"/>
            <a:ext cx="7747739" cy="9095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1524000" y="2204863"/>
            <a:ext cx="9144000" cy="37611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p:cNvPicPr>
            <a:picLocks noChangeAspect="1"/>
          </p:cNvPicPr>
          <p:nvPr/>
        </p:nvPicPr>
        <p:blipFill rotWithShape="1">
          <a:blip r:embed="rId4"/>
          <a:srcRect l="14512" t="26912" r="15002" b="15122"/>
          <a:stretch/>
        </p:blipFill>
        <p:spPr>
          <a:xfrm>
            <a:off x="2999656" y="2528453"/>
            <a:ext cx="7236296" cy="1986434"/>
          </a:xfrm>
          <a:prstGeom prst="rect">
            <a:avLst/>
          </a:prstGeom>
          <a:solidFill>
            <a:srgbClr val="FFFFFF"/>
          </a:solidFill>
        </p:spPr>
      </p:pic>
      <p:sp>
        <p:nvSpPr>
          <p:cNvPr id="8" name="Rechteck 7"/>
          <p:cNvSpPr/>
          <p:nvPr/>
        </p:nvSpPr>
        <p:spPr>
          <a:xfrm>
            <a:off x="1576074" y="2348880"/>
            <a:ext cx="1423582"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PRAXISSEMESTER-STICHTAG DES ZFL</a:t>
            </a:r>
          </a:p>
          <a:p>
            <a:r>
              <a:rPr lang="de-DE" sz="1200" b="1" dirty="0">
                <a:solidFill>
                  <a:srgbClr val="007890"/>
                </a:solidFill>
              </a:rPr>
              <a:t>14.04.2021</a:t>
            </a:r>
          </a:p>
        </p:txBody>
      </p:sp>
      <p:sp>
        <p:nvSpPr>
          <p:cNvPr id="16" name="Rechteck 15"/>
          <p:cNvSpPr/>
          <p:nvPr/>
        </p:nvSpPr>
        <p:spPr>
          <a:xfrm>
            <a:off x="9753847" y="2492897"/>
            <a:ext cx="790747" cy="49388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p:cNvPicPr>
            <a:picLocks noChangeAspect="1"/>
          </p:cNvPicPr>
          <p:nvPr/>
        </p:nvPicPr>
        <p:blipFill rotWithShape="1">
          <a:blip r:embed="rId5"/>
          <a:srcRect l="3421"/>
          <a:stretch/>
        </p:blipFill>
        <p:spPr>
          <a:xfrm>
            <a:off x="443973" y="1053543"/>
            <a:ext cx="2808913" cy="1249914"/>
          </a:xfrm>
          <a:prstGeom prst="rect">
            <a:avLst/>
          </a:prstGeom>
        </p:spPr>
      </p:pic>
      <p:sp>
        <p:nvSpPr>
          <p:cNvPr id="21" name="Rechteck 20"/>
          <p:cNvSpPr/>
          <p:nvPr/>
        </p:nvSpPr>
        <p:spPr>
          <a:xfrm>
            <a:off x="4701175" y="1189105"/>
            <a:ext cx="5883187" cy="10073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rot="5400000">
            <a:off x="8691397" y="-147126"/>
            <a:ext cx="1844824" cy="213907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3629928" y="2484349"/>
            <a:ext cx="6914665" cy="10240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3629928" y="2367168"/>
            <a:ext cx="2142492" cy="9333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de-DE" sz="1200" b="1" dirty="0">
                <a:solidFill>
                  <a:schemeClr val="tx1"/>
                </a:solidFill>
              </a:rPr>
            </a:br>
            <a:r>
              <a:rPr lang="de-DE" sz="1200" b="1" dirty="0">
                <a:solidFill>
                  <a:schemeClr val="bg1">
                    <a:lumMod val="10000"/>
                  </a:schemeClr>
                </a:solidFill>
              </a:rPr>
              <a:t>INFOMAIL ÜBER ZEITPUNKT DES PRAXISSEMESTERS</a:t>
            </a:r>
          </a:p>
          <a:p>
            <a:r>
              <a:rPr lang="de-DE" sz="1200" b="1" dirty="0">
                <a:solidFill>
                  <a:srgbClr val="007890"/>
                </a:solidFill>
              </a:rPr>
              <a:t>21.04.2021</a:t>
            </a:r>
            <a:endParaRPr lang="de-DE" sz="1200" b="1" dirty="0">
              <a:solidFill>
                <a:schemeClr val="tx1"/>
              </a:solidFill>
            </a:endParaRPr>
          </a:p>
          <a:p>
            <a:pPr algn="ctr"/>
            <a:endParaRPr lang="de-DE" sz="1200" b="1" dirty="0">
              <a:solidFill>
                <a:schemeClr val="tx1"/>
              </a:solidFill>
            </a:endParaRPr>
          </a:p>
        </p:txBody>
      </p:sp>
      <p:sp>
        <p:nvSpPr>
          <p:cNvPr id="11" name="Rechteck 10"/>
          <p:cNvSpPr/>
          <p:nvPr/>
        </p:nvSpPr>
        <p:spPr>
          <a:xfrm>
            <a:off x="5592559" y="2390239"/>
            <a:ext cx="2142492" cy="10526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AM ONLINE-VERTEILVERFAHREN DER SCHULPLÄTZE (PVP) TEILNEHMEN</a:t>
            </a:r>
            <a:br>
              <a:rPr lang="de-DE" sz="1200" b="1" dirty="0">
                <a:solidFill>
                  <a:schemeClr val="bg1">
                    <a:lumMod val="10000"/>
                  </a:schemeClr>
                </a:solidFill>
              </a:rPr>
            </a:br>
            <a:r>
              <a:rPr lang="de-DE" sz="1200" b="1" dirty="0">
                <a:solidFill>
                  <a:srgbClr val="007890"/>
                </a:solidFill>
              </a:rPr>
              <a:t>22.04.- 05.05.2021</a:t>
            </a:r>
          </a:p>
          <a:p>
            <a:pPr algn="ctr"/>
            <a:endParaRPr lang="de-DE" sz="1200" b="1" dirty="0">
              <a:solidFill>
                <a:schemeClr val="tx1"/>
              </a:solidFill>
            </a:endParaRPr>
          </a:p>
          <a:p>
            <a:pPr algn="ctr"/>
            <a:endParaRPr lang="de-DE" sz="1200" b="1" dirty="0">
              <a:solidFill>
                <a:schemeClr val="tx1"/>
              </a:solidFill>
            </a:endParaRPr>
          </a:p>
        </p:txBody>
      </p:sp>
      <p:sp>
        <p:nvSpPr>
          <p:cNvPr id="13" name="Rechteck 12"/>
          <p:cNvSpPr/>
          <p:nvPr/>
        </p:nvSpPr>
        <p:spPr>
          <a:xfrm>
            <a:off x="7451556" y="2361258"/>
            <a:ext cx="1680752" cy="1159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SCHULPLATZ IN PVP EINSEHEN UND ANNEHMEN</a:t>
            </a:r>
          </a:p>
          <a:p>
            <a:r>
              <a:rPr lang="de-DE" sz="1200" b="1" dirty="0">
                <a:solidFill>
                  <a:srgbClr val="007890"/>
                </a:solidFill>
              </a:rPr>
              <a:t>Mitte Juni</a:t>
            </a:r>
          </a:p>
          <a:p>
            <a:pPr algn="ctr"/>
            <a:endParaRPr lang="de-DE" sz="1200" b="1" dirty="0">
              <a:solidFill>
                <a:schemeClr val="tx1"/>
              </a:solidFill>
            </a:endParaRPr>
          </a:p>
          <a:p>
            <a:pPr algn="ctr"/>
            <a:endParaRPr lang="de-DE" sz="1200" b="1" dirty="0">
              <a:solidFill>
                <a:schemeClr val="tx1"/>
              </a:solidFill>
            </a:endParaRPr>
          </a:p>
        </p:txBody>
      </p:sp>
      <p:sp>
        <p:nvSpPr>
          <p:cNvPr id="14" name="Rechteck 13"/>
          <p:cNvSpPr/>
          <p:nvPr/>
        </p:nvSpPr>
        <p:spPr>
          <a:xfrm>
            <a:off x="9048328" y="2960587"/>
            <a:ext cx="1948930" cy="6433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100" b="1" dirty="0">
                <a:solidFill>
                  <a:schemeClr val="bg1">
                    <a:lumMod val="10000"/>
                  </a:schemeClr>
                </a:solidFill>
              </a:rPr>
              <a:t>ERWEITERTES FÜHRUNGSZEUGNIS BEANTRAGEN</a:t>
            </a:r>
          </a:p>
          <a:p>
            <a:r>
              <a:rPr lang="de-DE" sz="1200" b="1" dirty="0">
                <a:solidFill>
                  <a:srgbClr val="007890"/>
                </a:solidFill>
              </a:rPr>
              <a:t>Mitte Juni</a:t>
            </a:r>
            <a:endParaRPr lang="de-DE" sz="1200" b="1" dirty="0">
              <a:solidFill>
                <a:schemeClr val="bg1">
                  <a:lumMod val="10000"/>
                </a:schemeClr>
              </a:solidFill>
            </a:endParaRPr>
          </a:p>
          <a:p>
            <a:endParaRPr lang="de-DE" sz="1100" b="1" dirty="0">
              <a:solidFill>
                <a:schemeClr val="bg1">
                  <a:lumMod val="10000"/>
                </a:schemeClr>
              </a:solidFill>
            </a:endParaRPr>
          </a:p>
        </p:txBody>
      </p:sp>
      <p:sp>
        <p:nvSpPr>
          <p:cNvPr id="27" name="Rechteck 26"/>
          <p:cNvSpPr/>
          <p:nvPr/>
        </p:nvSpPr>
        <p:spPr>
          <a:xfrm>
            <a:off x="3215680" y="4003096"/>
            <a:ext cx="6034110" cy="6913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5437788" y="4109229"/>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FÜR PRAXISBEZOGENE STUDIEN ANMELDEN</a:t>
            </a:r>
            <a:br>
              <a:rPr lang="de-DE" sz="1200" b="1" dirty="0">
                <a:solidFill>
                  <a:schemeClr val="bg1">
                    <a:lumMod val="10000"/>
                  </a:schemeClr>
                </a:solidFill>
              </a:rPr>
            </a:br>
            <a:r>
              <a:rPr lang="de-DE" sz="1200" b="1" dirty="0">
                <a:solidFill>
                  <a:srgbClr val="007890"/>
                </a:solidFill>
              </a:rPr>
              <a:t>26.04.21 – 02.05.21   </a:t>
            </a:r>
          </a:p>
        </p:txBody>
      </p:sp>
      <p:sp>
        <p:nvSpPr>
          <p:cNvPr id="10" name="Rechteck 9"/>
          <p:cNvSpPr/>
          <p:nvPr/>
        </p:nvSpPr>
        <p:spPr>
          <a:xfrm>
            <a:off x="3664264" y="4042224"/>
            <a:ext cx="1839885"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PRAXISSEMESTER-DURCHGANG IN PVP BESTÄTIGEN</a:t>
            </a:r>
            <a:br>
              <a:rPr lang="de-DE" sz="1200" b="1" dirty="0">
                <a:solidFill>
                  <a:schemeClr val="bg1">
                    <a:lumMod val="10000"/>
                  </a:schemeClr>
                </a:solidFill>
              </a:rPr>
            </a:br>
            <a:r>
              <a:rPr lang="de-DE" sz="1200" b="1" dirty="0">
                <a:solidFill>
                  <a:srgbClr val="007890"/>
                </a:solidFill>
              </a:rPr>
              <a:t>bis</a:t>
            </a:r>
            <a:r>
              <a:rPr lang="de-DE" sz="1200" b="1" dirty="0">
                <a:solidFill>
                  <a:schemeClr val="bg1">
                    <a:lumMod val="10000"/>
                  </a:schemeClr>
                </a:solidFill>
              </a:rPr>
              <a:t> </a:t>
            </a:r>
            <a:r>
              <a:rPr lang="de-DE" sz="1200" b="1" dirty="0">
                <a:solidFill>
                  <a:srgbClr val="007890"/>
                </a:solidFill>
              </a:rPr>
              <a:t>26.04.2021</a:t>
            </a:r>
            <a:endParaRPr lang="de-DE" sz="1200" b="1" dirty="0">
              <a:solidFill>
                <a:schemeClr val="tx1"/>
              </a:solidFill>
            </a:endParaRPr>
          </a:p>
          <a:p>
            <a:endParaRPr lang="de-DE" sz="1200" b="1" dirty="0">
              <a:solidFill>
                <a:schemeClr val="bg1">
                  <a:lumMod val="10000"/>
                </a:schemeClr>
              </a:solidFill>
            </a:endParaRPr>
          </a:p>
        </p:txBody>
      </p:sp>
      <p:sp>
        <p:nvSpPr>
          <p:cNvPr id="12" name="Rechteck 11"/>
          <p:cNvSpPr/>
          <p:nvPr/>
        </p:nvSpPr>
        <p:spPr>
          <a:xfrm>
            <a:off x="7260100" y="4118843"/>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PRAXISBEZOGENE STUDIEN BESUCHEN</a:t>
            </a:r>
          </a:p>
          <a:p>
            <a:r>
              <a:rPr lang="de-DE" sz="1200" b="1" dirty="0">
                <a:solidFill>
                  <a:srgbClr val="007890"/>
                </a:solidFill>
              </a:rPr>
              <a:t>Ab Anfang Mai</a:t>
            </a:r>
          </a:p>
        </p:txBody>
      </p:sp>
      <p:pic>
        <p:nvPicPr>
          <p:cNvPr id="3" name="Grafik 2"/>
          <p:cNvPicPr>
            <a:picLocks noChangeAspect="1"/>
          </p:cNvPicPr>
          <p:nvPr/>
        </p:nvPicPr>
        <p:blipFill>
          <a:blip r:embed="rId6"/>
          <a:stretch>
            <a:fillRect/>
          </a:stretch>
        </p:blipFill>
        <p:spPr>
          <a:xfrm>
            <a:off x="3890712" y="270437"/>
            <a:ext cx="4966360" cy="1275547"/>
          </a:xfrm>
          <a:prstGeom prst="rect">
            <a:avLst/>
          </a:prstGeom>
        </p:spPr>
      </p:pic>
    </p:spTree>
    <p:custDataLst>
      <p:tags r:id="rId1"/>
    </p:custDataLst>
    <p:extLst>
      <p:ext uri="{BB962C8B-B14F-4D97-AF65-F5344CB8AC3E}">
        <p14:creationId xmlns:p14="http://schemas.microsoft.com/office/powerpoint/2010/main" val="193098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11" grpId="0" animBg="1"/>
      <p:bldP spid="13" grpId="0" animBg="1"/>
      <p:bldP spid="14" grpId="0" animBg="1"/>
      <p:bldP spid="9" grpId="0" animBg="1"/>
      <p:bldP spid="10"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hteck 32">
            <a:extLst>
              <a:ext uri="{FF2B5EF4-FFF2-40B4-BE49-F238E27FC236}">
                <a16:creationId xmlns:a16="http://schemas.microsoft.com/office/drawing/2014/main" id="{0BDF9FF1-F2C5-483C-B983-B1ED9F33C7E0}"/>
              </a:ext>
            </a:extLst>
          </p:cNvPr>
          <p:cNvSpPr/>
          <p:nvPr/>
        </p:nvSpPr>
        <p:spPr>
          <a:xfrm>
            <a:off x="0" y="-27455"/>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p:nvSpPr>
        <p:spPr>
          <a:xfrm>
            <a:off x="3575720" y="2204864"/>
            <a:ext cx="7098704" cy="13098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4000" y="101170"/>
            <a:ext cx="9150424" cy="592011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1660735" y="1972043"/>
            <a:ext cx="9029694" cy="37611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p:cNvSpPr>
            <a:spLocks noGrp="1"/>
          </p:cNvSpPr>
          <p:nvPr>
            <p:ph type="sldNum" sz="quarter" idx="12"/>
          </p:nvPr>
        </p:nvSpPr>
        <p:spPr/>
        <p:txBody>
          <a:bodyPr/>
          <a:lstStyle/>
          <a:p>
            <a:fld id="{6C8FC03C-C266-4645-ABC5-645062898383}" type="slidenum">
              <a:rPr lang="de-DE" smtClean="0"/>
              <a:pPr/>
              <a:t>18</a:t>
            </a:fld>
            <a:r>
              <a:rPr lang="de-DE" dirty="0"/>
              <a:t> </a:t>
            </a:r>
            <a:endParaRPr lang="de-DE" sz="1400" dirty="0"/>
          </a:p>
        </p:txBody>
      </p:sp>
      <p:pic>
        <p:nvPicPr>
          <p:cNvPr id="5" name="Grafik 4"/>
          <p:cNvPicPr>
            <a:picLocks noChangeAspect="1"/>
          </p:cNvPicPr>
          <p:nvPr/>
        </p:nvPicPr>
        <p:blipFill rotWithShape="1">
          <a:blip r:embed="rId4"/>
          <a:srcRect l="14512" t="26912" r="15002" b="15122"/>
          <a:stretch/>
        </p:blipFill>
        <p:spPr>
          <a:xfrm>
            <a:off x="2999656" y="2528453"/>
            <a:ext cx="7236296" cy="1986434"/>
          </a:xfrm>
          <a:prstGeom prst="rect">
            <a:avLst/>
          </a:prstGeom>
          <a:solidFill>
            <a:srgbClr val="FFFFFF"/>
          </a:solidFill>
        </p:spPr>
      </p:pic>
      <p:sp>
        <p:nvSpPr>
          <p:cNvPr id="16" name="Rechteck 15"/>
          <p:cNvSpPr/>
          <p:nvPr/>
        </p:nvSpPr>
        <p:spPr>
          <a:xfrm>
            <a:off x="9753847" y="2492897"/>
            <a:ext cx="790747" cy="49388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p:cNvSpPr/>
          <p:nvPr/>
        </p:nvSpPr>
        <p:spPr>
          <a:xfrm>
            <a:off x="4784814" y="1197560"/>
            <a:ext cx="5883187" cy="10073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rot="5400000">
            <a:off x="8985415" y="121294"/>
            <a:ext cx="1844824" cy="155103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3629928" y="2484349"/>
            <a:ext cx="6914665" cy="10240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p:cNvSpPr/>
          <p:nvPr/>
        </p:nvSpPr>
        <p:spPr>
          <a:xfrm>
            <a:off x="3215680" y="4003096"/>
            <a:ext cx="6034110" cy="6913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p:cNvPicPr>
            <a:picLocks noChangeAspect="1"/>
          </p:cNvPicPr>
          <p:nvPr/>
        </p:nvPicPr>
        <p:blipFill>
          <a:blip r:embed="rId5"/>
          <a:stretch>
            <a:fillRect/>
          </a:stretch>
        </p:blipFill>
        <p:spPr>
          <a:xfrm>
            <a:off x="1568198" y="1152896"/>
            <a:ext cx="9115148" cy="4471822"/>
          </a:xfrm>
          <a:prstGeom prst="rect">
            <a:avLst/>
          </a:prstGeom>
        </p:spPr>
      </p:pic>
      <p:sp>
        <p:nvSpPr>
          <p:cNvPr id="7" name="Rechteck 6"/>
          <p:cNvSpPr/>
          <p:nvPr/>
        </p:nvSpPr>
        <p:spPr>
          <a:xfrm>
            <a:off x="1599786" y="1129442"/>
            <a:ext cx="6907647" cy="24962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1504908" y="2422111"/>
            <a:ext cx="2054404" cy="33110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1806754" y="4841554"/>
            <a:ext cx="1768967"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BILANZ- UND PERSPEKTIVGESPRÄCH DURCHFÜHREN</a:t>
            </a:r>
          </a:p>
          <a:p>
            <a:r>
              <a:rPr lang="de-DE" sz="1200" b="1" dirty="0">
                <a:solidFill>
                  <a:srgbClr val="81C800"/>
                </a:solidFill>
              </a:rPr>
              <a:t>Bis Ende des schulpraktischen Teils</a:t>
            </a:r>
          </a:p>
        </p:txBody>
      </p:sp>
      <p:sp>
        <p:nvSpPr>
          <p:cNvPr id="29" name="Rechteck 28"/>
          <p:cNvSpPr/>
          <p:nvPr/>
        </p:nvSpPr>
        <p:spPr>
          <a:xfrm>
            <a:off x="4082302" y="4198100"/>
            <a:ext cx="6290385" cy="144158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4125950" y="4500857"/>
            <a:ext cx="2142492" cy="9333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de-DE" sz="1200" b="1" dirty="0">
                <a:solidFill>
                  <a:schemeClr val="tx1"/>
                </a:solidFill>
              </a:rPr>
            </a:br>
            <a:br>
              <a:rPr lang="de-DE" sz="1200" b="1" dirty="0">
                <a:solidFill>
                  <a:schemeClr val="tx1"/>
                </a:solidFill>
              </a:rPr>
            </a:br>
            <a:br>
              <a:rPr lang="de-DE" sz="1200" b="1" dirty="0">
                <a:solidFill>
                  <a:schemeClr val="tx1"/>
                </a:solidFill>
              </a:rPr>
            </a:br>
            <a:r>
              <a:rPr lang="de-DE" sz="1200" b="1" dirty="0">
                <a:solidFill>
                  <a:schemeClr val="bg1">
                    <a:lumMod val="10000"/>
                  </a:schemeClr>
                </a:solidFill>
              </a:rPr>
              <a:t>FÜR PRÜFUNGS- UND STUDIENLEISTUNGEN ANMELDEN</a:t>
            </a:r>
          </a:p>
          <a:p>
            <a:r>
              <a:rPr lang="de-DE" sz="1200" b="1" dirty="0">
                <a:solidFill>
                  <a:srgbClr val="007890"/>
                </a:solidFill>
              </a:rPr>
              <a:t>01.10. 2021– 31.03.2022</a:t>
            </a:r>
          </a:p>
          <a:p>
            <a:pPr algn="ctr"/>
            <a:endParaRPr lang="de-DE" sz="1200" b="1" dirty="0">
              <a:solidFill>
                <a:schemeClr val="tx1"/>
              </a:solidFill>
            </a:endParaRPr>
          </a:p>
          <a:p>
            <a:pPr algn="ctr"/>
            <a:endParaRPr lang="de-DE" sz="1200" b="1" dirty="0">
              <a:solidFill>
                <a:schemeClr val="tx1"/>
              </a:solidFill>
            </a:endParaRPr>
          </a:p>
        </p:txBody>
      </p:sp>
      <p:sp>
        <p:nvSpPr>
          <p:cNvPr id="8" name="Rechteck 7"/>
          <p:cNvSpPr/>
          <p:nvPr/>
        </p:nvSpPr>
        <p:spPr>
          <a:xfrm>
            <a:off x="6933101" y="1454603"/>
            <a:ext cx="1639606"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EINFÜHRUNGS</a:t>
            </a:r>
            <a:br>
              <a:rPr lang="de-DE" sz="1200" b="1" dirty="0">
                <a:solidFill>
                  <a:schemeClr val="bg1">
                    <a:lumMod val="10000"/>
                  </a:schemeClr>
                </a:solidFill>
              </a:rPr>
            </a:br>
            <a:r>
              <a:rPr lang="de-DE" sz="1200" b="1" dirty="0">
                <a:solidFill>
                  <a:schemeClr val="bg1">
                    <a:lumMod val="10000"/>
                  </a:schemeClr>
                </a:solidFill>
              </a:rPr>
              <a:t>VERANSTALTUNGEN BESUCHEN </a:t>
            </a:r>
            <a:br>
              <a:rPr lang="de-DE" sz="1200" b="1" dirty="0">
                <a:solidFill>
                  <a:schemeClr val="bg1">
                    <a:lumMod val="10000"/>
                  </a:schemeClr>
                </a:solidFill>
              </a:rPr>
            </a:br>
            <a:r>
              <a:rPr lang="de-DE" sz="1200" b="1" dirty="0">
                <a:solidFill>
                  <a:srgbClr val="81C800"/>
                </a:solidFill>
              </a:rPr>
              <a:t>ZFSL/SCHULE</a:t>
            </a:r>
          </a:p>
        </p:txBody>
      </p:sp>
      <p:sp>
        <p:nvSpPr>
          <p:cNvPr id="14" name="Rechteck 13"/>
          <p:cNvSpPr/>
          <p:nvPr/>
        </p:nvSpPr>
        <p:spPr>
          <a:xfrm>
            <a:off x="7400832" y="2216256"/>
            <a:ext cx="1129073" cy="8081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100" b="1" dirty="0">
                <a:solidFill>
                  <a:schemeClr val="bg1">
                    <a:lumMod val="10000"/>
                  </a:schemeClr>
                </a:solidFill>
              </a:rPr>
              <a:t>STUDIENTAGE HOCHSCHULE</a:t>
            </a:r>
          </a:p>
        </p:txBody>
      </p:sp>
      <p:sp>
        <p:nvSpPr>
          <p:cNvPr id="31" name="Rechteck 30"/>
          <p:cNvSpPr/>
          <p:nvPr/>
        </p:nvSpPr>
        <p:spPr>
          <a:xfrm>
            <a:off x="8247344" y="1160579"/>
            <a:ext cx="2011036" cy="5226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0" name="Grafik 29"/>
          <p:cNvPicPr>
            <a:picLocks noChangeAspect="1"/>
          </p:cNvPicPr>
          <p:nvPr/>
        </p:nvPicPr>
        <p:blipFill>
          <a:blip r:embed="rId6"/>
          <a:stretch>
            <a:fillRect/>
          </a:stretch>
        </p:blipFill>
        <p:spPr>
          <a:xfrm>
            <a:off x="7450316" y="1107464"/>
            <a:ext cx="2520281" cy="328143"/>
          </a:xfrm>
          <a:prstGeom prst="rect">
            <a:avLst/>
          </a:prstGeom>
        </p:spPr>
      </p:pic>
      <p:sp>
        <p:nvSpPr>
          <p:cNvPr id="22" name="Rechteck 21"/>
          <p:cNvSpPr/>
          <p:nvPr/>
        </p:nvSpPr>
        <p:spPr>
          <a:xfrm>
            <a:off x="1524002" y="-1"/>
            <a:ext cx="7747739" cy="9095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p:cNvSpPr/>
          <p:nvPr/>
        </p:nvSpPr>
        <p:spPr>
          <a:xfrm>
            <a:off x="8915340" y="1664971"/>
            <a:ext cx="1598686" cy="30432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8961911" y="3214530"/>
            <a:ext cx="1419254" cy="6559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STUDIENTAGE ZFSL</a:t>
            </a:r>
          </a:p>
          <a:p>
            <a:pPr algn="ctr"/>
            <a:endParaRPr lang="de-DE" sz="1200" b="1" dirty="0">
              <a:solidFill>
                <a:schemeClr val="tx1"/>
              </a:solidFill>
            </a:endParaRPr>
          </a:p>
          <a:p>
            <a:pPr algn="ctr"/>
            <a:endParaRPr lang="de-DE" sz="1200" b="1" dirty="0">
              <a:solidFill>
                <a:schemeClr val="tx1"/>
              </a:solidFill>
            </a:endParaRPr>
          </a:p>
        </p:txBody>
      </p:sp>
      <p:sp>
        <p:nvSpPr>
          <p:cNvPr id="11" name="Rechteck 10"/>
          <p:cNvSpPr/>
          <p:nvPr/>
        </p:nvSpPr>
        <p:spPr>
          <a:xfrm>
            <a:off x="8935070" y="1465099"/>
            <a:ext cx="2163265" cy="14011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SCHULPRAXIS</a:t>
            </a:r>
            <a:br>
              <a:rPr lang="de-DE" sz="1200" b="1" dirty="0">
                <a:solidFill>
                  <a:schemeClr val="bg1">
                    <a:lumMod val="10000"/>
                  </a:schemeClr>
                </a:solidFill>
              </a:rPr>
            </a:br>
            <a:r>
              <a:rPr lang="de-DE" sz="1200" b="1" dirty="0">
                <a:solidFill>
                  <a:srgbClr val="81C800"/>
                </a:solidFill>
              </a:rPr>
              <a:t>ab 15.09.2021</a:t>
            </a:r>
          </a:p>
          <a:p>
            <a:pPr algn="ctr"/>
            <a:endParaRPr lang="de-DE" sz="1200" b="1" dirty="0">
              <a:solidFill>
                <a:schemeClr val="tx1"/>
              </a:solidFill>
            </a:endParaRPr>
          </a:p>
          <a:p>
            <a:pPr algn="ctr"/>
            <a:endParaRPr lang="de-DE" sz="1200" b="1" dirty="0">
              <a:solidFill>
                <a:schemeClr val="tx1"/>
              </a:solidFill>
            </a:endParaRPr>
          </a:p>
        </p:txBody>
      </p:sp>
      <p:pic>
        <p:nvPicPr>
          <p:cNvPr id="3" name="Grafik 2"/>
          <p:cNvPicPr>
            <a:picLocks noChangeAspect="1"/>
          </p:cNvPicPr>
          <p:nvPr/>
        </p:nvPicPr>
        <p:blipFill>
          <a:blip r:embed="rId7"/>
          <a:stretch>
            <a:fillRect/>
          </a:stretch>
        </p:blipFill>
        <p:spPr>
          <a:xfrm>
            <a:off x="3645865" y="1481116"/>
            <a:ext cx="2914084" cy="2006466"/>
          </a:xfrm>
          <a:prstGeom prst="rect">
            <a:avLst/>
          </a:prstGeom>
        </p:spPr>
      </p:pic>
      <p:sp>
        <p:nvSpPr>
          <p:cNvPr id="9" name="Rechteck 8"/>
          <p:cNvSpPr/>
          <p:nvPr/>
        </p:nvSpPr>
        <p:spPr>
          <a:xfrm>
            <a:off x="3471905" y="1243135"/>
            <a:ext cx="654045" cy="246658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p:cNvSpPr/>
          <p:nvPr/>
        </p:nvSpPr>
        <p:spPr>
          <a:xfrm rot="16200000">
            <a:off x="2845238" y="809518"/>
            <a:ext cx="757677" cy="23210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102319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8" grpId="0" animBg="1"/>
      <p:bldP spid="14" grpId="0" animBg="1"/>
      <p:bldP spid="13"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hteck 19">
            <a:extLst>
              <a:ext uri="{FF2B5EF4-FFF2-40B4-BE49-F238E27FC236}">
                <a16:creationId xmlns:a16="http://schemas.microsoft.com/office/drawing/2014/main" id="{E8FE0424-1A63-47D8-B207-05860D16D989}"/>
              </a:ext>
            </a:extLst>
          </p:cNvPr>
          <p:cNvSpPr/>
          <p:nvPr/>
        </p:nvSpPr>
        <p:spPr>
          <a:xfrm>
            <a:off x="0" y="-1"/>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1524000" y="1607776"/>
            <a:ext cx="9144000" cy="44135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p:cNvSpPr>
            <a:spLocks noGrp="1"/>
          </p:cNvSpPr>
          <p:nvPr>
            <p:ph type="sldNum" sz="quarter" idx="12"/>
          </p:nvPr>
        </p:nvSpPr>
        <p:spPr/>
        <p:txBody>
          <a:bodyPr/>
          <a:lstStyle/>
          <a:p>
            <a:fld id="{6C8FC03C-C266-4645-ABC5-645062898383}" type="slidenum">
              <a:rPr lang="de-DE" smtClean="0"/>
              <a:pPr/>
              <a:t>19</a:t>
            </a:fld>
            <a:r>
              <a:rPr lang="de-DE"/>
              <a:t> </a:t>
            </a:r>
            <a:endParaRPr lang="de-DE" sz="1400" dirty="0"/>
          </a:p>
        </p:txBody>
      </p:sp>
      <p:pic>
        <p:nvPicPr>
          <p:cNvPr id="5" name="Grafik 4"/>
          <p:cNvPicPr>
            <a:picLocks noChangeAspect="1"/>
          </p:cNvPicPr>
          <p:nvPr/>
        </p:nvPicPr>
        <p:blipFill>
          <a:blip r:embed="rId4"/>
          <a:stretch>
            <a:fillRect/>
          </a:stretch>
        </p:blipFill>
        <p:spPr>
          <a:xfrm>
            <a:off x="1919028" y="1638420"/>
            <a:ext cx="7920880" cy="4120184"/>
          </a:xfrm>
          <a:prstGeom prst="rect">
            <a:avLst/>
          </a:prstGeom>
        </p:spPr>
      </p:pic>
      <p:sp>
        <p:nvSpPr>
          <p:cNvPr id="10" name="Rechteck 9"/>
          <p:cNvSpPr/>
          <p:nvPr/>
        </p:nvSpPr>
        <p:spPr>
          <a:xfrm>
            <a:off x="1847528" y="1916833"/>
            <a:ext cx="2376264" cy="38111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5303912" y="1607776"/>
            <a:ext cx="4896544" cy="12451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4727849" y="1916832"/>
            <a:ext cx="5581377" cy="187220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4002939" y="4187674"/>
            <a:ext cx="6480720" cy="15068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p:nvSpPr>
        <p:spPr>
          <a:xfrm>
            <a:off x="7608168" y="2852936"/>
            <a:ext cx="1872208" cy="172819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4799856" y="1972963"/>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ABSCHLUSSBLOCK PRAXISBEZOGENE STUDIEN BESUCHEN</a:t>
            </a:r>
          </a:p>
        </p:txBody>
      </p:sp>
      <p:sp>
        <p:nvSpPr>
          <p:cNvPr id="15" name="Rechteck 14"/>
          <p:cNvSpPr/>
          <p:nvPr/>
        </p:nvSpPr>
        <p:spPr>
          <a:xfrm>
            <a:off x="4756254" y="2924944"/>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STUDIENPROJEKTE (MAP) UND STUDIENLEISTUNG AUSARBEITEN</a:t>
            </a:r>
          </a:p>
        </p:txBody>
      </p:sp>
      <p:sp>
        <p:nvSpPr>
          <p:cNvPr id="16" name="Rechteck 15"/>
          <p:cNvSpPr/>
          <p:nvPr/>
        </p:nvSpPr>
        <p:spPr>
          <a:xfrm>
            <a:off x="4799856" y="4401108"/>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 UND PRÜFUNGSLEISTUNGEN ABGEBEN</a:t>
            </a:r>
            <a:br>
              <a:rPr lang="de-DE" sz="1200" b="1" dirty="0">
                <a:solidFill>
                  <a:schemeClr val="bg1">
                    <a:lumMod val="10000"/>
                  </a:schemeClr>
                </a:solidFill>
              </a:rPr>
            </a:br>
            <a:r>
              <a:rPr lang="de-DE" sz="1200" b="1" dirty="0">
                <a:solidFill>
                  <a:srgbClr val="007890"/>
                </a:solidFill>
              </a:rPr>
              <a:t>i. d. R. 6 Wochen nach Ende des schulpraktischen Teils</a:t>
            </a:r>
          </a:p>
        </p:txBody>
      </p:sp>
      <p:sp>
        <p:nvSpPr>
          <p:cNvPr id="17" name="Rechteck 16"/>
          <p:cNvSpPr/>
          <p:nvPr/>
        </p:nvSpPr>
        <p:spPr>
          <a:xfrm>
            <a:off x="7384785" y="3030307"/>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VERBUCHUNG DES MODULS AN DER HOCHSCHULE</a:t>
            </a:r>
            <a:endParaRPr lang="de-DE" sz="1200" b="1" dirty="0">
              <a:solidFill>
                <a:srgbClr val="007890"/>
              </a:solidFill>
            </a:endParaRPr>
          </a:p>
        </p:txBody>
      </p:sp>
      <p:sp>
        <p:nvSpPr>
          <p:cNvPr id="18" name="Rechteck 17"/>
          <p:cNvSpPr/>
          <p:nvPr/>
        </p:nvSpPr>
        <p:spPr>
          <a:xfrm rot="5400000">
            <a:off x="8261323" y="845386"/>
            <a:ext cx="3293009" cy="155103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1524002" y="-1"/>
            <a:ext cx="7747739" cy="16235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p:cNvPicPr>
            <a:picLocks noChangeAspect="1"/>
          </p:cNvPicPr>
          <p:nvPr/>
        </p:nvPicPr>
        <p:blipFill>
          <a:blip r:embed="rId5"/>
          <a:stretch>
            <a:fillRect/>
          </a:stretch>
        </p:blipFill>
        <p:spPr>
          <a:xfrm>
            <a:off x="2173363" y="2230356"/>
            <a:ext cx="1780898" cy="1925223"/>
          </a:xfrm>
          <a:prstGeom prst="rect">
            <a:avLst/>
          </a:prstGeom>
        </p:spPr>
      </p:pic>
      <p:sp>
        <p:nvSpPr>
          <p:cNvPr id="3" name="Rechteck 2"/>
          <p:cNvSpPr/>
          <p:nvPr/>
        </p:nvSpPr>
        <p:spPr>
          <a:xfrm>
            <a:off x="2144957" y="4077072"/>
            <a:ext cx="2070992" cy="4320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2913567" y="3822396"/>
            <a:ext cx="383773" cy="4707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312820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15C3E009-1E7C-411D-8A37-05457AB1E279}"/>
              </a:ext>
            </a:extLst>
          </p:cNvPr>
          <p:cNvSpPr/>
          <p:nvPr/>
        </p:nvSpPr>
        <p:spPr>
          <a:xfrm>
            <a:off x="-7369496" y="3521619"/>
            <a:ext cx="12192000" cy="855552"/>
          </a:xfrm>
          <a:prstGeom prst="rect">
            <a:avLst/>
          </a:prstGeom>
          <a:solidFill>
            <a:srgbClr val="F3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extLst>
              <p:ext uri="{D42A27DB-BD31-4B8C-83A1-F6EECF244321}">
                <p14:modId xmlns:p14="http://schemas.microsoft.com/office/powerpoint/2010/main" val="2789029739"/>
              </p:ext>
            </p:extLst>
          </p:nvPr>
        </p:nvGraphicFramePr>
        <p:xfrm>
          <a:off x="763900" y="1003509"/>
          <a:ext cx="10664199" cy="5091139"/>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p>
                      <a:endParaRPr lang="de-DE" sz="1800" dirty="0"/>
                    </a:p>
                  </a:txBody>
                  <a:tcPr/>
                </a:tc>
                <a:extLst>
                  <a:ext uri="{0D108BD9-81ED-4DB2-BD59-A6C34878D82A}">
                    <a16:rowId xmlns:a16="http://schemas.microsoft.com/office/drawing/2014/main" val="488537664"/>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VIDEO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latin typeface="+mn-lt"/>
                          <a:ea typeface="+mn-ea"/>
                          <a:cs typeface="+mn-cs"/>
                        </a:rPr>
                        <a:t>Bitte deaktivieren Sie das Video.</a:t>
                      </a:r>
                      <a:endParaRPr lang="de-DE" sz="1800" dirty="0"/>
                    </a:p>
                  </a:txBody>
                  <a:tcPr/>
                </a:tc>
                <a:extLst>
                  <a:ext uri="{0D108BD9-81ED-4DB2-BD59-A6C34878D82A}">
                    <a16:rowId xmlns:a16="http://schemas.microsoft.com/office/drawing/2014/main" val="739908642"/>
                  </a:ext>
                </a:extLst>
              </a:tr>
              <a:tr h="850140">
                <a:tc>
                  <a:txBody>
                    <a:bodyPr/>
                    <a:lstStyle/>
                    <a:p>
                      <a:br>
                        <a:rPr lang="de-DE" sz="1600" dirty="0"/>
                      </a:br>
                      <a:endParaRPr lang="de-DE" sz="1600" dirty="0"/>
                    </a:p>
                    <a:p>
                      <a:pPr algn="ctr"/>
                      <a:r>
                        <a:rPr lang="de-DE" sz="1600" b="1" dirty="0">
                          <a:solidFill>
                            <a:schemeClr val="bg1"/>
                          </a:solidFill>
                        </a:rPr>
                        <a:t>  HAND HEBEN</a:t>
                      </a:r>
                    </a:p>
                  </a:txBody>
                  <a:tcPr>
                    <a:solidFill>
                      <a:schemeClr val="bg2"/>
                    </a:solidFill>
                  </a:tcPr>
                </a:tc>
                <a:tc>
                  <a:txBody>
                    <a:bodyPr/>
                    <a:lstStyle/>
                    <a:p>
                      <a:r>
                        <a:rPr lang="de-DE" altLang="de-DE" sz="1800" dirty="0"/>
                        <a:t>Melden Sie sich über die Funktion „Hand heben“ (Klick auf „Teilnehmer“, dann unten auf „Hand heben“), wenn Sie die Referent*innen akustisch nicht verstehen können.</a:t>
                      </a:r>
                      <a:endParaRPr lang="de-DE" sz="1800" dirty="0"/>
                    </a:p>
                  </a:txBody>
                  <a:tcPr/>
                </a:tc>
                <a:extLst>
                  <a:ext uri="{0D108BD9-81ED-4DB2-BD59-A6C34878D82A}">
                    <a16:rowId xmlns:a16="http://schemas.microsoft.com/office/drawing/2014/main" val="4226585068"/>
                  </a:ext>
                </a:extLst>
              </a:tr>
              <a:tr h="735799">
                <a:tc>
                  <a:txBody>
                    <a:bodyPr/>
                    <a:lstStyle/>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endParaRPr lang="de-DE" sz="2000" dirty="0"/>
                    </a:p>
                  </a:txBody>
                  <a:tcP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50965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59319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35453" y="4589798"/>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pic>
        <p:nvPicPr>
          <p:cNvPr id="23" name="Grafik 22" descr="Webcam">
            <a:extLst>
              <a:ext uri="{FF2B5EF4-FFF2-40B4-BE49-F238E27FC236}">
                <a16:creationId xmlns:a16="http://schemas.microsoft.com/office/drawing/2014/main" id="{186A10E0-6ED8-4DBF-B0CE-7196480559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44508" y="3613811"/>
            <a:ext cx="667182" cy="667182"/>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091" y="1393223"/>
            <a:ext cx="8425225" cy="872856"/>
          </a:xfrm>
        </p:spPr>
        <p:txBody>
          <a:bodyPr/>
          <a:lstStyle/>
          <a:p>
            <a:r>
              <a:rPr lang="de-DE" dirty="0"/>
              <a:t>Belegung der Lehrveranstaltungen</a:t>
            </a:r>
          </a:p>
        </p:txBody>
      </p:sp>
      <p:sp>
        <p:nvSpPr>
          <p:cNvPr id="5" name="Inhaltsplatzhalter 4"/>
          <p:cNvSpPr>
            <a:spLocks noGrp="1"/>
          </p:cNvSpPr>
          <p:nvPr>
            <p:ph idx="1"/>
          </p:nvPr>
        </p:nvSpPr>
        <p:spPr>
          <a:xfrm>
            <a:off x="449091" y="2410902"/>
            <a:ext cx="11262909" cy="3421062"/>
          </a:xfrm>
        </p:spPr>
        <p:txBody>
          <a:bodyPr/>
          <a:lstStyle/>
          <a:p>
            <a:pPr marL="342900" indent="-342900">
              <a:lnSpc>
                <a:spcPct val="100000"/>
              </a:lnSpc>
              <a:spcBef>
                <a:spcPts val="1400"/>
              </a:spcBef>
              <a:buFont typeface="Arial" panose="020B0604020202020204" pitchFamily="34" charset="0"/>
              <a:buChar char="•"/>
            </a:pPr>
            <a:r>
              <a:rPr lang="de-DE" dirty="0"/>
              <a:t>Planen Sie die </a:t>
            </a:r>
            <a:r>
              <a:rPr lang="de-DE" b="1" dirty="0">
                <a:solidFill>
                  <a:schemeClr val="accent1"/>
                </a:solidFill>
              </a:rPr>
              <a:t>erst die Praxisbezogene Studien</a:t>
            </a:r>
            <a:r>
              <a:rPr lang="de-DE" dirty="0"/>
              <a:t>, dann andere LV im </a:t>
            </a:r>
            <a:r>
              <a:rPr lang="de-DE" dirty="0" err="1"/>
              <a:t>M.Ed</a:t>
            </a:r>
            <a:r>
              <a:rPr lang="de-DE" dirty="0"/>
              <a:t>.</a:t>
            </a:r>
          </a:p>
          <a:p>
            <a:pPr marL="342900" indent="-342900">
              <a:lnSpc>
                <a:spcPct val="100000"/>
              </a:lnSpc>
              <a:spcBef>
                <a:spcPts val="1400"/>
              </a:spcBef>
              <a:buFont typeface="Arial" panose="020B0604020202020204" pitchFamily="34" charset="0"/>
              <a:buChar char="•"/>
            </a:pPr>
            <a:r>
              <a:rPr lang="de-DE" dirty="0"/>
              <a:t>Mündliche wie schriftliche </a:t>
            </a:r>
            <a:r>
              <a:rPr lang="de-DE" b="1" dirty="0">
                <a:solidFill>
                  <a:schemeClr val="accent1"/>
                </a:solidFill>
              </a:rPr>
              <a:t>Prüfungstermine </a:t>
            </a:r>
            <a:r>
              <a:rPr lang="de-DE" dirty="0"/>
              <a:t>in anderen Modulen sollten nicht mit den Praxisbezogenen Studien (PBS) kollidieren</a:t>
            </a:r>
          </a:p>
          <a:p>
            <a:pPr marL="342900" indent="-342900">
              <a:lnSpc>
                <a:spcPct val="100000"/>
              </a:lnSpc>
              <a:spcBef>
                <a:spcPts val="1400"/>
              </a:spcBef>
              <a:buFont typeface="Arial" panose="020B0604020202020204" pitchFamily="34" charset="0"/>
              <a:buChar char="•"/>
            </a:pPr>
            <a:r>
              <a:rPr lang="de-DE" dirty="0"/>
              <a:t>Prüfen Sie </a:t>
            </a:r>
            <a:r>
              <a:rPr lang="de-DE" b="1" dirty="0">
                <a:solidFill>
                  <a:schemeClr val="accent1"/>
                </a:solidFill>
              </a:rPr>
              <a:t>alle Termine </a:t>
            </a:r>
            <a:r>
              <a:rPr lang="de-DE" dirty="0"/>
              <a:t>des Vorbereitungsteils, Studientags und Abschlussblocks der PBS</a:t>
            </a:r>
          </a:p>
          <a:p>
            <a:pPr marL="342900" indent="-342900">
              <a:lnSpc>
                <a:spcPct val="100000"/>
              </a:lnSpc>
              <a:spcBef>
                <a:spcPts val="1400"/>
              </a:spcBef>
              <a:buFont typeface="Arial" panose="020B0604020202020204" pitchFamily="34" charset="0"/>
              <a:buChar char="•"/>
            </a:pPr>
            <a:r>
              <a:rPr lang="de-DE" dirty="0"/>
              <a:t>Stimmen Sie die Termine </a:t>
            </a:r>
            <a:r>
              <a:rPr lang="de-DE" b="1" dirty="0">
                <a:solidFill>
                  <a:schemeClr val="accent1"/>
                </a:solidFill>
              </a:rPr>
              <a:t>aller</a:t>
            </a:r>
            <a:r>
              <a:rPr lang="de-DE" dirty="0"/>
              <a:t> </a:t>
            </a:r>
            <a:r>
              <a:rPr lang="de-DE" b="1" dirty="0">
                <a:solidFill>
                  <a:schemeClr val="bg2"/>
                </a:solidFill>
              </a:rPr>
              <a:t>PBS </a:t>
            </a:r>
            <a:r>
              <a:rPr lang="de-DE" dirty="0"/>
              <a:t>in den drei Fächern aufeinander ab</a:t>
            </a:r>
          </a:p>
          <a:p>
            <a:pPr marL="342900" indent="-342900">
              <a:lnSpc>
                <a:spcPct val="100000"/>
              </a:lnSpc>
              <a:spcBef>
                <a:spcPts val="1400"/>
              </a:spcBef>
              <a:buFont typeface="Arial" panose="020B0604020202020204" pitchFamily="34" charset="0"/>
              <a:buChar char="•"/>
            </a:pPr>
            <a:r>
              <a:rPr lang="de-DE" dirty="0"/>
              <a:t>Beachten Sie die Termine für </a:t>
            </a:r>
            <a:r>
              <a:rPr lang="de-DE" b="1" dirty="0">
                <a:solidFill>
                  <a:schemeClr val="accent1"/>
                </a:solidFill>
              </a:rPr>
              <a:t>Methodenteil</a:t>
            </a:r>
            <a:r>
              <a:rPr lang="de-DE" dirty="0"/>
              <a:t> UND </a:t>
            </a:r>
            <a:r>
              <a:rPr lang="de-DE" b="1" dirty="0">
                <a:solidFill>
                  <a:schemeClr val="accent1"/>
                </a:solidFill>
              </a:rPr>
              <a:t>Thementeil </a:t>
            </a:r>
            <a:r>
              <a:rPr lang="de-DE" dirty="0"/>
              <a:t>in den Bildungswissenschaften</a:t>
            </a:r>
            <a:br>
              <a:rPr lang="de-DE" dirty="0"/>
            </a:br>
            <a:br>
              <a:rPr lang="de-DE" dirty="0"/>
            </a:br>
            <a:endParaRPr lang="de-DE" dirty="0"/>
          </a:p>
        </p:txBody>
      </p:sp>
      <p:grpSp>
        <p:nvGrpSpPr>
          <p:cNvPr id="9" name="Gruppieren 8">
            <a:extLst>
              <a:ext uri="{FF2B5EF4-FFF2-40B4-BE49-F238E27FC236}">
                <a16:creationId xmlns:a16="http://schemas.microsoft.com/office/drawing/2014/main" id="{900C26A1-5D98-4310-ABD1-1E589F967F77}"/>
              </a:ext>
            </a:extLst>
          </p:cNvPr>
          <p:cNvGrpSpPr/>
          <p:nvPr/>
        </p:nvGrpSpPr>
        <p:grpSpPr>
          <a:xfrm>
            <a:off x="9120336" y="382113"/>
            <a:ext cx="2397378" cy="1603663"/>
            <a:chOff x="9120336" y="382113"/>
            <a:chExt cx="2397378" cy="1603663"/>
          </a:xfrm>
        </p:grpSpPr>
        <p:grpSp>
          <p:nvGrpSpPr>
            <p:cNvPr id="7" name="Gruppieren 6">
              <a:extLst>
                <a:ext uri="{FF2B5EF4-FFF2-40B4-BE49-F238E27FC236}">
                  <a16:creationId xmlns:a16="http://schemas.microsoft.com/office/drawing/2014/main" id="{1E59E7D1-1ECD-42BE-A01F-AE60A48FA4E9}"/>
                </a:ext>
              </a:extLst>
            </p:cNvPr>
            <p:cNvGrpSpPr/>
            <p:nvPr/>
          </p:nvGrpSpPr>
          <p:grpSpPr>
            <a:xfrm>
              <a:off x="9120336" y="382113"/>
              <a:ext cx="2397378" cy="1603663"/>
              <a:chOff x="8472264" y="558692"/>
              <a:chExt cx="2397378" cy="1603663"/>
            </a:xfrm>
          </p:grpSpPr>
          <p:sp>
            <p:nvSpPr>
              <p:cNvPr id="3" name="Wolkenförmige Legende 2"/>
              <p:cNvSpPr/>
              <p:nvPr/>
            </p:nvSpPr>
            <p:spPr>
              <a:xfrm>
                <a:off x="8472264" y="558692"/>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Rechteck 7"/>
              <p:cNvSpPr/>
              <p:nvPr/>
            </p:nvSpPr>
            <p:spPr>
              <a:xfrm>
                <a:off x="9034461" y="1098913"/>
                <a:ext cx="1272984" cy="307777"/>
              </a:xfrm>
              <a:prstGeom prst="rect">
                <a:avLst/>
              </a:prstGeom>
            </p:spPr>
            <p:txBody>
              <a:bodyPr wrap="square">
                <a:spAutoFit/>
              </a:bodyPr>
              <a:lstStyle/>
              <a:p>
                <a:pPr lvl="0" algn="ctr">
                  <a:defRPr/>
                </a:pPr>
                <a:endParaRPr lang="de-DE" sz="1400" b="1" dirty="0">
                  <a:solidFill>
                    <a:schemeClr val="bg1"/>
                  </a:solidFill>
                </a:endParaRPr>
              </a:p>
            </p:txBody>
          </p:sp>
        </p:grpSp>
        <p:sp>
          <p:nvSpPr>
            <p:cNvPr id="6" name="Rechteck 5">
              <a:extLst>
                <a:ext uri="{FF2B5EF4-FFF2-40B4-BE49-F238E27FC236}">
                  <a16:creationId xmlns:a16="http://schemas.microsoft.com/office/drawing/2014/main" id="{9938D7A4-F0C7-42AB-8645-E0968A06115B}"/>
                </a:ext>
              </a:extLst>
            </p:cNvPr>
            <p:cNvSpPr/>
            <p:nvPr/>
          </p:nvSpPr>
          <p:spPr>
            <a:xfrm>
              <a:off x="9401434" y="860778"/>
              <a:ext cx="1835181" cy="646331"/>
            </a:xfrm>
            <a:prstGeom prst="rect">
              <a:avLst/>
            </a:prstGeom>
          </p:spPr>
          <p:txBody>
            <a:bodyPr wrap="square">
              <a:spAutoFit/>
            </a:bodyPr>
            <a:lstStyle/>
            <a:p>
              <a:pPr algn="ctr"/>
              <a:r>
                <a:rPr lang="en-US" b="1" dirty="0">
                  <a:solidFill>
                    <a:schemeClr val="bg1"/>
                  </a:solidFill>
                  <a:latin typeface="MetaOT-Normal" panose="02000503040000020004" pitchFamily="50" charset="0"/>
                  <a:ea typeface="MetaOT-Normal" panose="02000503040000020004" pitchFamily="50" charset="0"/>
                  <a:cs typeface="MetaOT-Normal" panose="02000503040000020004" pitchFamily="50" charset="0"/>
                </a:rPr>
                <a:t>26.04. – 02.05.2021 </a:t>
              </a:r>
              <a:endParaRPr lang="de-DE" dirty="0">
                <a:solidFill>
                  <a:schemeClr val="bg1"/>
                </a:solidFill>
              </a:endParaRPr>
            </a:p>
          </p:txBody>
        </p:sp>
      </p:grpSp>
    </p:spTree>
    <p:custDataLst>
      <p:tags r:id="rId1"/>
    </p:custDataLst>
    <p:extLst>
      <p:ext uri="{BB962C8B-B14F-4D97-AF65-F5344CB8AC3E}">
        <p14:creationId xmlns:p14="http://schemas.microsoft.com/office/powerpoint/2010/main" val="522687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6C8FC03C-C266-4645-ABC5-645062898383}" type="slidenum">
              <a:rPr lang="de-DE" smtClean="0"/>
              <a:pPr/>
              <a:t>21</a:t>
            </a:fld>
            <a:r>
              <a:rPr lang="de-DE"/>
              <a:t> </a:t>
            </a:r>
            <a:endParaRPr lang="de-DE" sz="1400" dirty="0"/>
          </a:p>
        </p:txBody>
      </p:sp>
      <p:sp>
        <p:nvSpPr>
          <p:cNvPr id="10" name="Textfeld 9"/>
          <p:cNvSpPr txBox="1"/>
          <p:nvPr/>
        </p:nvSpPr>
        <p:spPr>
          <a:xfrm>
            <a:off x="3143672" y="455464"/>
            <a:ext cx="8972264" cy="369332"/>
          </a:xfrm>
          <a:prstGeom prst="rect">
            <a:avLst/>
          </a:prstGeom>
          <a:solidFill>
            <a:srgbClr val="F1F2F5"/>
          </a:solidFill>
        </p:spPr>
        <p:txBody>
          <a:bodyPr wrap="none" rtlCol="0">
            <a:spAutoFit/>
          </a:bodyPr>
          <a:lstStyle/>
          <a:p>
            <a:r>
              <a:rPr lang="de-DE" b="1" dirty="0">
                <a:solidFill>
                  <a:schemeClr val="bg2"/>
                </a:solidFill>
              </a:rPr>
              <a:t>Praxissemester </a:t>
            </a:r>
            <a:r>
              <a:rPr lang="de-DE" b="1" dirty="0">
                <a:solidFill>
                  <a:schemeClr val="bg2"/>
                </a:solidFill>
                <a:sym typeface="Wingdings" panose="05000000000000000000" pitchFamily="2" charset="2"/>
              </a:rPr>
              <a:t> Lehrveranstaltungen zum Praxissemester  Praxisbezogene Studien</a:t>
            </a:r>
            <a:endParaRPr lang="de-DE" b="1" dirty="0">
              <a:solidFill>
                <a:schemeClr val="bg2"/>
              </a:solidFill>
            </a:endParaRPr>
          </a:p>
        </p:txBody>
      </p:sp>
      <p:pic>
        <p:nvPicPr>
          <p:cNvPr id="3" name="Grafik 2">
            <a:extLst>
              <a:ext uri="{FF2B5EF4-FFF2-40B4-BE49-F238E27FC236}">
                <a16:creationId xmlns:a16="http://schemas.microsoft.com/office/drawing/2014/main" id="{9A9110DB-924A-4647-969E-AD7891C99D13}"/>
              </a:ext>
            </a:extLst>
          </p:cNvPr>
          <p:cNvPicPr>
            <a:picLocks noChangeAspect="1"/>
          </p:cNvPicPr>
          <p:nvPr/>
        </p:nvPicPr>
        <p:blipFill>
          <a:blip r:embed="rId4"/>
          <a:stretch>
            <a:fillRect/>
          </a:stretch>
        </p:blipFill>
        <p:spPr>
          <a:xfrm>
            <a:off x="2711624" y="972539"/>
            <a:ext cx="6912768" cy="5703745"/>
          </a:xfrm>
          <a:prstGeom prst="rect">
            <a:avLst/>
          </a:prstGeom>
        </p:spPr>
      </p:pic>
    </p:spTree>
    <p:custDataLst>
      <p:tags r:id="rId1"/>
    </p:custDataLst>
    <p:extLst>
      <p:ext uri="{BB962C8B-B14F-4D97-AF65-F5344CB8AC3E}">
        <p14:creationId xmlns:p14="http://schemas.microsoft.com/office/powerpoint/2010/main" val="1950571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sp>
        <p:nvSpPr>
          <p:cNvPr id="10" name="Textfeld 9"/>
          <p:cNvSpPr txBox="1"/>
          <p:nvPr/>
        </p:nvSpPr>
        <p:spPr>
          <a:xfrm>
            <a:off x="312248" y="1260834"/>
            <a:ext cx="8497955" cy="1077218"/>
          </a:xfrm>
          <a:prstGeom prst="rect">
            <a:avLst/>
          </a:prstGeom>
          <a:noFill/>
        </p:spPr>
        <p:txBody>
          <a:bodyPr wrap="square" rtlCol="0">
            <a:spAutoFit/>
          </a:bodyPr>
          <a:lstStyle/>
          <a:p>
            <a:r>
              <a:rPr lang="de-DE" sz="3200" b="1" dirty="0">
                <a:solidFill>
                  <a:schemeClr val="bg2"/>
                </a:solidFill>
              </a:rPr>
              <a:t>Belegen Sie die Praxisbezogenen Studien im Bereich „Vorbereitung“</a:t>
            </a:r>
          </a:p>
        </p:txBody>
      </p:sp>
      <p:pic>
        <p:nvPicPr>
          <p:cNvPr id="7" name="Grafik 6">
            <a:extLst>
              <a:ext uri="{FF2B5EF4-FFF2-40B4-BE49-F238E27FC236}">
                <a16:creationId xmlns:a16="http://schemas.microsoft.com/office/drawing/2014/main" id="{18AE208A-09E7-4AAB-B003-CA6DE2A52A77}"/>
              </a:ext>
            </a:extLst>
          </p:cNvPr>
          <p:cNvPicPr>
            <a:picLocks noChangeAspect="1"/>
          </p:cNvPicPr>
          <p:nvPr/>
        </p:nvPicPr>
        <p:blipFill rotWithShape="1">
          <a:blip r:embed="rId4"/>
          <a:srcRect r="23212"/>
          <a:stretch/>
        </p:blipFill>
        <p:spPr>
          <a:xfrm>
            <a:off x="480000" y="2267912"/>
            <a:ext cx="10422047" cy="3329254"/>
          </a:xfrm>
          <a:prstGeom prst="rect">
            <a:avLst/>
          </a:prstGeom>
        </p:spPr>
      </p:pic>
      <p:sp>
        <p:nvSpPr>
          <p:cNvPr id="12" name="Textfeld 11"/>
          <p:cNvSpPr txBox="1"/>
          <p:nvPr/>
        </p:nvSpPr>
        <p:spPr>
          <a:xfrm>
            <a:off x="5518448" y="4689396"/>
            <a:ext cx="5096341" cy="646331"/>
          </a:xfrm>
          <a:prstGeom prst="rect">
            <a:avLst/>
          </a:prstGeom>
          <a:noFill/>
        </p:spPr>
        <p:txBody>
          <a:bodyPr wrap="square" rtlCol="0">
            <a:spAutoFit/>
          </a:bodyPr>
          <a:lstStyle/>
          <a:p>
            <a:r>
              <a:rPr lang="de-DE" b="1" dirty="0">
                <a:solidFill>
                  <a:schemeClr val="bg2"/>
                </a:solidFill>
              </a:rPr>
              <a:t>Die Termine des Studientags finden Sie im </a:t>
            </a:r>
          </a:p>
          <a:p>
            <a:r>
              <a:rPr lang="de-DE" b="1" dirty="0">
                <a:solidFill>
                  <a:schemeClr val="bg2"/>
                </a:solidFill>
              </a:rPr>
              <a:t>Kommentar zur Lehrveranstaltung</a:t>
            </a:r>
          </a:p>
        </p:txBody>
      </p:sp>
      <p:pic>
        <p:nvPicPr>
          <p:cNvPr id="15" name="Inhaltsplatzhalter 14" descr="Glühlampe">
            <a:extLst>
              <a:ext uri="{FF2B5EF4-FFF2-40B4-BE49-F238E27FC236}">
                <a16:creationId xmlns:a16="http://schemas.microsoft.com/office/drawing/2014/main" id="{05D48B25-DC4C-4DD3-A576-68357E9A83E4}"/>
              </a:ext>
            </a:extLst>
          </p:cNvPr>
          <p:cNvPicPr>
            <a:picLocks noGrp="1" noChangeAspect="1"/>
          </p:cNvPicPr>
          <p:nvPr>
            <p:ph idx="1"/>
          </p:nvPr>
        </p:nvPicPr>
        <p:blipFill>
          <a:blip r:embed="rId5">
            <a:extLst>
              <a:ext uri="{96DAC541-7B7A-43D3-8B79-37D633B846F1}">
                <asvg:svgBlip xmlns:asvg="http://schemas.microsoft.com/office/drawing/2016/SVG/main" r:embed="rId6"/>
              </a:ext>
            </a:extLst>
          </a:blip>
          <a:stretch>
            <a:fillRect/>
          </a:stretch>
        </p:blipFill>
        <p:spPr>
          <a:xfrm>
            <a:off x="1487488" y="3694676"/>
            <a:ext cx="649450" cy="649450"/>
          </a:xfrm>
        </p:spPr>
      </p:pic>
      <p:sp>
        <p:nvSpPr>
          <p:cNvPr id="9" name="Rechteck 8">
            <a:extLst>
              <a:ext uri="{FF2B5EF4-FFF2-40B4-BE49-F238E27FC236}">
                <a16:creationId xmlns:a16="http://schemas.microsoft.com/office/drawing/2014/main" id="{FC8DD637-CA1D-43FA-A698-58C956671A8A}"/>
              </a:ext>
            </a:extLst>
          </p:cNvPr>
          <p:cNvSpPr/>
          <p:nvPr/>
        </p:nvSpPr>
        <p:spPr>
          <a:xfrm>
            <a:off x="8948399" y="607095"/>
            <a:ext cx="1272984" cy="954107"/>
          </a:xfrm>
          <a:prstGeom prst="rect">
            <a:avLst/>
          </a:prstGeom>
        </p:spPr>
        <p:txBody>
          <a:bodyPr wrap="square">
            <a:spAutoFit/>
          </a:bodyPr>
          <a:lstStyle/>
          <a:p>
            <a:pPr lvl="0" algn="ctr">
              <a:defRPr/>
            </a:pPr>
            <a:r>
              <a:rPr lang="de-DE" sz="1400" b="1" dirty="0">
                <a:solidFill>
                  <a:schemeClr val="bg1"/>
                </a:solidFill>
              </a:rPr>
              <a:t>Gesonderte </a:t>
            </a:r>
            <a:br>
              <a:rPr lang="de-DE" sz="1400" b="1" dirty="0">
                <a:solidFill>
                  <a:schemeClr val="bg1"/>
                </a:solidFill>
              </a:rPr>
            </a:br>
            <a:r>
              <a:rPr lang="de-DE" sz="1400" b="1" dirty="0">
                <a:solidFill>
                  <a:schemeClr val="bg1"/>
                </a:solidFill>
              </a:rPr>
              <a:t>Belegfrist </a:t>
            </a:r>
          </a:p>
          <a:p>
            <a:pPr lvl="0" algn="ctr">
              <a:defRPr/>
            </a:pPr>
            <a:r>
              <a:rPr lang="de-DE" sz="1400" b="1" dirty="0">
                <a:solidFill>
                  <a:schemeClr val="bg1"/>
                </a:solidFill>
              </a:rPr>
              <a:t>27.04. – </a:t>
            </a:r>
          </a:p>
          <a:p>
            <a:pPr lvl="0" algn="ctr">
              <a:defRPr/>
            </a:pPr>
            <a:r>
              <a:rPr lang="de-DE" sz="1400" b="1" dirty="0">
                <a:solidFill>
                  <a:schemeClr val="bg1"/>
                </a:solidFill>
              </a:rPr>
              <a:t>03.05.2020 </a:t>
            </a:r>
          </a:p>
        </p:txBody>
      </p:sp>
      <p:sp>
        <p:nvSpPr>
          <p:cNvPr id="2" name="Rechteck 1">
            <a:extLst>
              <a:ext uri="{FF2B5EF4-FFF2-40B4-BE49-F238E27FC236}">
                <a16:creationId xmlns:a16="http://schemas.microsoft.com/office/drawing/2014/main" id="{685A2C09-B2C5-4E88-BF89-EF9339308250}"/>
              </a:ext>
            </a:extLst>
          </p:cNvPr>
          <p:cNvSpPr/>
          <p:nvPr/>
        </p:nvSpPr>
        <p:spPr>
          <a:xfrm>
            <a:off x="2423592" y="2441636"/>
            <a:ext cx="1080120" cy="195276"/>
          </a:xfrm>
          <a:prstGeom prst="rect">
            <a:avLst/>
          </a:prstGeom>
          <a:solidFill>
            <a:srgbClr val="F1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9" name="Gruppieren 18">
            <a:extLst>
              <a:ext uri="{FF2B5EF4-FFF2-40B4-BE49-F238E27FC236}">
                <a16:creationId xmlns:a16="http://schemas.microsoft.com/office/drawing/2014/main" id="{2E977E92-A816-480B-B8F1-EE114E27E876}"/>
              </a:ext>
            </a:extLst>
          </p:cNvPr>
          <p:cNvGrpSpPr/>
          <p:nvPr/>
        </p:nvGrpSpPr>
        <p:grpSpPr>
          <a:xfrm>
            <a:off x="9120336" y="382113"/>
            <a:ext cx="2397378" cy="1603663"/>
            <a:chOff x="9120336" y="382113"/>
            <a:chExt cx="2397378" cy="1603663"/>
          </a:xfrm>
        </p:grpSpPr>
        <p:grpSp>
          <p:nvGrpSpPr>
            <p:cNvPr id="20" name="Gruppieren 19">
              <a:extLst>
                <a:ext uri="{FF2B5EF4-FFF2-40B4-BE49-F238E27FC236}">
                  <a16:creationId xmlns:a16="http://schemas.microsoft.com/office/drawing/2014/main" id="{EB8A4314-2EF2-4558-9C82-8C3CEC836359}"/>
                </a:ext>
              </a:extLst>
            </p:cNvPr>
            <p:cNvGrpSpPr/>
            <p:nvPr/>
          </p:nvGrpSpPr>
          <p:grpSpPr>
            <a:xfrm>
              <a:off x="9120336" y="382113"/>
              <a:ext cx="2397378" cy="1603663"/>
              <a:chOff x="8472264" y="558692"/>
              <a:chExt cx="2397378" cy="1603663"/>
            </a:xfrm>
          </p:grpSpPr>
          <p:sp>
            <p:nvSpPr>
              <p:cNvPr id="22" name="Wolkenförmige Legende 2">
                <a:extLst>
                  <a:ext uri="{FF2B5EF4-FFF2-40B4-BE49-F238E27FC236}">
                    <a16:creationId xmlns:a16="http://schemas.microsoft.com/office/drawing/2014/main" id="{8D32503C-2F60-4C75-926E-602B570A4418}"/>
                  </a:ext>
                </a:extLst>
              </p:cNvPr>
              <p:cNvSpPr/>
              <p:nvPr/>
            </p:nvSpPr>
            <p:spPr>
              <a:xfrm>
                <a:off x="8472264" y="558692"/>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3" name="Rechteck 22">
                <a:extLst>
                  <a:ext uri="{FF2B5EF4-FFF2-40B4-BE49-F238E27FC236}">
                    <a16:creationId xmlns:a16="http://schemas.microsoft.com/office/drawing/2014/main" id="{D12DBA5A-32A3-4367-A7F1-A81696CE63FE}"/>
                  </a:ext>
                </a:extLst>
              </p:cNvPr>
              <p:cNvSpPr/>
              <p:nvPr/>
            </p:nvSpPr>
            <p:spPr>
              <a:xfrm>
                <a:off x="9034461" y="1098913"/>
                <a:ext cx="1272984" cy="307777"/>
              </a:xfrm>
              <a:prstGeom prst="rect">
                <a:avLst/>
              </a:prstGeom>
            </p:spPr>
            <p:txBody>
              <a:bodyPr wrap="square">
                <a:spAutoFit/>
              </a:bodyPr>
              <a:lstStyle/>
              <a:p>
                <a:pPr lvl="0" algn="ctr">
                  <a:defRPr/>
                </a:pPr>
                <a:endParaRPr lang="de-DE" sz="1400" b="1" dirty="0">
                  <a:solidFill>
                    <a:schemeClr val="bg1"/>
                  </a:solidFill>
                </a:endParaRPr>
              </a:p>
            </p:txBody>
          </p:sp>
        </p:grpSp>
        <p:sp>
          <p:nvSpPr>
            <p:cNvPr id="21" name="Rechteck 20">
              <a:extLst>
                <a:ext uri="{FF2B5EF4-FFF2-40B4-BE49-F238E27FC236}">
                  <a16:creationId xmlns:a16="http://schemas.microsoft.com/office/drawing/2014/main" id="{F785997E-8764-4C61-BCE3-03D3871AC536}"/>
                </a:ext>
              </a:extLst>
            </p:cNvPr>
            <p:cNvSpPr/>
            <p:nvPr/>
          </p:nvSpPr>
          <p:spPr>
            <a:xfrm>
              <a:off x="9401434" y="860778"/>
              <a:ext cx="1835181" cy="646331"/>
            </a:xfrm>
            <a:prstGeom prst="rect">
              <a:avLst/>
            </a:prstGeom>
          </p:spPr>
          <p:txBody>
            <a:bodyPr wrap="square">
              <a:spAutoFit/>
            </a:bodyPr>
            <a:lstStyle/>
            <a:p>
              <a:pPr algn="ctr"/>
              <a:r>
                <a:rPr lang="en-US" b="1" dirty="0">
                  <a:solidFill>
                    <a:schemeClr val="bg1"/>
                  </a:solidFill>
                  <a:latin typeface="MetaOT-Normal" panose="02000503040000020004" pitchFamily="50" charset="0"/>
                  <a:ea typeface="MetaOT-Normal" panose="02000503040000020004" pitchFamily="50" charset="0"/>
                  <a:cs typeface="MetaOT-Normal" panose="02000503040000020004" pitchFamily="50" charset="0"/>
                </a:rPr>
                <a:t>26.04. – 02.05.2021 </a:t>
              </a:r>
              <a:endParaRPr lang="de-DE" dirty="0">
                <a:solidFill>
                  <a:schemeClr val="bg1"/>
                </a:solidFill>
              </a:endParaRPr>
            </a:p>
          </p:txBody>
        </p:sp>
      </p:grpSp>
    </p:spTree>
    <p:custDataLst>
      <p:tags r:id="rId1"/>
    </p:custDataLst>
    <p:extLst>
      <p:ext uri="{BB962C8B-B14F-4D97-AF65-F5344CB8AC3E}">
        <p14:creationId xmlns:p14="http://schemas.microsoft.com/office/powerpoint/2010/main" val="627914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970A8F7B-5483-4B6C-ABBE-2BCDECD28F20}"/>
              </a:ext>
            </a:extLst>
          </p:cNvPr>
          <p:cNvPicPr>
            <a:picLocks noChangeAspect="1"/>
          </p:cNvPicPr>
          <p:nvPr/>
        </p:nvPicPr>
        <p:blipFill rotWithShape="1">
          <a:blip r:embed="rId4"/>
          <a:srcRect l="14786" t="6815" b="14051"/>
          <a:stretch/>
        </p:blipFill>
        <p:spPr>
          <a:xfrm>
            <a:off x="1513208" y="1916831"/>
            <a:ext cx="8720840" cy="3042311"/>
          </a:xfrm>
          <a:prstGeom prst="rect">
            <a:avLst/>
          </a:prstGeom>
        </p:spPr>
      </p:pic>
      <p:sp>
        <p:nvSpPr>
          <p:cNvPr id="6" name="Foliennummernplatzhalter 5"/>
          <p:cNvSpPr>
            <a:spLocks noGrp="1"/>
          </p:cNvSpPr>
          <p:nvPr>
            <p:ph type="sldNum" sz="quarter" idx="12"/>
          </p:nvPr>
        </p:nvSpPr>
        <p:spPr/>
        <p:txBody>
          <a:bodyPr/>
          <a:lstStyle/>
          <a:p>
            <a:fld id="{6C8FC03C-C266-4645-ABC5-645062898383}" type="slidenum">
              <a:rPr lang="de-DE" smtClean="0"/>
              <a:pPr/>
              <a:t>23</a:t>
            </a:fld>
            <a:r>
              <a:rPr lang="de-DE"/>
              <a:t> </a:t>
            </a:r>
            <a:endParaRPr lang="de-DE" sz="1400" dirty="0"/>
          </a:p>
        </p:txBody>
      </p:sp>
      <p:sp>
        <p:nvSpPr>
          <p:cNvPr id="11" name="Rechteck 10"/>
          <p:cNvSpPr/>
          <p:nvPr/>
        </p:nvSpPr>
        <p:spPr>
          <a:xfrm>
            <a:off x="9076135" y="603389"/>
            <a:ext cx="1272984" cy="954107"/>
          </a:xfrm>
          <a:prstGeom prst="rect">
            <a:avLst/>
          </a:prstGeom>
        </p:spPr>
        <p:txBody>
          <a:bodyPr wrap="square">
            <a:spAutoFit/>
          </a:bodyPr>
          <a:lstStyle/>
          <a:p>
            <a:pPr lvl="0" algn="ctr">
              <a:defRPr/>
            </a:pPr>
            <a:r>
              <a:rPr lang="de-DE" sz="1400" b="1" dirty="0">
                <a:solidFill>
                  <a:schemeClr val="bg1"/>
                </a:solidFill>
              </a:rPr>
              <a:t>Gesonderte </a:t>
            </a:r>
            <a:br>
              <a:rPr lang="de-DE" sz="1400" b="1" dirty="0">
                <a:solidFill>
                  <a:schemeClr val="bg1"/>
                </a:solidFill>
              </a:rPr>
            </a:br>
            <a:r>
              <a:rPr lang="de-DE" sz="1400" b="1" dirty="0">
                <a:solidFill>
                  <a:schemeClr val="bg1"/>
                </a:solidFill>
              </a:rPr>
              <a:t>Belegfrist </a:t>
            </a:r>
          </a:p>
          <a:p>
            <a:pPr lvl="0" algn="ctr">
              <a:defRPr/>
            </a:pPr>
            <a:r>
              <a:rPr lang="de-DE" sz="1400" b="1" dirty="0">
                <a:solidFill>
                  <a:schemeClr val="bg1"/>
                </a:solidFill>
              </a:rPr>
              <a:t>21.10. – </a:t>
            </a:r>
          </a:p>
          <a:p>
            <a:pPr lvl="0" algn="ctr">
              <a:defRPr/>
            </a:pPr>
            <a:r>
              <a:rPr lang="de-DE" sz="1400" b="1" dirty="0">
                <a:solidFill>
                  <a:schemeClr val="bg1"/>
                </a:solidFill>
              </a:rPr>
              <a:t>27.10.2019 </a:t>
            </a:r>
          </a:p>
        </p:txBody>
      </p:sp>
      <p:sp>
        <p:nvSpPr>
          <p:cNvPr id="12" name="Textfeld 11"/>
          <p:cNvSpPr txBox="1"/>
          <p:nvPr/>
        </p:nvSpPr>
        <p:spPr>
          <a:xfrm>
            <a:off x="8878592" y="3117520"/>
            <a:ext cx="1800200" cy="369332"/>
          </a:xfrm>
          <a:prstGeom prst="rect">
            <a:avLst/>
          </a:prstGeom>
          <a:solidFill>
            <a:schemeClr val="bg2"/>
          </a:solidFill>
        </p:spPr>
        <p:txBody>
          <a:bodyPr wrap="square" rtlCol="0">
            <a:spAutoFit/>
          </a:bodyPr>
          <a:lstStyle/>
          <a:p>
            <a:r>
              <a:rPr lang="de-DE" b="1" dirty="0">
                <a:solidFill>
                  <a:schemeClr val="bg1"/>
                </a:solidFill>
              </a:rPr>
              <a:t>„Methodenteil“</a:t>
            </a:r>
          </a:p>
        </p:txBody>
      </p:sp>
      <p:sp>
        <p:nvSpPr>
          <p:cNvPr id="13" name="Textfeld 12"/>
          <p:cNvSpPr txBox="1"/>
          <p:nvPr/>
        </p:nvSpPr>
        <p:spPr>
          <a:xfrm>
            <a:off x="8934248" y="4589810"/>
            <a:ext cx="1800200" cy="369332"/>
          </a:xfrm>
          <a:prstGeom prst="rect">
            <a:avLst/>
          </a:prstGeom>
          <a:solidFill>
            <a:schemeClr val="accent4"/>
          </a:solidFill>
        </p:spPr>
        <p:txBody>
          <a:bodyPr wrap="square" rtlCol="0">
            <a:spAutoFit/>
          </a:bodyPr>
          <a:lstStyle/>
          <a:p>
            <a:r>
              <a:rPr lang="de-DE" b="1" dirty="0">
                <a:solidFill>
                  <a:schemeClr val="bg1"/>
                </a:solidFill>
              </a:rPr>
              <a:t>„Thementeil“</a:t>
            </a:r>
          </a:p>
        </p:txBody>
      </p:sp>
      <p:sp>
        <p:nvSpPr>
          <p:cNvPr id="14" name="Titel 1">
            <a:extLst>
              <a:ext uri="{FF2B5EF4-FFF2-40B4-BE49-F238E27FC236}">
                <a16:creationId xmlns:a16="http://schemas.microsoft.com/office/drawing/2014/main" id="{59D1AA7D-A15C-4D9B-A47B-28C7C47064DE}"/>
              </a:ext>
            </a:extLst>
          </p:cNvPr>
          <p:cNvSpPr>
            <a:spLocks noGrp="1"/>
          </p:cNvSpPr>
          <p:nvPr>
            <p:ph type="title"/>
          </p:nvPr>
        </p:nvSpPr>
        <p:spPr>
          <a:xfrm>
            <a:off x="453367" y="1342612"/>
            <a:ext cx="8425225" cy="872856"/>
          </a:xfrm>
        </p:spPr>
        <p:txBody>
          <a:bodyPr/>
          <a:lstStyle/>
          <a:p>
            <a:r>
              <a:rPr lang="de-DE" dirty="0"/>
              <a:t>Belegung der Lehrveranstaltungen</a:t>
            </a:r>
          </a:p>
        </p:txBody>
      </p:sp>
      <p:sp>
        <p:nvSpPr>
          <p:cNvPr id="3" name="Rechteck 2">
            <a:extLst>
              <a:ext uri="{FF2B5EF4-FFF2-40B4-BE49-F238E27FC236}">
                <a16:creationId xmlns:a16="http://schemas.microsoft.com/office/drawing/2014/main" id="{8F818188-87B1-4F32-8110-47226E85FF92}"/>
              </a:ext>
            </a:extLst>
          </p:cNvPr>
          <p:cNvSpPr/>
          <p:nvPr/>
        </p:nvSpPr>
        <p:spPr>
          <a:xfrm>
            <a:off x="1696314" y="3206286"/>
            <a:ext cx="5623821" cy="646331"/>
          </a:xfrm>
          <a:prstGeom prst="rect">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57380F18-BCE3-4841-84DE-654A3F99525F}"/>
              </a:ext>
            </a:extLst>
          </p:cNvPr>
          <p:cNvSpPr/>
          <p:nvPr/>
        </p:nvSpPr>
        <p:spPr>
          <a:xfrm>
            <a:off x="1696313" y="3949924"/>
            <a:ext cx="5623821" cy="1009217"/>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p:cNvSpPr txBox="1"/>
          <p:nvPr/>
        </p:nvSpPr>
        <p:spPr>
          <a:xfrm>
            <a:off x="7586547" y="3715165"/>
            <a:ext cx="4104457" cy="646331"/>
          </a:xfrm>
          <a:prstGeom prst="rect">
            <a:avLst/>
          </a:prstGeom>
          <a:solidFill>
            <a:srgbClr val="FFFFFF"/>
          </a:solidFill>
        </p:spPr>
        <p:txBody>
          <a:bodyPr wrap="square" rtlCol="0">
            <a:spAutoFit/>
          </a:bodyPr>
          <a:lstStyle/>
          <a:p>
            <a:r>
              <a:rPr lang="de-DE" b="1" dirty="0">
                <a:solidFill>
                  <a:schemeClr val="accent4"/>
                </a:solidFill>
              </a:rPr>
              <a:t>Die Termine des Studientags finden Sie im Kommentar zur Lehrveranstaltung</a:t>
            </a:r>
          </a:p>
        </p:txBody>
      </p:sp>
    </p:spTree>
    <p:custDataLst>
      <p:tags r:id="rId1"/>
    </p:custDataLst>
    <p:extLst>
      <p:ext uri="{BB962C8B-B14F-4D97-AF65-F5344CB8AC3E}">
        <p14:creationId xmlns:p14="http://schemas.microsoft.com/office/powerpoint/2010/main" val="1721454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Prüfungsorganisation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24</a:t>
            </a:fld>
            <a:r>
              <a:rPr lang="de-DE" dirty="0"/>
              <a:t> </a:t>
            </a:r>
            <a:endParaRPr lang="de-DE" sz="1400" dirty="0"/>
          </a:p>
        </p:txBody>
      </p:sp>
      <p:pic>
        <p:nvPicPr>
          <p:cNvPr id="3" name="Grafik 2"/>
          <p:cNvPicPr>
            <a:picLocks noChangeAspect="1"/>
          </p:cNvPicPr>
          <p:nvPr/>
        </p:nvPicPr>
        <p:blipFill rotWithShape="1">
          <a:blip r:embed="rId3"/>
          <a:srcRect t="33680" b="21441"/>
          <a:stretch/>
        </p:blipFill>
        <p:spPr>
          <a:xfrm>
            <a:off x="824957" y="3490116"/>
            <a:ext cx="9495305" cy="1826310"/>
          </a:xfrm>
          <a:prstGeom prst="rect">
            <a:avLst/>
          </a:prstGeom>
        </p:spPr>
      </p:pic>
      <p:pic>
        <p:nvPicPr>
          <p:cNvPr id="5" name="Grafik 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b="67748"/>
          <a:stretch/>
        </p:blipFill>
        <p:spPr>
          <a:xfrm>
            <a:off x="826182" y="2084282"/>
            <a:ext cx="9495305" cy="1312457"/>
          </a:xfrm>
          <a:prstGeom prst="rect">
            <a:avLst/>
          </a:prstGeom>
        </p:spPr>
      </p:pic>
      <p:pic>
        <p:nvPicPr>
          <p:cNvPr id="7" name="Grafik 6"/>
          <p:cNvPicPr>
            <a:picLocks noChangeAspect="1"/>
          </p:cNvPicPr>
          <p:nvPr/>
        </p:nvPicPr>
        <p:blipFill rotWithShape="1">
          <a:blip r:embed="rId3"/>
          <a:srcRect t="80506" b="5121"/>
          <a:stretch/>
        </p:blipFill>
        <p:spPr>
          <a:xfrm>
            <a:off x="860398" y="5409803"/>
            <a:ext cx="9475001" cy="583624"/>
          </a:xfrm>
          <a:prstGeom prst="rect">
            <a:avLst/>
          </a:prstGeom>
        </p:spPr>
      </p:pic>
    </p:spTree>
    <p:extLst>
      <p:ext uri="{BB962C8B-B14F-4D97-AF65-F5344CB8AC3E}">
        <p14:creationId xmlns:p14="http://schemas.microsoft.com/office/powerpoint/2010/main" val="739133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008488" cy="1276350"/>
          </a:xfrm>
        </p:spPr>
        <p:txBody>
          <a:bodyPr/>
          <a:lstStyle/>
          <a:p>
            <a:r>
              <a:rPr lang="de-DE" dirty="0">
                <a:solidFill>
                  <a:schemeClr val="accent1"/>
                </a:solidFill>
              </a:rPr>
              <a:t>Wie werden die Plätze an Schulen vergeben?</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25</a:t>
            </a:fld>
            <a:r>
              <a:rPr lang="de-DE"/>
              <a:t> </a:t>
            </a:r>
            <a:endParaRPr lang="de-DE" dirty="0"/>
          </a:p>
        </p:txBody>
      </p:sp>
    </p:spTree>
    <p:extLst>
      <p:ext uri="{BB962C8B-B14F-4D97-AF65-F5344CB8AC3E}">
        <p14:creationId xmlns:p14="http://schemas.microsoft.com/office/powerpoint/2010/main" val="30290001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26</a:t>
            </a:fld>
            <a:r>
              <a:rPr lang="de-DE"/>
              <a:t> </a:t>
            </a:r>
            <a:endParaRPr lang="de-DE" sz="1400" dirty="0"/>
          </a:p>
        </p:txBody>
      </p:sp>
      <p:pic>
        <p:nvPicPr>
          <p:cNvPr id="3" name="Grafik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brightnessContrast bright="-5000"/>
                    </a14:imgEffect>
                  </a14:imgLayer>
                </a14:imgProps>
              </a:ext>
            </a:extLst>
          </a:blip>
          <a:stretch>
            <a:fillRect/>
          </a:stretch>
        </p:blipFill>
        <p:spPr>
          <a:xfrm>
            <a:off x="480000" y="1985679"/>
            <a:ext cx="5218191" cy="4011634"/>
          </a:xfrm>
          <a:prstGeom prst="rect">
            <a:avLst/>
          </a:prstGeom>
        </p:spPr>
      </p:pic>
      <p:sp>
        <p:nvSpPr>
          <p:cNvPr id="10" name="Rechteck 9"/>
          <p:cNvSpPr/>
          <p:nvPr/>
        </p:nvSpPr>
        <p:spPr>
          <a:xfrm>
            <a:off x="8040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6386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sp>
        <p:nvSpPr>
          <p:cNvPr id="16" name="Textfeld 15"/>
          <p:cNvSpPr txBox="1"/>
          <p:nvPr/>
        </p:nvSpPr>
        <p:spPr>
          <a:xfrm>
            <a:off x="7023175" y="2880479"/>
            <a:ext cx="562075" cy="923330"/>
          </a:xfrm>
          <a:prstGeom prst="rect">
            <a:avLst/>
          </a:prstGeom>
          <a:noFill/>
        </p:spPr>
        <p:txBody>
          <a:bodyPr wrap="square" rtlCol="0">
            <a:spAutoFit/>
          </a:bodyPr>
          <a:lstStyle/>
          <a:p>
            <a:pPr defTabSz="914400"/>
            <a:r>
              <a:rPr lang="de-DE" sz="5400" b="1" kern="0" dirty="0">
                <a:solidFill>
                  <a:srgbClr val="B1C800"/>
                </a:solidFill>
                <a:ea typeface="ＭＳ Ｐゴシック" pitchFamily="1" charset="-128"/>
              </a:rPr>
              <a:t>5</a:t>
            </a:r>
          </a:p>
        </p:txBody>
      </p:sp>
      <p:sp>
        <p:nvSpPr>
          <p:cNvPr id="17" name="Rechteck 16"/>
          <p:cNvSpPr/>
          <p:nvPr/>
        </p:nvSpPr>
        <p:spPr>
          <a:xfrm>
            <a:off x="7536160" y="3119267"/>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sp>
        <p:nvSpPr>
          <p:cNvPr id="18" name="Textfeld 17"/>
          <p:cNvSpPr txBox="1"/>
          <p:nvPr/>
        </p:nvSpPr>
        <p:spPr>
          <a:xfrm>
            <a:off x="6706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D"/>
                </a:solidFill>
                <a:ea typeface="ＭＳ Ｐゴシック" pitchFamily="1" charset="-128"/>
              </a:rPr>
              <a:t>689</a:t>
            </a:r>
          </a:p>
        </p:txBody>
      </p:sp>
      <p:sp>
        <p:nvSpPr>
          <p:cNvPr id="19" name="Rechteck 18"/>
          <p:cNvSpPr/>
          <p:nvPr/>
        </p:nvSpPr>
        <p:spPr>
          <a:xfrm>
            <a:off x="6763725"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spTree>
    <p:extLst>
      <p:ext uri="{BB962C8B-B14F-4D97-AF65-F5344CB8AC3E}">
        <p14:creationId xmlns:p14="http://schemas.microsoft.com/office/powerpoint/2010/main" val="2464900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27</a:t>
            </a:fld>
            <a:r>
              <a:rPr lang="de-DE"/>
              <a:t> </a:t>
            </a:r>
            <a:endParaRPr lang="de-DE" sz="1400" dirty="0"/>
          </a:p>
        </p:txBody>
      </p:sp>
      <p:pic>
        <p:nvPicPr>
          <p:cNvPr id="5" name="Grafik 4"/>
          <p:cNvPicPr>
            <a:picLocks noChangeAspect="1"/>
          </p:cNvPicPr>
          <p:nvPr/>
        </p:nvPicPr>
        <p:blipFill rotWithShape="1">
          <a:blip r:embed="rId3"/>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B1C800"/>
                </a:solidFill>
                <a:ea typeface="ＭＳ Ｐゴシック" pitchFamily="1" charset="-128"/>
              </a:rPr>
              <a:t>der Schulen </a:t>
            </a:r>
            <a:r>
              <a:rPr lang="de-DE" sz="1400" dirty="0"/>
              <a:t>und</a:t>
            </a:r>
            <a:r>
              <a:rPr lang="de-DE" sz="1400" b="1" dirty="0"/>
              <a:t> </a:t>
            </a:r>
            <a:r>
              <a:rPr lang="de-DE" sz="1400" b="1" kern="0" dirty="0">
                <a:solidFill>
                  <a:srgbClr val="7AB516"/>
                </a:solidFill>
                <a:ea typeface="ＭＳ Ｐゴシック" pitchFamily="1" charset="-128"/>
              </a:rPr>
              <a:t>ZfsL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 können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Tree>
    <p:extLst>
      <p:ext uri="{BB962C8B-B14F-4D97-AF65-F5344CB8AC3E}">
        <p14:creationId xmlns:p14="http://schemas.microsoft.com/office/powerpoint/2010/main" val="34359340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28</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164494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Verteilschritte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29</a:t>
            </a:fld>
            <a:r>
              <a:rPr lang="de-DE"/>
              <a:t> </a:t>
            </a:r>
            <a:endParaRPr lang="de-DE" sz="1400" dirty="0"/>
          </a:p>
        </p:txBody>
      </p:sp>
      <p:graphicFrame>
        <p:nvGraphicFramePr>
          <p:cNvPr id="8" name="Tabelle 7">
            <a:extLst>
              <a:ext uri="{FF2B5EF4-FFF2-40B4-BE49-F238E27FC236}">
                <a16:creationId xmlns:a16="http://schemas.microsoft.com/office/drawing/2014/main" id="{0A8C13DD-2953-4133-8354-CAC5E3E78FF4}"/>
              </a:ext>
            </a:extLst>
          </p:cNvPr>
          <p:cNvGraphicFramePr>
            <a:graphicFrameLocks noGrp="1"/>
          </p:cNvGraphicFramePr>
          <p:nvPr>
            <p:extLst>
              <p:ext uri="{D42A27DB-BD31-4B8C-83A1-F6EECF244321}">
                <p14:modId xmlns:p14="http://schemas.microsoft.com/office/powerpoint/2010/main" val="644224778"/>
              </p:ext>
            </p:extLst>
          </p:nvPr>
        </p:nvGraphicFramePr>
        <p:xfrm>
          <a:off x="510018" y="2011274"/>
          <a:ext cx="8640960" cy="3924939"/>
        </p:xfrm>
        <a:graphic>
          <a:graphicData uri="http://schemas.openxmlformats.org/drawingml/2006/table">
            <a:tbl>
              <a:tblPr firstRow="1" firstCol="1" lastRow="1" lastCol="1" bandRow="1" bandCol="1"/>
              <a:tblGrid>
                <a:gridCol w="2118780">
                  <a:extLst>
                    <a:ext uri="{9D8B030D-6E8A-4147-A177-3AD203B41FA5}">
                      <a16:colId xmlns:a16="http://schemas.microsoft.com/office/drawing/2014/main" val="498477725"/>
                    </a:ext>
                  </a:extLst>
                </a:gridCol>
                <a:gridCol w="6522180">
                  <a:extLst>
                    <a:ext uri="{9D8B030D-6E8A-4147-A177-3AD203B41FA5}">
                      <a16:colId xmlns:a16="http://schemas.microsoft.com/office/drawing/2014/main" val="2104912401"/>
                    </a:ext>
                  </a:extLst>
                </a:gridCol>
              </a:tblGrid>
              <a:tr h="396062">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lgn="ctr">
                        <a:spcBef>
                          <a:spcPts val="645"/>
                        </a:spcBef>
                        <a:spcAft>
                          <a:spcPts val="0"/>
                        </a:spcAft>
                      </a:pPr>
                      <a:r>
                        <a:rPr kumimoji="0" lang="de-DE" sz="18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a:t>
                      </a: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Vorbereitung der Platzverteilung</a:t>
                      </a: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6E89"/>
                    </a:solidFill>
                  </a:tcPr>
                </a:tc>
                <a:tc hMerge="1">
                  <a:txBody>
                    <a:bodyPr/>
                    <a:lstStyle/>
                    <a:p>
                      <a:pPr marL="107950" algn="ctr">
                        <a:spcBef>
                          <a:spcPts val="645"/>
                        </a:spcBef>
                        <a:spcAft>
                          <a:spcPts val="0"/>
                        </a:spcAft>
                      </a:pP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solidFill>
                      <a:srgbClr val="006E89"/>
                    </a:solidFill>
                  </a:tcPr>
                </a:tc>
                <a:extLst>
                  <a:ext uri="{0D108BD9-81ED-4DB2-BD59-A6C34878D82A}">
                    <a16:rowId xmlns:a16="http://schemas.microsoft.com/office/drawing/2014/main" val="1678874424"/>
                  </a:ext>
                </a:extLst>
              </a:tr>
              <a:tr h="277915">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13.04.2021</a:t>
                      </a:r>
                    </a:p>
                  </a:txBody>
                  <a:tcPr marL="0" marR="0" marT="0" marB="0">
                    <a:lnL>
                      <a:noFill/>
                    </a:lnL>
                    <a:lnR w="5715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rPr>
                        <a:t>Bei Bedarf Antrag auf Härtefallregelung stellen</a:t>
                      </a:r>
                      <a:endPar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964573164"/>
                  </a:ext>
                </a:extLst>
              </a:tr>
              <a:tr h="47698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dirty="0">
                          <a:solidFill>
                            <a:schemeClr val="bg1">
                              <a:lumMod val="10000"/>
                            </a:schemeClr>
                          </a:solidFill>
                          <a:effectLst/>
                          <a:latin typeface="MetaOT-Normal" panose="02000503040000020004" pitchFamily="50" charset="0"/>
                          <a:ea typeface="MetaOT-Normal" panose="02000503040000020004" pitchFamily="50" charset="0"/>
                          <a:cs typeface="MetaOT-Normal" panose="02000503040000020004" pitchFamily="50" charset="0"/>
                        </a:rPr>
                        <a:t>bis 21.04.2021</a:t>
                      </a:r>
                    </a:p>
                    <a:p>
                      <a:pPr marL="107950">
                        <a:spcBef>
                          <a:spcPts val="575"/>
                        </a:spcBef>
                        <a:spcAft>
                          <a:spcPts val="0"/>
                        </a:spcAft>
                      </a:pP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Information </a:t>
                      </a:r>
                      <a:r>
                        <a:rPr lang="en-US" sz="1400" kern="12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über</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Zuweisung des Praxissemester-Durchgangs im 2. oder 3. Semester (Einschreibestichtag für Februar-Durchgang: 20.10.2020)</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406494846"/>
                  </a:ext>
                </a:extLst>
              </a:tr>
              <a:tr h="40471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22.04.2021 bis 26.04.2021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Praxissemester-Durchgang durch Login in PVP bestätigen</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074743003"/>
                  </a:ext>
                </a:extLst>
              </a:tr>
              <a:tr h="285449">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29845" algn="ctr">
                        <a:spcBef>
                          <a:spcPts val="70"/>
                        </a:spcBef>
                        <a:spcAft>
                          <a:spcPts val="0"/>
                        </a:spcAft>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Platzbeantragung</a:t>
                      </a: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29845" algn="ctr">
                        <a:spcBef>
                          <a:spcPts val="70"/>
                        </a:spcBef>
                        <a:spcAft>
                          <a:spcPts val="0"/>
                        </a:spcAft>
                      </a:pP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48950530"/>
                  </a:ext>
                </a:extLst>
              </a:tr>
              <a:tr h="36948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22.04. – 05.05.2021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5 Schulen und Ortspunkt im Online-Verteilverfahren (PVP) auswählen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923692108"/>
                  </a:ext>
                </a:extLst>
              </a:tr>
              <a:tr h="202358">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kern="1200"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07.05.2021 </a:t>
                      </a: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Anmeldebestätigung aus PVP im ZfL einreichen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2768165637"/>
                  </a:ext>
                </a:extLst>
              </a:tr>
              <a:tr h="296515">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Platzverteilung</a:t>
                      </a: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81422278"/>
                  </a:ext>
                </a:extLst>
              </a:tr>
              <a:tr h="115650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Mitte </a:t>
                      </a:r>
                      <a:r>
                        <a:rPr lang="en-US" sz="1400" b="1" dirty="0" err="1">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Juni</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 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80645">
                        <a:spcBef>
                          <a:spcPts val="54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Schulplatz in PVP einsehen und annehmen: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p>
                      <a:pPr marL="153035" marR="295275" indent="-72390">
                        <a:lnSpc>
                          <a:spcPct val="102000"/>
                        </a:lnSpc>
                        <a:spcBef>
                          <a:spcPts val="70"/>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Annahmeerklärung im ZfL abgeben (</a:t>
                      </a:r>
                      <a:r>
                        <a:rPr lang="de-DE" sz="14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vorauss</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bis </a:t>
                      </a:r>
                      <a:r>
                        <a:rPr lang="de-DE" sz="1400" b="1"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23.06.2021</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a:t>
                      </a:r>
                    </a:p>
                    <a:p>
                      <a:pPr marL="153035" marR="527685" indent="-72390">
                        <a:lnSpc>
                          <a:spcPct val="105000"/>
                        </a:lnSpc>
                        <a:spcBef>
                          <a:spcPts val="35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Nach Information über Schulplatz: Umgehend Erweitertes Führungszeugnis (EFZ) mit Aufforderungsschreiben aus PVP beantragen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526716678"/>
                  </a:ext>
                </a:extLst>
              </a:tr>
            </a:tbl>
          </a:graphicData>
        </a:graphic>
      </p:graphicFrame>
    </p:spTree>
    <p:extLst>
      <p:ext uri="{BB962C8B-B14F-4D97-AF65-F5344CB8AC3E}">
        <p14:creationId xmlns:p14="http://schemas.microsoft.com/office/powerpoint/2010/main" val="4108323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Unser Vorgehen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Eröffnung eines Themas </a:t>
            </a:r>
          </a:p>
          <a:p>
            <a:pPr marL="457200" indent="-457200">
              <a:buFont typeface="+mj-lt"/>
              <a:buAutoNum type="arabicPeriod"/>
            </a:pPr>
            <a:r>
              <a:rPr lang="de-DE" dirty="0"/>
              <a:t>Beantwortung von eingereichten Fragen zum ausgewählten Thema aus dem Fragenspeicher im </a:t>
            </a:r>
            <a:r>
              <a:rPr lang="de-DE" dirty="0" err="1"/>
              <a:t>Learnweb</a:t>
            </a:r>
            <a:endParaRPr lang="de-DE" dirty="0"/>
          </a:p>
          <a:p>
            <a:pPr marL="457200" indent="-457200">
              <a:buFont typeface="+mj-lt"/>
              <a:buAutoNum type="arabicPeriod"/>
            </a:pPr>
            <a:r>
              <a:rPr lang="de-DE" dirty="0"/>
              <a:t>Offene Fragenrunde: Stellen Sie Ihre Fragen </a:t>
            </a:r>
            <a:r>
              <a:rPr lang="de-DE" b="1" dirty="0">
                <a:solidFill>
                  <a:schemeClr val="accent1"/>
                </a:solidFill>
              </a:rPr>
              <a:t>zum Thema </a:t>
            </a:r>
            <a:r>
              <a:rPr lang="de-DE" dirty="0"/>
              <a:t>im Chat!</a:t>
            </a:r>
          </a:p>
          <a:p>
            <a:pPr marL="457200" indent="-457200">
              <a:buFont typeface="+mj-lt"/>
              <a:buAutoNum type="arabicPeriod"/>
            </a:pPr>
            <a:r>
              <a:rPr lang="de-DE" dirty="0"/>
              <a:t>Beantwortung der Fragen durch die Referent*innen mit Audio/Video</a:t>
            </a:r>
          </a:p>
          <a:p>
            <a:pPr marL="457200" indent="-457200">
              <a:buFont typeface="+mj-lt"/>
              <a:buAutoNum type="arabicPeriod"/>
            </a:pPr>
            <a:r>
              <a:rPr lang="de-DE" dirty="0"/>
              <a:t>Wechsel zum nächsten Thema</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extLst>
      <p:ext uri="{BB962C8B-B14F-4D97-AF65-F5344CB8AC3E}">
        <p14:creationId xmlns:p14="http://schemas.microsoft.com/office/powerpoint/2010/main" val="1764518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30</a:t>
            </a:fld>
            <a:r>
              <a:rPr lang="de-DE"/>
              <a:t> </a:t>
            </a:r>
            <a:endParaRPr lang="de-DE" sz="1400" dirty="0"/>
          </a:p>
        </p:txBody>
      </p:sp>
      <p:sp>
        <p:nvSpPr>
          <p:cNvPr id="8" name="Rechteck 7"/>
          <p:cNvSpPr/>
          <p:nvPr/>
        </p:nvSpPr>
        <p:spPr bwMode="auto">
          <a:xfrm>
            <a:off x="480000" y="2162693"/>
            <a:ext cx="3748882" cy="30989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0" name="Rechteck 9"/>
          <p:cNvSpPr/>
          <p:nvPr/>
        </p:nvSpPr>
        <p:spPr>
          <a:xfrm>
            <a:off x="7579398" y="2166687"/>
            <a:ext cx="3348109" cy="4185761"/>
          </a:xfrm>
          <a:prstGeom prst="rect">
            <a:avLst/>
          </a:prstGeom>
        </p:spPr>
        <p:txBody>
          <a:bodyPr wrap="square">
            <a:spAutoFit/>
          </a:bodyPr>
          <a:lstStyle/>
          <a:p>
            <a:pPr defTabSz="914400" eaLnBrk="0" fontAlgn="base" hangingPunct="0">
              <a:spcBef>
                <a:spcPct val="0"/>
              </a:spcBef>
              <a:spcAft>
                <a:spcPct val="0"/>
              </a:spcAft>
            </a:pPr>
            <a:r>
              <a:rPr lang="de-DE" sz="1400" dirty="0">
                <a:latin typeface="MetaNormal-Roman"/>
                <a:ea typeface="ＭＳ Ｐゴシック" pitchFamily="1" charset="-128"/>
              </a:rPr>
              <a:t>Aufteilung aller Schulen des Regierungsbezirks auf </a:t>
            </a:r>
            <a:r>
              <a:rPr lang="de-DE" sz="1400" b="1" dirty="0">
                <a:latin typeface="MetaNormal-Roman"/>
                <a:ea typeface="ＭＳ Ｐゴシック" pitchFamily="1" charset="-128"/>
              </a:rPr>
              <a:t>fünf</a:t>
            </a:r>
            <a:r>
              <a:rPr lang="de-DE" sz="1400" dirty="0">
                <a:latin typeface="MetaNormal-Roman"/>
                <a:ea typeface="ＭＳ Ｐゴシック" pitchFamily="1" charset="-128"/>
              </a:rPr>
              <a:t> Regionalklassen (RK):</a:t>
            </a:r>
          </a:p>
          <a:p>
            <a:pPr algn="ctr" defTabSz="914400" eaLnBrk="0" fontAlgn="base" hangingPunct="0">
              <a:spcBef>
                <a:spcPct val="0"/>
              </a:spcBef>
              <a:spcAft>
                <a:spcPct val="0"/>
              </a:spcAft>
            </a:pPr>
            <a:endParaRPr lang="de-DE" sz="1400" b="1" dirty="0">
              <a:solidFill>
                <a:prstClr val="black"/>
              </a:solidFill>
              <a:latin typeface="MetaNormal-Roman"/>
              <a:ea typeface="ＭＳ Ｐゴシック" pitchFamily="1" charset="-128"/>
            </a:endParaRP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r>
              <a:rPr lang="de-DE" sz="1400" dirty="0">
                <a:solidFill>
                  <a:srgbClr val="B1C800"/>
                </a:solidFill>
                <a:latin typeface="MetaNormal-Roman"/>
                <a:ea typeface="ＭＳ Ｐゴシック" pitchFamily="1" charset="-128"/>
              </a:rPr>
              <a:t>RK 5</a:t>
            </a:r>
            <a:r>
              <a:rPr lang="de-DE" sz="1400" dirty="0">
                <a:solidFill>
                  <a:prstClr val="black"/>
                </a:solidFill>
                <a:latin typeface="MetaNormal-Roman"/>
                <a:ea typeface="ＭＳ Ｐゴシック" pitchFamily="1" charset="-128"/>
              </a:rPr>
              <a:t>: </a:t>
            </a:r>
            <a:r>
              <a:rPr lang="de-DE" sz="1400" i="1" dirty="0">
                <a:latin typeface="MetaNormal-Roman"/>
                <a:ea typeface="ＭＳ Ｐゴシック" pitchFamily="1" charset="-128"/>
              </a:rPr>
              <a:t>münsternahe Schulen</a:t>
            </a:r>
            <a:br>
              <a:rPr lang="de-DE" sz="1400" i="1" dirty="0">
                <a:solidFill>
                  <a:prstClr val="black"/>
                </a:solidFill>
                <a:latin typeface="MetaNormal-Roman"/>
                <a:ea typeface="ＭＳ Ｐゴシック" pitchFamily="1" charset="-128"/>
              </a:rPr>
            </a:br>
            <a:br>
              <a:rPr lang="de-DE" sz="1400" i="1" dirty="0">
                <a:solidFill>
                  <a:prstClr val="black"/>
                </a:solidFill>
                <a:latin typeface="MetaNormal-Roman"/>
                <a:ea typeface="ＭＳ Ｐゴシック" pitchFamily="1" charset="-128"/>
              </a:rPr>
            </a:br>
            <a:r>
              <a:rPr lang="de-DE" sz="1400" b="1" dirty="0">
                <a:latin typeface="MetaNormal-Roman"/>
                <a:ea typeface="ＭＳ Ｐゴシック" pitchFamily="1" charset="-128"/>
              </a:rPr>
              <a:t>bis</a:t>
            </a:r>
          </a:p>
          <a:p>
            <a:pPr defTabSz="914400" eaLnBrk="0" fontAlgn="base" hangingPunct="0">
              <a:spcBef>
                <a:spcPct val="0"/>
              </a:spcBef>
              <a:spcAft>
                <a:spcPct val="0"/>
              </a:spcAft>
            </a:pPr>
            <a:br>
              <a:rPr lang="de-DE" sz="1400" dirty="0">
                <a:solidFill>
                  <a:prstClr val="black"/>
                </a:solidFill>
                <a:latin typeface="MetaNormal-Roman"/>
                <a:ea typeface="ＭＳ Ｐゴシック" pitchFamily="1" charset="-128"/>
              </a:rPr>
            </a:br>
            <a:r>
              <a:rPr lang="de-DE" sz="1400" dirty="0">
                <a:solidFill>
                  <a:prstClr val="black"/>
                </a:solidFill>
                <a:latin typeface="MetaNormal-Roman"/>
                <a:ea typeface="ＭＳ Ｐゴシック" pitchFamily="1" charset="-128"/>
              </a:rPr>
              <a:t>                    </a:t>
            </a:r>
            <a:r>
              <a:rPr lang="de-DE" sz="1400" dirty="0">
                <a:solidFill>
                  <a:srgbClr val="B1C800"/>
                </a:solidFill>
                <a:latin typeface="MetaNormal-Roman"/>
                <a:ea typeface="ＭＳ Ｐゴシック" pitchFamily="1" charset="-128"/>
              </a:rPr>
              <a:t>RK 1: </a:t>
            </a:r>
            <a:r>
              <a:rPr lang="de-DE" sz="1400" i="1" dirty="0">
                <a:latin typeface="MetaNormal-Roman"/>
                <a:ea typeface="ＭＳ Ｐゴシック" pitchFamily="1" charset="-128"/>
              </a:rPr>
              <a:t>eher münsterferne         </a:t>
            </a:r>
          </a:p>
          <a:p>
            <a:pPr defTabSz="914400" eaLnBrk="0" fontAlgn="base" hangingPunct="0">
              <a:spcBef>
                <a:spcPct val="0"/>
              </a:spcBef>
              <a:spcAft>
                <a:spcPct val="0"/>
              </a:spcAft>
            </a:pPr>
            <a:r>
              <a:rPr lang="de-DE" sz="1400" i="1" dirty="0">
                <a:latin typeface="MetaNormal-Roman"/>
                <a:ea typeface="ＭＳ Ｐゴシック" pitchFamily="1" charset="-128"/>
              </a:rPr>
              <a:t>                             Schulen </a:t>
            </a: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r>
              <a:rPr lang="de-DE" sz="1400" dirty="0">
                <a:latin typeface="MetaNormal-Roman"/>
                <a:ea typeface="ＭＳ Ｐゴシック" pitchFamily="1" charset="-128"/>
              </a:rPr>
              <a:t>Studierende sollen 5 Schulen aus verschiedenen Regionalklassen  auswählen.</a:t>
            </a: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p:txBody>
      </p:sp>
      <p:pic>
        <p:nvPicPr>
          <p:cNvPr id="11" name="Grafik 10"/>
          <p:cNvPicPr>
            <a:picLocks noChangeAspect="1"/>
          </p:cNvPicPr>
          <p:nvPr/>
        </p:nvPicPr>
        <p:blipFill>
          <a:blip r:embed="rId3"/>
          <a:stretch>
            <a:fillRect/>
          </a:stretch>
        </p:blipFill>
        <p:spPr>
          <a:xfrm>
            <a:off x="7588710" y="3017429"/>
            <a:ext cx="853514" cy="914479"/>
          </a:xfrm>
          <a:prstGeom prst="rect">
            <a:avLst/>
          </a:prstGeom>
        </p:spPr>
      </p:pic>
      <p:pic>
        <p:nvPicPr>
          <p:cNvPr id="12" name="Grafik 11"/>
          <p:cNvPicPr>
            <a:picLocks noChangeAspect="1"/>
          </p:cNvPicPr>
          <p:nvPr/>
        </p:nvPicPr>
        <p:blipFill>
          <a:blip r:embed="rId4"/>
          <a:stretch>
            <a:fillRect/>
          </a:stretch>
        </p:blipFill>
        <p:spPr>
          <a:xfrm>
            <a:off x="7633587" y="3953224"/>
            <a:ext cx="634039" cy="682811"/>
          </a:xfrm>
          <a:prstGeom prst="rect">
            <a:avLst/>
          </a:prstGeom>
        </p:spPr>
      </p:pic>
      <p:pic>
        <p:nvPicPr>
          <p:cNvPr id="3" name="Grafik 2"/>
          <p:cNvPicPr>
            <a:picLocks noChangeAspect="1"/>
          </p:cNvPicPr>
          <p:nvPr/>
        </p:nvPicPr>
        <p:blipFill rotWithShape="1">
          <a:blip r:embed="rId5"/>
          <a:srcRect t="25522"/>
          <a:stretch/>
        </p:blipFill>
        <p:spPr>
          <a:xfrm>
            <a:off x="480001" y="2558456"/>
            <a:ext cx="6784306" cy="3030784"/>
          </a:xfrm>
          <a:prstGeom prst="rect">
            <a:avLst/>
          </a:prstGeom>
        </p:spPr>
      </p:pic>
    </p:spTree>
    <p:extLst>
      <p:ext uri="{BB962C8B-B14F-4D97-AF65-F5344CB8AC3E}">
        <p14:creationId xmlns:p14="http://schemas.microsoft.com/office/powerpoint/2010/main" val="11662551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grpSp>
        <p:nvGrpSpPr>
          <p:cNvPr id="7" name="Gruppieren 6">
            <a:extLst>
              <a:ext uri="{FF2B5EF4-FFF2-40B4-BE49-F238E27FC236}">
                <a16:creationId xmlns:a16="http://schemas.microsoft.com/office/drawing/2014/main" id="{482E73C8-273A-49D6-9C2C-84675589C72F}"/>
              </a:ext>
            </a:extLst>
          </p:cNvPr>
          <p:cNvGrpSpPr/>
          <p:nvPr/>
        </p:nvGrpSpPr>
        <p:grpSpPr>
          <a:xfrm>
            <a:off x="589258" y="2183409"/>
            <a:ext cx="3513233" cy="3425249"/>
            <a:chOff x="1686394" y="2331689"/>
            <a:chExt cx="3513233" cy="3425249"/>
          </a:xfrm>
        </p:grpSpPr>
        <p:sp>
          <p:nvSpPr>
            <p:cNvPr id="8" name="Rechteck 7"/>
            <p:cNvSpPr/>
            <p:nvPr/>
          </p:nvSpPr>
          <p:spPr bwMode="auto">
            <a:xfrm>
              <a:off x="1686394" y="233168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792110" y="379386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741583" y="3029806"/>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nvGrpSpPr>
            <p:cNvPr id="20" name="Gruppieren 19"/>
            <p:cNvGrpSpPr/>
            <p:nvPr/>
          </p:nvGrpSpPr>
          <p:grpSpPr>
            <a:xfrm>
              <a:off x="2114028" y="5263342"/>
              <a:ext cx="2559897" cy="493596"/>
              <a:chOff x="718309" y="4695027"/>
              <a:chExt cx="2777787" cy="649162"/>
            </a:xfrm>
          </p:grpSpPr>
          <p:sp>
            <p:nvSpPr>
              <p:cNvPr id="21" name="Flussdiagramm: Manuelle Verarbeitung 20"/>
              <p:cNvSpPr/>
              <p:nvPr/>
            </p:nvSpPr>
            <p:spPr bwMode="auto">
              <a:xfrm rot="10800000">
                <a:off x="718309" y="4695027"/>
                <a:ext cx="2777787" cy="649162"/>
              </a:xfrm>
              <a:prstGeom prst="flowChartManualOperation">
                <a:avLst/>
              </a:prstGeom>
              <a:solidFill>
                <a:srgbClr val="007890"/>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2" name="Textfeld 21"/>
              <p:cNvSpPr txBox="1"/>
              <p:nvPr/>
            </p:nvSpPr>
            <p:spPr>
              <a:xfrm>
                <a:off x="1312001" y="4709562"/>
                <a:ext cx="1552467" cy="607167"/>
              </a:xfrm>
              <a:prstGeom prst="rect">
                <a:avLst/>
              </a:prstGeom>
              <a:noFill/>
            </p:spPr>
            <p:txBody>
              <a:bodyPr wrap="square" rtlCol="0">
                <a:spAutoFit/>
              </a:bodyPr>
              <a:lstStyle/>
              <a:p>
                <a:pPr algn="ctr" defTabSz="914400" eaLnBrk="0" fontAlgn="base" hangingPunct="0">
                  <a:spcBef>
                    <a:spcPct val="0"/>
                  </a:spcBef>
                  <a:spcAft>
                    <a:spcPct val="0"/>
                  </a:spcAft>
                  <a:defRPr/>
                </a:pPr>
                <a:r>
                  <a:rPr lang="de-DE" sz="2400" kern="0" dirty="0">
                    <a:solidFill>
                      <a:prstClr val="white"/>
                    </a:solidFill>
                    <a:latin typeface="MetaNormal-Roman"/>
                    <a:ea typeface="ＭＳ Ｐゴシック" pitchFamily="1" charset="-128"/>
                  </a:rPr>
                  <a:t>Waage</a:t>
                </a:r>
              </a:p>
            </p:txBody>
          </p:sp>
        </p:grpSp>
        <p:sp>
          <p:nvSpPr>
            <p:cNvPr id="23" name="Rechteck 22"/>
            <p:cNvSpPr/>
            <p:nvPr/>
          </p:nvSpPr>
          <p:spPr>
            <a:xfrm>
              <a:off x="2396293" y="4137559"/>
              <a:ext cx="1828731" cy="707886"/>
            </a:xfrm>
            <a:prstGeom prst="rect">
              <a:avLst/>
            </a:prstGeom>
          </p:spPr>
          <p:txBody>
            <a:bodyPr wrap="square">
              <a:spAutoFit/>
            </a:bodyPr>
            <a:lstStyle/>
            <a:p>
              <a:pPr algn="ctr"/>
              <a:r>
                <a:rPr lang="de-DE" sz="2000" dirty="0">
                  <a:solidFill>
                    <a:schemeClr val="bg1"/>
                  </a:solidFill>
                  <a:ea typeface="ＭＳ Ｐゴシック" pitchFamily="34" charset="-128"/>
                  <a:cs typeface="Arial" charset="0"/>
                </a:rPr>
                <a:t>Fiktiver Warenkorb</a:t>
              </a:r>
            </a:p>
          </p:txBody>
        </p:sp>
      </p:grpSp>
      <p:sp>
        <p:nvSpPr>
          <p:cNvPr id="24" name="Rechteck 23"/>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10" name="Gruppieren 9">
            <a:extLst>
              <a:ext uri="{FF2B5EF4-FFF2-40B4-BE49-F238E27FC236}">
                <a16:creationId xmlns:a16="http://schemas.microsoft.com/office/drawing/2014/main" id="{546B386D-1D00-41EE-8F10-98B56C0863ED}"/>
              </a:ext>
            </a:extLst>
          </p:cNvPr>
          <p:cNvGrpSpPr/>
          <p:nvPr/>
        </p:nvGrpSpPr>
        <p:grpSpPr>
          <a:xfrm>
            <a:off x="4980155" y="2153391"/>
            <a:ext cx="1157220" cy="3699119"/>
            <a:chOff x="4297961" y="2183407"/>
            <a:chExt cx="1157220" cy="3699119"/>
          </a:xfrm>
        </p:grpSpPr>
        <p:pic>
          <p:nvPicPr>
            <p:cNvPr id="3" name="Grafik 2"/>
            <p:cNvPicPr>
              <a:picLocks noChangeAspect="1"/>
            </p:cNvPicPr>
            <p:nvPr/>
          </p:nvPicPr>
          <p:blipFill>
            <a:blip r:embed="rId3"/>
            <a:stretch>
              <a:fillRect/>
            </a:stretch>
          </p:blipFill>
          <p:spPr>
            <a:xfrm>
              <a:off x="4297961" y="2183407"/>
              <a:ext cx="1157220" cy="3669102"/>
            </a:xfrm>
            <a:prstGeom prst="rect">
              <a:avLst/>
            </a:prstGeom>
          </p:spPr>
        </p:pic>
        <p:grpSp>
          <p:nvGrpSpPr>
            <p:cNvPr id="9" name="Gruppieren 8">
              <a:extLst>
                <a:ext uri="{FF2B5EF4-FFF2-40B4-BE49-F238E27FC236}">
                  <a16:creationId xmlns:a16="http://schemas.microsoft.com/office/drawing/2014/main" id="{5FE6A25D-98DA-44C8-BC98-4C30B1593BBA}"/>
                </a:ext>
              </a:extLst>
            </p:cNvPr>
            <p:cNvGrpSpPr/>
            <p:nvPr/>
          </p:nvGrpSpPr>
          <p:grpSpPr>
            <a:xfrm>
              <a:off x="4460975" y="2966224"/>
              <a:ext cx="438630" cy="2916302"/>
              <a:chOff x="4460975" y="2966224"/>
              <a:chExt cx="438630" cy="2916302"/>
            </a:xfrm>
          </p:grpSpPr>
          <p:sp>
            <p:nvSpPr>
              <p:cNvPr id="5" name="Textfeld 4">
                <a:extLst>
                  <a:ext uri="{FF2B5EF4-FFF2-40B4-BE49-F238E27FC236}">
                    <a16:creationId xmlns:a16="http://schemas.microsoft.com/office/drawing/2014/main" id="{24B8E250-7939-47CD-957B-1C2F98CC0E58}"/>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64087D83-1364-4338-AE64-407934E99A7E}"/>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42420D8D-D283-43E4-9368-E276C8DE13D1}"/>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17" name="Textfeld 16">
                <a:extLst>
                  <a:ext uri="{FF2B5EF4-FFF2-40B4-BE49-F238E27FC236}">
                    <a16:creationId xmlns:a16="http://schemas.microsoft.com/office/drawing/2014/main" id="{493F9C6A-1BFD-4865-9360-FD2E6E8642E3}"/>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5" name="Textfeld 24">
                <a:extLst>
                  <a:ext uri="{FF2B5EF4-FFF2-40B4-BE49-F238E27FC236}">
                    <a16:creationId xmlns:a16="http://schemas.microsoft.com/office/drawing/2014/main" id="{DBA2B4F2-F754-4CDB-9696-BC88ACEA70F7}"/>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4275412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grpSp>
        <p:nvGrpSpPr>
          <p:cNvPr id="3" name="Gruppieren 2">
            <a:extLst>
              <a:ext uri="{FF2B5EF4-FFF2-40B4-BE49-F238E27FC236}">
                <a16:creationId xmlns:a16="http://schemas.microsoft.com/office/drawing/2014/main" id="{119B0ABE-CF92-4410-8DA0-0876CAD8411D}"/>
              </a:ext>
            </a:extLst>
          </p:cNvPr>
          <p:cNvGrpSpPr/>
          <p:nvPr/>
        </p:nvGrpSpPr>
        <p:grpSpPr>
          <a:xfrm>
            <a:off x="566187" y="2281283"/>
            <a:ext cx="3513234" cy="3407494"/>
            <a:chOff x="1792110" y="2357763"/>
            <a:chExt cx="3513234" cy="3407494"/>
          </a:xfrm>
        </p:grpSpPr>
        <p:sp>
          <p:nvSpPr>
            <p:cNvPr id="8" name="Rechteck 7"/>
            <p:cNvSpPr/>
            <p:nvPr/>
          </p:nvSpPr>
          <p:spPr bwMode="auto">
            <a:xfrm>
              <a:off x="1792111" y="2357763"/>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823565" y="376779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827495" y="2999855"/>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2136428" y="5271661"/>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pic>
          <p:nvPicPr>
            <p:cNvPr id="5" name="Grafik 4"/>
            <p:cNvPicPr>
              <a:picLocks noChangeAspect="1"/>
            </p:cNvPicPr>
            <p:nvPr/>
          </p:nvPicPr>
          <p:blipFill>
            <a:blip r:embed="rId3"/>
            <a:stretch>
              <a:fillRect/>
            </a:stretch>
          </p:blipFill>
          <p:spPr>
            <a:xfrm>
              <a:off x="1792110" y="2743694"/>
              <a:ext cx="2562704" cy="2409283"/>
            </a:xfrm>
            <a:prstGeom prst="rect">
              <a:avLst/>
            </a:prstGeom>
          </p:spPr>
        </p:pic>
        <p:pic>
          <p:nvPicPr>
            <p:cNvPr id="7" name="Grafik 6"/>
            <p:cNvPicPr>
              <a:picLocks noChangeAspect="1"/>
            </p:cNvPicPr>
            <p:nvPr/>
          </p:nvPicPr>
          <p:blipFill>
            <a:blip r:embed="rId4"/>
            <a:stretch>
              <a:fillRect/>
            </a:stretch>
          </p:blipFill>
          <p:spPr>
            <a:xfrm>
              <a:off x="3910292" y="3745877"/>
              <a:ext cx="920576" cy="963251"/>
            </a:xfrm>
            <a:prstGeom prst="rect">
              <a:avLst/>
            </a:prstGeom>
          </p:spPr>
        </p:pic>
        <p:sp>
          <p:nvSpPr>
            <p:cNvPr id="28" name="Textfeld 27"/>
            <p:cNvSpPr txBox="1"/>
            <p:nvPr/>
          </p:nvSpPr>
          <p:spPr>
            <a:xfrm>
              <a:off x="2481584" y="5381000"/>
              <a:ext cx="1936287" cy="307777"/>
            </a:xfrm>
            <a:prstGeom prst="rect">
              <a:avLst/>
            </a:prstGeom>
            <a:noFill/>
          </p:spPr>
          <p:txBody>
            <a:bodyPr wrap="square" rtlCol="0">
              <a:spAutoFit/>
            </a:bodyPr>
            <a:lstStyle/>
            <a:p>
              <a:pPr algn="ctr"/>
              <a:r>
                <a:rPr lang="de-DE" sz="1400" dirty="0">
                  <a:solidFill>
                    <a:prstClr val="white"/>
                  </a:solidFill>
                  <a:latin typeface="MetaNormal-Roman"/>
                </a:rPr>
                <a:t>Gewicht unzulässig</a:t>
              </a:r>
            </a:p>
          </p:txBody>
        </p:sp>
        <p:sp>
          <p:nvSpPr>
            <p:cNvPr id="30" name="Textfeld 29">
              <a:extLst>
                <a:ext uri="{FF2B5EF4-FFF2-40B4-BE49-F238E27FC236}">
                  <a16:creationId xmlns:a16="http://schemas.microsoft.com/office/drawing/2014/main" id="{DF3AB889-6B8F-4C50-8D08-879EC733D99C}"/>
                </a:ext>
              </a:extLst>
            </p:cNvPr>
            <p:cNvSpPr txBox="1"/>
            <p:nvPr/>
          </p:nvSpPr>
          <p:spPr>
            <a:xfrm rot="20302904">
              <a:off x="2270855" y="3790981"/>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1" name="Textfeld 30">
              <a:extLst>
                <a:ext uri="{FF2B5EF4-FFF2-40B4-BE49-F238E27FC236}">
                  <a16:creationId xmlns:a16="http://schemas.microsoft.com/office/drawing/2014/main" id="{4B351C84-6657-4909-8E78-59A5A2200E98}"/>
                </a:ext>
              </a:extLst>
            </p:cNvPr>
            <p:cNvSpPr txBox="1"/>
            <p:nvPr/>
          </p:nvSpPr>
          <p:spPr>
            <a:xfrm>
              <a:off x="2556548" y="4741968"/>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2" name="Textfeld 31">
              <a:extLst>
                <a:ext uri="{FF2B5EF4-FFF2-40B4-BE49-F238E27FC236}">
                  <a16:creationId xmlns:a16="http://schemas.microsoft.com/office/drawing/2014/main" id="{2CEFE6F4-0302-4551-A288-1BC5F06506F1}"/>
                </a:ext>
              </a:extLst>
            </p:cNvPr>
            <p:cNvSpPr txBox="1"/>
            <p:nvPr/>
          </p:nvSpPr>
          <p:spPr>
            <a:xfrm>
              <a:off x="3935761" y="4267828"/>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3" name="Textfeld 32">
              <a:extLst>
                <a:ext uri="{FF2B5EF4-FFF2-40B4-BE49-F238E27FC236}">
                  <a16:creationId xmlns:a16="http://schemas.microsoft.com/office/drawing/2014/main" id="{4C0CC6CC-D902-48D1-A6DE-37135BAD8492}"/>
                </a:ext>
              </a:extLst>
            </p:cNvPr>
            <p:cNvSpPr txBox="1"/>
            <p:nvPr/>
          </p:nvSpPr>
          <p:spPr>
            <a:xfrm>
              <a:off x="3449782" y="4003652"/>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4" name="Textfeld 33">
              <a:extLst>
                <a:ext uri="{FF2B5EF4-FFF2-40B4-BE49-F238E27FC236}">
                  <a16:creationId xmlns:a16="http://schemas.microsoft.com/office/drawing/2014/main" id="{D0AAFB5C-E547-4163-B6BC-7D6A3B1A730B}"/>
                </a:ext>
              </a:extLst>
            </p:cNvPr>
            <p:cNvSpPr txBox="1"/>
            <p:nvPr/>
          </p:nvSpPr>
          <p:spPr>
            <a:xfrm>
              <a:off x="3878280" y="4743759"/>
              <a:ext cx="249815" cy="307777"/>
            </a:xfrm>
            <a:prstGeom prst="rect">
              <a:avLst/>
            </a:prstGeom>
            <a:noFill/>
          </p:spPr>
          <p:txBody>
            <a:bodyPr wrap="square" rtlCol="0">
              <a:spAutoFit/>
            </a:bodyPr>
            <a:lstStyle/>
            <a:p>
              <a:r>
                <a:rPr lang="de-DE" sz="1400" b="1" dirty="0">
                  <a:solidFill>
                    <a:schemeClr val="bg1">
                      <a:lumMod val="50000"/>
                    </a:schemeClr>
                  </a:solidFill>
                </a:rPr>
                <a:t>2</a:t>
              </a:r>
            </a:p>
          </p:txBody>
        </p:sp>
      </p:grpSp>
      <p:sp>
        <p:nvSpPr>
          <p:cNvPr id="29" name="Rechteck 28"/>
          <p:cNvSpPr/>
          <p:nvPr/>
        </p:nvSpPr>
        <p:spPr bwMode="auto">
          <a:xfrm rot="1533573">
            <a:off x="2409509" y="3199692"/>
            <a:ext cx="2334944" cy="377899"/>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dirty="0">
                <a:solidFill>
                  <a:prstClr val="white"/>
                </a:solidFill>
                <a:latin typeface="MetaNormal-Roman"/>
                <a:ea typeface="ＭＳ Ｐゴシック" pitchFamily="34" charset="-128"/>
                <a:cs typeface="Arial" charset="0"/>
              </a:rPr>
              <a:t>Auswahl ungültig</a:t>
            </a:r>
          </a:p>
        </p:txBody>
      </p:sp>
      <p:sp>
        <p:nvSpPr>
          <p:cNvPr id="35" name="Rechteck 34">
            <a:extLst>
              <a:ext uri="{FF2B5EF4-FFF2-40B4-BE49-F238E27FC236}">
                <a16:creationId xmlns:a16="http://schemas.microsoft.com/office/drawing/2014/main" id="{14C039AA-4658-4F38-8573-4BE0684FE4C0}"/>
              </a:ext>
            </a:extLst>
          </p:cNvPr>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36" name="Gruppieren 35">
            <a:extLst>
              <a:ext uri="{FF2B5EF4-FFF2-40B4-BE49-F238E27FC236}">
                <a16:creationId xmlns:a16="http://schemas.microsoft.com/office/drawing/2014/main" id="{3A52031C-0643-43FA-9E9C-D85B0D76370D}"/>
              </a:ext>
            </a:extLst>
          </p:cNvPr>
          <p:cNvGrpSpPr/>
          <p:nvPr/>
        </p:nvGrpSpPr>
        <p:grpSpPr>
          <a:xfrm>
            <a:off x="4980155" y="2153391"/>
            <a:ext cx="1157220" cy="3699119"/>
            <a:chOff x="4297961" y="2183407"/>
            <a:chExt cx="1157220" cy="3699119"/>
          </a:xfrm>
        </p:grpSpPr>
        <p:pic>
          <p:nvPicPr>
            <p:cNvPr id="37" name="Grafik 36">
              <a:extLst>
                <a:ext uri="{FF2B5EF4-FFF2-40B4-BE49-F238E27FC236}">
                  <a16:creationId xmlns:a16="http://schemas.microsoft.com/office/drawing/2014/main" id="{D086180B-813B-4DB0-8AC2-C28AC083B0D4}"/>
                </a:ext>
              </a:extLst>
            </p:cNvPr>
            <p:cNvPicPr>
              <a:picLocks noChangeAspect="1"/>
            </p:cNvPicPr>
            <p:nvPr/>
          </p:nvPicPr>
          <p:blipFill>
            <a:blip r:embed="rId5"/>
            <a:stretch>
              <a:fillRect/>
            </a:stretch>
          </p:blipFill>
          <p:spPr>
            <a:xfrm>
              <a:off x="4297961" y="2183407"/>
              <a:ext cx="1157220" cy="3669102"/>
            </a:xfrm>
            <a:prstGeom prst="rect">
              <a:avLst/>
            </a:prstGeom>
          </p:spPr>
        </p:pic>
        <p:grpSp>
          <p:nvGrpSpPr>
            <p:cNvPr id="38" name="Gruppieren 37">
              <a:extLst>
                <a:ext uri="{FF2B5EF4-FFF2-40B4-BE49-F238E27FC236}">
                  <a16:creationId xmlns:a16="http://schemas.microsoft.com/office/drawing/2014/main" id="{33EAD4FA-9FCC-45F5-A2EB-6C48C9A1A215}"/>
                </a:ext>
              </a:extLst>
            </p:cNvPr>
            <p:cNvGrpSpPr/>
            <p:nvPr/>
          </p:nvGrpSpPr>
          <p:grpSpPr>
            <a:xfrm>
              <a:off x="4460975" y="2966224"/>
              <a:ext cx="438630" cy="2916302"/>
              <a:chOff x="4460975" y="2966224"/>
              <a:chExt cx="438630" cy="2916302"/>
            </a:xfrm>
          </p:grpSpPr>
          <p:sp>
            <p:nvSpPr>
              <p:cNvPr id="39" name="Textfeld 38">
                <a:extLst>
                  <a:ext uri="{FF2B5EF4-FFF2-40B4-BE49-F238E27FC236}">
                    <a16:creationId xmlns:a16="http://schemas.microsoft.com/office/drawing/2014/main" id="{75324393-5346-4679-A8A1-63AECF5D3549}"/>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40" name="Textfeld 39">
                <a:extLst>
                  <a:ext uri="{FF2B5EF4-FFF2-40B4-BE49-F238E27FC236}">
                    <a16:creationId xmlns:a16="http://schemas.microsoft.com/office/drawing/2014/main" id="{1791EE08-CD8B-4FAA-B3EB-4023C416A60B}"/>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41" name="Textfeld 40">
                <a:extLst>
                  <a:ext uri="{FF2B5EF4-FFF2-40B4-BE49-F238E27FC236}">
                    <a16:creationId xmlns:a16="http://schemas.microsoft.com/office/drawing/2014/main" id="{FE8844A0-7046-4BDC-8601-06F33181E4ED}"/>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42" name="Textfeld 41">
                <a:extLst>
                  <a:ext uri="{FF2B5EF4-FFF2-40B4-BE49-F238E27FC236}">
                    <a16:creationId xmlns:a16="http://schemas.microsoft.com/office/drawing/2014/main" id="{F80FFFFD-6965-43A4-9730-2A7C9A71394B}"/>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43" name="Textfeld 42">
                <a:extLst>
                  <a:ext uri="{FF2B5EF4-FFF2-40B4-BE49-F238E27FC236}">
                    <a16:creationId xmlns:a16="http://schemas.microsoft.com/office/drawing/2014/main" id="{E5CAB169-FD43-425C-8184-E6AEA46BB58B}"/>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17163206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33</a:t>
            </a:fld>
            <a:r>
              <a:rPr lang="de-DE"/>
              <a:t> </a:t>
            </a:r>
            <a:endParaRPr lang="de-DE" sz="1400" dirty="0"/>
          </a:p>
        </p:txBody>
      </p:sp>
      <p:sp>
        <p:nvSpPr>
          <p:cNvPr id="8" name="Rechteck 7"/>
          <p:cNvSpPr/>
          <p:nvPr/>
        </p:nvSpPr>
        <p:spPr bwMode="auto">
          <a:xfrm>
            <a:off x="573962" y="234376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573961" y="3779870"/>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559144" y="2926593"/>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918279" y="5257667"/>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8" name="Textfeld 27"/>
          <p:cNvSpPr txBox="1"/>
          <p:nvPr/>
        </p:nvSpPr>
        <p:spPr>
          <a:xfrm>
            <a:off x="1230083" y="5399705"/>
            <a:ext cx="1936287" cy="338554"/>
          </a:xfrm>
          <a:prstGeom prst="rect">
            <a:avLst/>
          </a:prstGeom>
          <a:noFill/>
        </p:spPr>
        <p:txBody>
          <a:bodyPr wrap="square" rtlCol="0">
            <a:spAutoFit/>
          </a:bodyPr>
          <a:lstStyle/>
          <a:p>
            <a:pPr algn="ctr"/>
            <a:r>
              <a:rPr lang="de-DE" sz="1600" dirty="0">
                <a:solidFill>
                  <a:prstClr val="white"/>
                </a:solidFill>
                <a:latin typeface="MetaNormal-Roman"/>
              </a:rPr>
              <a:t>Gewicht ok</a:t>
            </a:r>
          </a:p>
        </p:txBody>
      </p:sp>
      <p:pic>
        <p:nvPicPr>
          <p:cNvPr id="9" name="Grafik 8"/>
          <p:cNvPicPr>
            <a:picLocks noChangeAspect="1"/>
          </p:cNvPicPr>
          <p:nvPr/>
        </p:nvPicPr>
        <p:blipFill>
          <a:blip r:embed="rId3"/>
          <a:stretch>
            <a:fillRect/>
          </a:stretch>
        </p:blipFill>
        <p:spPr>
          <a:xfrm>
            <a:off x="491742" y="3064143"/>
            <a:ext cx="3322394" cy="2139881"/>
          </a:xfrm>
          <a:prstGeom prst="rect">
            <a:avLst/>
          </a:prstGeom>
        </p:spPr>
      </p:pic>
      <p:sp>
        <p:nvSpPr>
          <p:cNvPr id="25" name="Rechteck 24"/>
          <p:cNvSpPr/>
          <p:nvPr/>
        </p:nvSpPr>
        <p:spPr bwMode="auto">
          <a:xfrm rot="1346657">
            <a:off x="2249353" y="3339294"/>
            <a:ext cx="2334944" cy="37789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r>
              <a:rPr lang="de-DE" sz="1600" kern="0" dirty="0">
                <a:solidFill>
                  <a:prstClr val="white"/>
                </a:solidFill>
                <a:latin typeface="MetaNormal-Roman"/>
                <a:ea typeface="ＭＳ Ｐゴシック" pitchFamily="34" charset="-128"/>
                <a:cs typeface="Arial" charset="0"/>
              </a:rPr>
              <a:t>Auswahl gültig</a:t>
            </a:r>
          </a:p>
        </p:txBody>
      </p:sp>
      <p:sp>
        <p:nvSpPr>
          <p:cNvPr id="26" name="Rechteck 25"/>
          <p:cNvSpPr/>
          <p:nvPr/>
        </p:nvSpPr>
        <p:spPr>
          <a:xfrm>
            <a:off x="7464152" y="2661908"/>
            <a:ext cx="3122784" cy="3108543"/>
          </a:xfrm>
          <a:prstGeom prst="rect">
            <a:avLst/>
          </a:prstGeom>
        </p:spPr>
        <p:txBody>
          <a:bodyPr wrap="square">
            <a:spAutoFit/>
          </a:bodyPr>
          <a:lstStyle/>
          <a:p>
            <a:r>
              <a:rPr lang="de-DE" sz="1400" b="1" dirty="0"/>
              <a:t>Gültige Konfigurationen</a:t>
            </a:r>
            <a:br>
              <a:rPr lang="de-DE" sz="1400" b="1" dirty="0"/>
            </a:br>
            <a:endParaRPr lang="de-DE" sz="1400" b="1" dirty="0"/>
          </a:p>
          <a:p>
            <a:r>
              <a:rPr lang="de-DE" sz="1400" dirty="0"/>
              <a:t>Es sind bis </a:t>
            </a:r>
            <a:r>
              <a:rPr lang="de-DE" sz="1400" b="1" dirty="0"/>
              <a:t>70 verschiedene Kombinationen </a:t>
            </a:r>
            <a:r>
              <a:rPr lang="de-DE" sz="1400" dirty="0"/>
              <a:t>von Regionalklassen in der Auswahl von Schulen gültig</a:t>
            </a:r>
          </a:p>
          <a:p>
            <a:endParaRPr lang="de-DE" sz="1400" dirty="0"/>
          </a:p>
          <a:p>
            <a:r>
              <a:rPr lang="de-DE" sz="1400" dirty="0"/>
              <a:t>Unmittelbare Rückmeldung zur Gültigkeit der Auswahl durch System</a:t>
            </a:r>
          </a:p>
          <a:p>
            <a:endParaRPr lang="de-DE" sz="1400" dirty="0"/>
          </a:p>
          <a:p>
            <a:r>
              <a:rPr lang="de-DE" sz="1400" dirty="0"/>
              <a:t>Das Gewicht darf immer zu leicht sein.</a:t>
            </a:r>
          </a:p>
          <a:p>
            <a:endParaRPr lang="de-DE" sz="1400" dirty="0"/>
          </a:p>
          <a:p>
            <a:r>
              <a:rPr lang="de-DE" sz="1400" dirty="0"/>
              <a:t>Wählen Sie Schulen, die Sie grundsätzlich erreichen können.</a:t>
            </a:r>
            <a:endParaRPr lang="de-DE" sz="1400" dirty="0">
              <a:solidFill>
                <a:schemeClr val="bg2"/>
              </a:solidFill>
            </a:endParaRPr>
          </a:p>
          <a:p>
            <a:pPr>
              <a:buNone/>
            </a:pPr>
            <a:endParaRPr lang="de-DE" sz="1400" dirty="0">
              <a:solidFill>
                <a:srgbClr val="C00000"/>
              </a:solidFill>
            </a:endParaRPr>
          </a:p>
        </p:txBody>
      </p:sp>
      <p:sp>
        <p:nvSpPr>
          <p:cNvPr id="10" name="Pfeil nach links 9"/>
          <p:cNvSpPr/>
          <p:nvPr/>
        </p:nvSpPr>
        <p:spPr>
          <a:xfrm>
            <a:off x="5175340" y="3015844"/>
            <a:ext cx="1672139" cy="524116"/>
          </a:xfrm>
          <a:prstGeom prst="lef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Beispiel</a:t>
            </a:r>
            <a:endParaRPr lang="de-DE" dirty="0"/>
          </a:p>
        </p:txBody>
      </p:sp>
      <p:sp>
        <p:nvSpPr>
          <p:cNvPr id="14" name="Textfeld 13">
            <a:extLst>
              <a:ext uri="{FF2B5EF4-FFF2-40B4-BE49-F238E27FC236}">
                <a16:creationId xmlns:a16="http://schemas.microsoft.com/office/drawing/2014/main" id="{F266F343-39E3-4755-BF3B-0C81D33CE439}"/>
              </a:ext>
            </a:extLst>
          </p:cNvPr>
          <p:cNvSpPr txBox="1"/>
          <p:nvPr/>
        </p:nvSpPr>
        <p:spPr>
          <a:xfrm rot="19480357">
            <a:off x="1078153" y="4248653"/>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72F16146-3CFB-41CA-928A-3C46200F1409}"/>
              </a:ext>
            </a:extLst>
          </p:cNvPr>
          <p:cNvSpPr txBox="1"/>
          <p:nvPr/>
        </p:nvSpPr>
        <p:spPr>
          <a:xfrm>
            <a:off x="2219967" y="3899488"/>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35815AE3-BD9D-47DB-A1AA-29E37C75DFF7}"/>
              </a:ext>
            </a:extLst>
          </p:cNvPr>
          <p:cNvSpPr txBox="1"/>
          <p:nvPr/>
        </p:nvSpPr>
        <p:spPr>
          <a:xfrm rot="1565690">
            <a:off x="3061681" y="4177205"/>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7" name="Textfeld 16">
            <a:extLst>
              <a:ext uri="{FF2B5EF4-FFF2-40B4-BE49-F238E27FC236}">
                <a16:creationId xmlns:a16="http://schemas.microsoft.com/office/drawing/2014/main" id="{8FB715AB-80F8-4993-90E0-32528683460D}"/>
              </a:ext>
            </a:extLst>
          </p:cNvPr>
          <p:cNvSpPr txBox="1"/>
          <p:nvPr/>
        </p:nvSpPr>
        <p:spPr>
          <a:xfrm>
            <a:off x="1649895" y="4793231"/>
            <a:ext cx="161372"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0" name="Textfeld 19">
            <a:extLst>
              <a:ext uri="{FF2B5EF4-FFF2-40B4-BE49-F238E27FC236}">
                <a16:creationId xmlns:a16="http://schemas.microsoft.com/office/drawing/2014/main" id="{E86F062E-D937-4982-AD24-C296D02F272F}"/>
              </a:ext>
            </a:extLst>
          </p:cNvPr>
          <p:cNvSpPr txBox="1"/>
          <p:nvPr/>
        </p:nvSpPr>
        <p:spPr>
          <a:xfrm>
            <a:off x="2436950" y="4733467"/>
            <a:ext cx="161372" cy="307777"/>
          </a:xfrm>
          <a:prstGeom prst="rect">
            <a:avLst/>
          </a:prstGeom>
          <a:noFill/>
        </p:spPr>
        <p:txBody>
          <a:bodyPr wrap="square" rtlCol="0">
            <a:spAutoFit/>
          </a:bodyPr>
          <a:lstStyle/>
          <a:p>
            <a:r>
              <a:rPr lang="de-DE" sz="1400" b="1" dirty="0">
                <a:solidFill>
                  <a:schemeClr val="bg1">
                    <a:lumMod val="50000"/>
                  </a:schemeClr>
                </a:solidFill>
              </a:rPr>
              <a:t>1</a:t>
            </a:r>
          </a:p>
        </p:txBody>
      </p:sp>
    </p:spTree>
    <p:extLst>
      <p:ext uri="{BB962C8B-B14F-4D97-AF65-F5344CB8AC3E}">
        <p14:creationId xmlns:p14="http://schemas.microsoft.com/office/powerpoint/2010/main" val="25949019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Hinweise zum Verfahren</a:t>
            </a:r>
          </a:p>
        </p:txBody>
      </p:sp>
      <p:sp>
        <p:nvSpPr>
          <p:cNvPr id="3" name="Inhaltsplatzhalter 2"/>
          <p:cNvSpPr>
            <a:spLocks noGrp="1"/>
          </p:cNvSpPr>
          <p:nvPr>
            <p:ph idx="1"/>
          </p:nvPr>
        </p:nvSpPr>
        <p:spPr>
          <a:xfrm>
            <a:off x="481736" y="2267744"/>
            <a:ext cx="11230264" cy="3421062"/>
          </a:xfrm>
        </p:spPr>
        <p:txBody>
          <a:bodyPr/>
          <a:lstStyle/>
          <a:p>
            <a:pPr marL="285750" indent="-285750">
              <a:lnSpc>
                <a:spcPct val="100000"/>
              </a:lnSpc>
              <a:spcBef>
                <a:spcPts val="1000"/>
              </a:spcBef>
              <a:buFont typeface="Wingdings" panose="05000000000000000000" pitchFamily="2" charset="2"/>
              <a:buChar char="§"/>
            </a:pPr>
            <a:r>
              <a:rPr lang="de-DE" sz="1500" dirty="0"/>
              <a:t>Wählen Sie Schulen, die Sie </a:t>
            </a:r>
            <a:r>
              <a:rPr lang="de-DE" sz="1500" dirty="0">
                <a:solidFill>
                  <a:schemeClr val="bg2"/>
                </a:solidFill>
              </a:rPr>
              <a:t>grundsätzlich erreichen </a:t>
            </a:r>
            <a:r>
              <a:rPr lang="de-DE" sz="1500" dirty="0"/>
              <a:t>können.</a:t>
            </a:r>
            <a:endParaRPr lang="de-DE" sz="1500" dirty="0">
              <a:solidFill>
                <a:schemeClr val="bg2"/>
              </a:solidFill>
            </a:endParaRPr>
          </a:p>
          <a:p>
            <a:pPr marL="285750" indent="-285750">
              <a:lnSpc>
                <a:spcPct val="100000"/>
              </a:lnSpc>
              <a:spcBef>
                <a:spcPts val="1000"/>
              </a:spcBef>
              <a:buFont typeface="Wingdings" panose="05000000000000000000" pitchFamily="2" charset="2"/>
              <a:buChar char="§"/>
            </a:pPr>
            <a:r>
              <a:rPr lang="de-DE" sz="1500" dirty="0"/>
              <a:t>Prüfen Sie, ob für Sie </a:t>
            </a:r>
            <a:r>
              <a:rPr lang="de-DE" sz="1500" dirty="0">
                <a:solidFill>
                  <a:schemeClr val="accent1"/>
                </a:solidFill>
              </a:rPr>
              <a:t>eine Härtefall-Regelung </a:t>
            </a:r>
            <a:r>
              <a:rPr lang="de-DE" sz="1500" dirty="0"/>
              <a:t>geltend gemacht werden kann</a:t>
            </a:r>
          </a:p>
          <a:p>
            <a:pPr marL="285750" indent="-285750">
              <a:lnSpc>
                <a:spcPct val="100000"/>
              </a:lnSpc>
              <a:spcBef>
                <a:spcPts val="1000"/>
              </a:spcBef>
              <a:buFont typeface="Wingdings" panose="05000000000000000000" pitchFamily="2" charset="2"/>
              <a:buChar char="§"/>
            </a:pPr>
            <a:r>
              <a:rPr lang="de-DE" sz="1500" dirty="0"/>
              <a:t>Besondere Regelungen die Fächer Musik, Informatik, Niederländisch, Kunst (G)</a:t>
            </a:r>
          </a:p>
          <a:p>
            <a:pPr marL="285750" indent="-285750">
              <a:lnSpc>
                <a:spcPct val="100000"/>
              </a:lnSpc>
              <a:spcBef>
                <a:spcPts val="1000"/>
              </a:spcBef>
              <a:buFont typeface="Wingdings" panose="05000000000000000000" pitchFamily="2" charset="2"/>
              <a:buChar char="§"/>
            </a:pPr>
            <a:r>
              <a:rPr lang="de-DE" sz="1500" dirty="0"/>
              <a:t>Informieren Sie sich über die Schule:  </a:t>
            </a:r>
            <a:r>
              <a:rPr lang="de-DE" sz="1500" dirty="0">
                <a:solidFill>
                  <a:schemeClr val="accent1"/>
                </a:solidFill>
              </a:rPr>
              <a:t>Zugewiesenes ZfsL/Seminar</a:t>
            </a:r>
            <a:r>
              <a:rPr lang="de-DE" sz="1500" dirty="0"/>
              <a:t>, Lage, Regionalklasse, </a:t>
            </a:r>
            <a:r>
              <a:rPr lang="de-DE" sz="1500" dirty="0">
                <a:solidFill>
                  <a:schemeClr val="bg2"/>
                </a:solidFill>
              </a:rPr>
              <a:t>Angebot der Fächer</a:t>
            </a:r>
            <a:r>
              <a:rPr lang="de-DE" sz="1500" dirty="0"/>
              <a:t>, Konzept/Leitbild</a:t>
            </a:r>
          </a:p>
          <a:p>
            <a:pPr marL="285750" indent="-285750">
              <a:lnSpc>
                <a:spcPct val="100000"/>
              </a:lnSpc>
              <a:spcBef>
                <a:spcPts val="1000"/>
              </a:spcBef>
              <a:buFont typeface="Wingdings" panose="05000000000000000000" pitchFamily="2" charset="2"/>
              <a:buChar char="§"/>
            </a:pPr>
            <a:r>
              <a:rPr lang="de-DE" sz="1500" dirty="0"/>
              <a:t>Wählen Sie Schulen aus </a:t>
            </a:r>
            <a:r>
              <a:rPr lang="de-DE" sz="1500" dirty="0">
                <a:solidFill>
                  <a:schemeClr val="accent1"/>
                </a:solidFill>
              </a:rPr>
              <a:t>verschiedenen ZfsL-/Seminarbezirken</a:t>
            </a:r>
          </a:p>
          <a:p>
            <a:pPr marL="285750" indent="-285750">
              <a:lnSpc>
                <a:spcPct val="100000"/>
              </a:lnSpc>
              <a:spcBef>
                <a:spcPts val="1000"/>
              </a:spcBef>
              <a:buFont typeface="Wingdings" panose="05000000000000000000" pitchFamily="2" charset="2"/>
              <a:buChar char="§"/>
            </a:pPr>
            <a:r>
              <a:rPr lang="de-DE" sz="1500" dirty="0"/>
              <a:t>Verteilung mit dem Algorithmus: Berücksichtigung möglichst vieler Wunschlisten mit der angegebenen </a:t>
            </a:r>
            <a:r>
              <a:rPr lang="de-DE" sz="1500" dirty="0">
                <a:solidFill>
                  <a:schemeClr val="bg2"/>
                </a:solidFill>
              </a:rPr>
              <a:t>Priorisierung</a:t>
            </a:r>
            <a:r>
              <a:rPr lang="de-DE" sz="1500" dirty="0"/>
              <a:t>, aber keine Garantie für Platz an einer Schule aus der </a:t>
            </a:r>
            <a:r>
              <a:rPr lang="de-DE" sz="1500" dirty="0">
                <a:solidFill>
                  <a:schemeClr val="bg2"/>
                </a:solidFill>
              </a:rPr>
              <a:t>Wunschliste</a:t>
            </a:r>
            <a:endParaRPr lang="de-DE" sz="1500" dirty="0"/>
          </a:p>
          <a:p>
            <a:pPr marL="285750" indent="-285750">
              <a:lnSpc>
                <a:spcPct val="100000"/>
              </a:lnSpc>
              <a:spcBef>
                <a:spcPts val="1000"/>
              </a:spcBef>
              <a:buFont typeface="Wingdings" panose="05000000000000000000" pitchFamily="2" charset="2"/>
              <a:buChar char="§"/>
            </a:pPr>
            <a:r>
              <a:rPr lang="de-DE" sz="1500" dirty="0"/>
              <a:t>Der Ortspunkt wirkt nach einem </a:t>
            </a:r>
            <a:r>
              <a:rPr lang="de-DE" sz="1500" dirty="0">
                <a:solidFill>
                  <a:schemeClr val="accent1"/>
                </a:solidFill>
              </a:rPr>
              <a:t>gesamtwirtschaftlichen Prinzip: </a:t>
            </a:r>
          </a:p>
          <a:p>
            <a:pPr marL="269875" lvl="1" indent="0">
              <a:lnSpc>
                <a:spcPct val="100000"/>
              </a:lnSpc>
              <a:spcBef>
                <a:spcPts val="1000"/>
              </a:spcBef>
              <a:buNone/>
            </a:pPr>
            <a:r>
              <a:rPr lang="de-DE" sz="1500" b="0" dirty="0">
                <a:solidFill>
                  <a:schemeClr val="accent1"/>
                </a:solidFill>
                <a:sym typeface="Wingdings" panose="05000000000000000000" pitchFamily="2" charset="2"/>
              </a:rPr>
              <a:t> </a:t>
            </a:r>
            <a:r>
              <a:rPr lang="de-DE" sz="1500" b="0" dirty="0">
                <a:sym typeface="Wingdings" panose="05000000000000000000" pitchFamily="2" charset="2"/>
              </a:rPr>
              <a:t>Zuweisung der nächstmöglichen Schule + ZfsL/Seminar </a:t>
            </a:r>
            <a:r>
              <a:rPr lang="de-DE" sz="1500" b="0" dirty="0">
                <a:solidFill>
                  <a:schemeClr val="accent1"/>
                </a:solidFill>
                <a:sym typeface="Wingdings" panose="05000000000000000000" pitchFamily="2" charset="2"/>
              </a:rPr>
              <a:t>mit freien Kapazitäten</a:t>
            </a:r>
            <a:br>
              <a:rPr lang="de-DE" sz="1500" b="0" dirty="0">
                <a:solidFill>
                  <a:schemeClr val="accent1"/>
                </a:solidFill>
                <a:sym typeface="Wingdings" panose="05000000000000000000" pitchFamily="2" charset="2"/>
              </a:rPr>
            </a:br>
            <a:r>
              <a:rPr lang="de-DE" sz="1500" b="0" dirty="0">
                <a:solidFill>
                  <a:schemeClr val="bg2"/>
                </a:solidFill>
                <a:sym typeface="Wingdings" panose="05000000000000000000" pitchFamily="2" charset="2"/>
              </a:rPr>
              <a:t></a:t>
            </a:r>
            <a:r>
              <a:rPr lang="de-DE" sz="1500" b="0" dirty="0">
                <a:sym typeface="Wingdings" panose="05000000000000000000" pitchFamily="2" charset="2"/>
              </a:rPr>
              <a:t> </a:t>
            </a:r>
            <a:r>
              <a:rPr lang="de-DE" sz="1500" b="0" dirty="0"/>
              <a:t>Minimale Fahraufwände in für alle betroffenen Studierenden </a:t>
            </a:r>
            <a:r>
              <a:rPr lang="de-DE" sz="1500" b="0" dirty="0">
                <a:solidFill>
                  <a:schemeClr val="accent1"/>
                </a:solidFill>
              </a:rPr>
              <a:t>in Summe</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spTree>
    <p:extLst>
      <p:ext uri="{BB962C8B-B14F-4D97-AF65-F5344CB8AC3E}">
        <p14:creationId xmlns:p14="http://schemas.microsoft.com/office/powerpoint/2010/main" val="29595578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32EFE5E-4C78-477D-930D-438F526CCA5B}"/>
              </a:ext>
            </a:extLst>
          </p:cNvPr>
          <p:cNvSpPr/>
          <p:nvPr/>
        </p:nvSpPr>
        <p:spPr>
          <a:xfrm>
            <a:off x="0" y="5804931"/>
            <a:ext cx="12192000" cy="487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dirty="0"/>
              <a:t>Merkzettel „Praxissemester“: 6 Fakten</a:t>
            </a:r>
          </a:p>
        </p:txBody>
      </p:sp>
      <p:pic>
        <p:nvPicPr>
          <p:cNvPr id="4" name="Grafik 3">
            <a:extLst>
              <a:ext uri="{FF2B5EF4-FFF2-40B4-BE49-F238E27FC236}">
                <a16:creationId xmlns:a16="http://schemas.microsoft.com/office/drawing/2014/main" id="{DA26BC10-C373-4D32-8F90-21256EA99FBA}"/>
              </a:ext>
            </a:extLst>
          </p:cNvPr>
          <p:cNvPicPr>
            <a:picLocks noChangeAspect="1"/>
          </p:cNvPicPr>
          <p:nvPr/>
        </p:nvPicPr>
        <p:blipFill>
          <a:blip r:embed="rId4"/>
          <a:stretch>
            <a:fillRect/>
          </a:stretch>
        </p:blipFill>
        <p:spPr>
          <a:xfrm>
            <a:off x="460620" y="1941870"/>
            <a:ext cx="8443692" cy="767050"/>
          </a:xfrm>
          <a:prstGeom prst="rect">
            <a:avLst/>
          </a:prstGeom>
        </p:spPr>
      </p:pic>
      <p:pic>
        <p:nvPicPr>
          <p:cNvPr id="6" name="Grafik 5">
            <a:extLst>
              <a:ext uri="{FF2B5EF4-FFF2-40B4-BE49-F238E27FC236}">
                <a16:creationId xmlns:a16="http://schemas.microsoft.com/office/drawing/2014/main" id="{2A91D3AD-947E-4EF4-8A66-3EF2C852F100}"/>
              </a:ext>
            </a:extLst>
          </p:cNvPr>
          <p:cNvPicPr>
            <a:picLocks noChangeAspect="1"/>
          </p:cNvPicPr>
          <p:nvPr/>
        </p:nvPicPr>
        <p:blipFill>
          <a:blip r:embed="rId5"/>
          <a:stretch>
            <a:fillRect/>
          </a:stretch>
        </p:blipFill>
        <p:spPr>
          <a:xfrm>
            <a:off x="421429" y="2606397"/>
            <a:ext cx="8476288" cy="579049"/>
          </a:xfrm>
          <a:prstGeom prst="rect">
            <a:avLst/>
          </a:prstGeom>
        </p:spPr>
      </p:pic>
      <p:pic>
        <p:nvPicPr>
          <p:cNvPr id="16" name="Grafik 15">
            <a:extLst>
              <a:ext uri="{FF2B5EF4-FFF2-40B4-BE49-F238E27FC236}">
                <a16:creationId xmlns:a16="http://schemas.microsoft.com/office/drawing/2014/main" id="{8A465AD3-67A2-4BA6-963C-8E402C86FBB1}"/>
              </a:ext>
            </a:extLst>
          </p:cNvPr>
          <p:cNvPicPr>
            <a:picLocks noChangeAspect="1"/>
          </p:cNvPicPr>
          <p:nvPr/>
        </p:nvPicPr>
        <p:blipFill>
          <a:blip r:embed="rId6"/>
          <a:stretch>
            <a:fillRect/>
          </a:stretch>
        </p:blipFill>
        <p:spPr>
          <a:xfrm>
            <a:off x="434040" y="3745514"/>
            <a:ext cx="8433974" cy="1005212"/>
          </a:xfrm>
          <a:prstGeom prst="rect">
            <a:avLst/>
          </a:prstGeom>
        </p:spPr>
      </p:pic>
      <p:pic>
        <p:nvPicPr>
          <p:cNvPr id="17" name="Grafik 16">
            <a:extLst>
              <a:ext uri="{FF2B5EF4-FFF2-40B4-BE49-F238E27FC236}">
                <a16:creationId xmlns:a16="http://schemas.microsoft.com/office/drawing/2014/main" id="{429AFBAD-6010-45AC-9E74-D2DA00E6C92A}"/>
              </a:ext>
            </a:extLst>
          </p:cNvPr>
          <p:cNvPicPr>
            <a:picLocks noChangeAspect="1"/>
          </p:cNvPicPr>
          <p:nvPr/>
        </p:nvPicPr>
        <p:blipFill>
          <a:blip r:embed="rId7"/>
          <a:stretch>
            <a:fillRect/>
          </a:stretch>
        </p:blipFill>
        <p:spPr>
          <a:xfrm>
            <a:off x="437727" y="4733972"/>
            <a:ext cx="8443692" cy="576822"/>
          </a:xfrm>
          <a:prstGeom prst="rect">
            <a:avLst/>
          </a:prstGeom>
        </p:spPr>
      </p:pic>
      <p:pic>
        <p:nvPicPr>
          <p:cNvPr id="18" name="Grafik 17">
            <a:extLst>
              <a:ext uri="{FF2B5EF4-FFF2-40B4-BE49-F238E27FC236}">
                <a16:creationId xmlns:a16="http://schemas.microsoft.com/office/drawing/2014/main" id="{4BA8722D-B45E-49E7-8728-35482090CC09}"/>
              </a:ext>
            </a:extLst>
          </p:cNvPr>
          <p:cNvPicPr>
            <a:picLocks noChangeAspect="1"/>
          </p:cNvPicPr>
          <p:nvPr/>
        </p:nvPicPr>
        <p:blipFill>
          <a:blip r:embed="rId8"/>
          <a:stretch>
            <a:fillRect/>
          </a:stretch>
        </p:blipFill>
        <p:spPr>
          <a:xfrm>
            <a:off x="429181" y="5317766"/>
            <a:ext cx="8443692" cy="717959"/>
          </a:xfrm>
          <a:prstGeom prst="rect">
            <a:avLst/>
          </a:prstGeom>
        </p:spPr>
      </p:pic>
      <p:pic>
        <p:nvPicPr>
          <p:cNvPr id="20" name="Grafik 19">
            <a:extLst>
              <a:ext uri="{FF2B5EF4-FFF2-40B4-BE49-F238E27FC236}">
                <a16:creationId xmlns:a16="http://schemas.microsoft.com/office/drawing/2014/main" id="{D9D3AB32-FAA3-4F56-B84A-1FE145708581}"/>
              </a:ext>
            </a:extLst>
          </p:cNvPr>
          <p:cNvPicPr>
            <a:picLocks noChangeAspect="1"/>
          </p:cNvPicPr>
          <p:nvPr/>
        </p:nvPicPr>
        <p:blipFill>
          <a:blip r:embed="rId9"/>
          <a:stretch>
            <a:fillRect/>
          </a:stretch>
        </p:blipFill>
        <p:spPr>
          <a:xfrm>
            <a:off x="421429" y="3081902"/>
            <a:ext cx="8538839" cy="726050"/>
          </a:xfrm>
          <a:prstGeom prst="rect">
            <a:avLst/>
          </a:prstGeom>
        </p:spPr>
      </p:pic>
    </p:spTree>
    <p:custDataLst>
      <p:tags r:id="rId1"/>
    </p:custDataLst>
    <p:extLst>
      <p:ext uri="{BB962C8B-B14F-4D97-AF65-F5344CB8AC3E}">
        <p14:creationId xmlns:p14="http://schemas.microsoft.com/office/powerpoint/2010/main" val="293136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fik 18">
            <a:extLst>
              <a:ext uri="{FF2B5EF4-FFF2-40B4-BE49-F238E27FC236}">
                <a16:creationId xmlns:a16="http://schemas.microsoft.com/office/drawing/2014/main" id="{BFA9B54D-B527-49EA-AAAE-7B26DBCEB04B}"/>
              </a:ext>
            </a:extLst>
          </p:cNvPr>
          <p:cNvPicPr>
            <a:picLocks noChangeAspect="1"/>
          </p:cNvPicPr>
          <p:nvPr/>
        </p:nvPicPr>
        <p:blipFill>
          <a:blip r:embed="rId4"/>
          <a:stretch>
            <a:fillRect/>
          </a:stretch>
        </p:blipFill>
        <p:spPr>
          <a:xfrm>
            <a:off x="1586327" y="2107735"/>
            <a:ext cx="7715476" cy="3036369"/>
          </a:xfrm>
          <a:prstGeom prst="rect">
            <a:avLst/>
          </a:prstGeom>
        </p:spPr>
      </p:pic>
      <p:sp>
        <p:nvSpPr>
          <p:cNvPr id="2" name="Titel 1"/>
          <p:cNvSpPr>
            <a:spLocks noGrp="1"/>
          </p:cNvSpPr>
          <p:nvPr>
            <p:ph type="title"/>
          </p:nvPr>
        </p:nvSpPr>
        <p:spPr/>
        <p:txBody>
          <a:bodyPr/>
          <a:lstStyle/>
          <a:p>
            <a:r>
              <a:rPr lang="de-DE" dirty="0"/>
              <a:t>Checkliste: Praxissemester</a:t>
            </a:r>
          </a:p>
        </p:txBody>
      </p:sp>
      <p:grpSp>
        <p:nvGrpSpPr>
          <p:cNvPr id="12" name="Gruppieren 11"/>
          <p:cNvGrpSpPr/>
          <p:nvPr/>
        </p:nvGrpSpPr>
        <p:grpSpPr>
          <a:xfrm>
            <a:off x="8046311" y="919213"/>
            <a:ext cx="3049595" cy="5281341"/>
            <a:chOff x="4788024" y="1275354"/>
            <a:chExt cx="3049595" cy="5281341"/>
          </a:xfrm>
        </p:grpSpPr>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3300893"/>
              <a:ext cx="2265495" cy="3255802"/>
            </a:xfrm>
            <a:prstGeom prst="rect">
              <a:avLst/>
            </a:prstGeom>
          </p:spPr>
        </p:pic>
        <p:sp>
          <p:nvSpPr>
            <p:cNvPr id="11" name="Ellipse 10"/>
            <p:cNvSpPr>
              <a:spLocks noChangeArrowheads="1"/>
            </p:cNvSpPr>
            <p:nvPr/>
          </p:nvSpPr>
          <p:spPr bwMode="auto">
            <a:xfrm rot="1190995">
              <a:off x="5974472" y="1275354"/>
              <a:ext cx="1863147" cy="1836437"/>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n-lt"/>
                </a:rPr>
                <a:t>Auch als Kalenderdatei</a:t>
              </a:r>
            </a:p>
            <a:p>
              <a:pPr algn="ctr" defTabSz="914400">
                <a:defRPr/>
              </a:pPr>
              <a:r>
                <a:rPr lang="de-DE" altLang="de-DE" sz="1400" b="1" dirty="0">
                  <a:solidFill>
                    <a:srgbClr val="FFFFFF"/>
                  </a:solidFill>
                  <a:latin typeface="+mn-lt"/>
                </a:rPr>
                <a:t>für‘s Handy!</a:t>
              </a:r>
              <a:endParaRPr lang="de-DE" altLang="de-DE" sz="700" b="1" dirty="0">
                <a:solidFill>
                  <a:srgbClr val="FFFFFF"/>
                </a:solidFill>
                <a:latin typeface="+mn-lt"/>
              </a:endParaRPr>
            </a:p>
          </p:txBody>
        </p:sp>
      </p:grpSp>
      <p:sp>
        <p:nvSpPr>
          <p:cNvPr id="9" name="Rechteck 8"/>
          <p:cNvSpPr/>
          <p:nvPr/>
        </p:nvSpPr>
        <p:spPr>
          <a:xfrm>
            <a:off x="2055431" y="5299308"/>
            <a:ext cx="4950341" cy="369332"/>
          </a:xfrm>
          <a:prstGeom prst="rect">
            <a:avLst/>
          </a:prstGeom>
        </p:spPr>
        <p:txBody>
          <a:bodyPr wrap="square">
            <a:spAutoFit/>
          </a:bodyPr>
          <a:lstStyle/>
          <a:p>
            <a:r>
              <a:rPr lang="de-DE" dirty="0">
                <a:latin typeface="Meta Offc Pro" panose="020B0504030101020102" pitchFamily="34" charset="0"/>
                <a:ea typeface="Meta Offc Pro" panose="020B0504030101020102" pitchFamily="34" charset="0"/>
                <a:cs typeface="Times New Roman" panose="02020603050405020304" pitchFamily="18" charset="0"/>
                <a:hlinkClick r:id="rId6"/>
              </a:rPr>
              <a:t>http://go.wwu.de/praxissemesterdownloads</a:t>
            </a:r>
            <a:r>
              <a:rPr lang="de-DE" dirty="0">
                <a:latin typeface="Meta Offc Pro" panose="020B0504030101020102" pitchFamily="34" charset="0"/>
                <a:ea typeface="Meta Offc Pro" panose="020B0504030101020102" pitchFamily="34" charset="0"/>
                <a:cs typeface="Times New Roman" panose="02020603050405020304" pitchFamily="18" charset="0"/>
              </a:rPr>
              <a:t>   </a:t>
            </a:r>
            <a:endParaRPr lang="de-DE" sz="3600" dirty="0"/>
          </a:p>
        </p:txBody>
      </p:sp>
      <p:pic>
        <p:nvPicPr>
          <p:cNvPr id="10" name="Grafik 9" descr="File:Download alt font awesome.svg - Wikipedia"/>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24186" y="5263572"/>
            <a:ext cx="405068" cy="405068"/>
          </a:xfrm>
          <a:prstGeom prst="rect">
            <a:avLst/>
          </a:prstGeom>
        </p:spPr>
      </p:pic>
    </p:spTree>
    <p:custDataLst>
      <p:tags r:id="rId1"/>
    </p:custDataLst>
    <p:extLst>
      <p:ext uri="{BB962C8B-B14F-4D97-AF65-F5344CB8AC3E}">
        <p14:creationId xmlns:p14="http://schemas.microsoft.com/office/powerpoint/2010/main" val="1183474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10629" x="103188" y="3595688"/>
          <p14:tracePt t="10637" x="247650" y="3556000"/>
          <p14:tracePt t="10645" x="438150" y="3516313"/>
          <p14:tracePt t="10653" x="669925" y="3476625"/>
          <p14:tracePt t="10661" x="893763" y="3452813"/>
          <p14:tracePt t="10669" x="1123950" y="3413125"/>
          <p14:tracePt t="10677" x="1371600" y="3381375"/>
          <p14:tracePt t="10684" x="1579563" y="3357563"/>
          <p14:tracePt t="10692" x="1746250" y="3333750"/>
          <p14:tracePt t="10700" x="1905000" y="3309938"/>
          <p14:tracePt t="10708" x="2041525" y="3302000"/>
          <p14:tracePt t="10715" x="2208213" y="3270250"/>
          <p14:tracePt t="10724" x="2376488" y="3244850"/>
          <p14:tracePt t="10732" x="2606675" y="3205163"/>
          <p14:tracePt t="10740" x="2782888" y="3197225"/>
          <p14:tracePt t="10748" x="3006725" y="3197225"/>
          <p14:tracePt t="10757" x="3197225" y="3197225"/>
          <p14:tracePt t="10764" x="3365500" y="3173413"/>
          <p14:tracePt t="10773" x="3516313" y="3173413"/>
          <p14:tracePt t="10780" x="3627438" y="3173413"/>
          <p14:tracePt t="10789" x="3708400" y="3173413"/>
          <p14:tracePt t="10796" x="3771900" y="3173413"/>
          <p14:tracePt t="10805" x="3811588" y="3173413"/>
          <p14:tracePt t="10813" x="3835400" y="3173413"/>
          <p14:tracePt t="10820" x="3875088" y="3173413"/>
          <p14:tracePt t="10829" x="3906838" y="3173413"/>
          <p14:tracePt t="10837" x="3922713" y="3173413"/>
          <p14:tracePt t="10845" x="3946525" y="3173413"/>
          <p14:tracePt t="10853" x="3962400" y="3173413"/>
          <p14:tracePt t="10910" x="3978275" y="3173413"/>
          <p14:tracePt t="10924" x="3994150" y="3181350"/>
          <p14:tracePt t="10933" x="4035425" y="3205163"/>
          <p14:tracePt t="10941" x="4090988" y="3213100"/>
          <p14:tracePt t="10950" x="4154488" y="3228975"/>
          <p14:tracePt t="10960" x="4210050" y="3228975"/>
          <p14:tracePt t="10965" x="4273550" y="3236913"/>
          <p14:tracePt t="10976" x="4297363" y="3236913"/>
          <p14:tracePt t="10981" x="4313238" y="3244850"/>
          <p14:tracePt t="10990" x="4329113" y="3244850"/>
          <p14:tracePt t="11054" x="4329113" y="3252788"/>
          <p14:tracePt t="11141" x="4321175" y="3252788"/>
          <p14:tracePt t="11437" x="4321175" y="3262313"/>
          <p14:tracePt t="11445" x="4313238" y="3262313"/>
          <p14:tracePt t="11452" x="4313238" y="3270250"/>
          <p14:tracePt t="11460" x="4297363" y="3278188"/>
          <p14:tracePt t="11476" x="4289425" y="3286125"/>
          <p14:tracePt t="11484" x="4289425" y="3294063"/>
          <p14:tracePt t="11492" x="4281488" y="3302000"/>
          <p14:tracePt t="11500" x="4273550" y="3309938"/>
          <p14:tracePt t="11508" x="4273550" y="3317875"/>
          <p14:tracePt t="11516" x="4273550" y="3333750"/>
          <p14:tracePt t="11524" x="4265613" y="3341688"/>
          <p14:tracePt t="11540" x="4265613" y="3349625"/>
          <p14:tracePt t="11548" x="4257675" y="3365500"/>
          <p14:tracePt t="11557" x="4257675" y="3373438"/>
          <p14:tracePt t="11564" x="4249738" y="3381375"/>
          <p14:tracePt t="11573" x="4249738" y="3405188"/>
          <p14:tracePt t="11581" x="4241800" y="3413125"/>
          <p14:tracePt t="11589" x="4233863" y="3436938"/>
          <p14:tracePt t="11597" x="4225925" y="3460750"/>
          <p14:tracePt t="11605" x="4225925" y="3468688"/>
          <p14:tracePt t="11613" x="4210050" y="3500438"/>
          <p14:tracePt t="11621" x="4210050" y="3524250"/>
          <p14:tracePt t="11629" x="4202113" y="3556000"/>
          <p14:tracePt t="11637" x="4202113" y="3587750"/>
          <p14:tracePt t="11645" x="4194175" y="3621088"/>
          <p14:tracePt t="11653" x="4194175" y="3644900"/>
          <p14:tracePt t="11661" x="4194175" y="3660775"/>
          <p14:tracePt t="11676" x="4186238" y="3668713"/>
          <p14:tracePt t="11700" x="4186238" y="3676650"/>
          <p14:tracePt t="11708" x="4186238" y="3684588"/>
          <p14:tracePt t="11724" x="4186238" y="3692525"/>
          <p14:tracePt t="11732" x="4186238" y="3700463"/>
          <p14:tracePt t="11757" x="4186238" y="3716338"/>
          <p14:tracePt t="11798" x="4178300" y="3724275"/>
          <p14:tracePt t="12342" x="4178300" y="3740150"/>
          <p14:tracePt t="12349" x="4170363" y="3763963"/>
          <p14:tracePt t="12364" x="4170363" y="3779838"/>
          <p14:tracePt t="12372" x="4154488" y="3819525"/>
          <p14:tracePt t="12380" x="4154488" y="3835400"/>
          <p14:tracePt t="12388" x="4154488" y="3859213"/>
          <p14:tracePt t="12396" x="4154488" y="3890963"/>
          <p14:tracePt t="12405" x="4138613" y="3906838"/>
          <p14:tracePt t="12412" x="4138613" y="3922713"/>
          <p14:tracePt t="12421" x="4138613" y="3930650"/>
          <p14:tracePt t="12428" x="4138613" y="3938588"/>
          <p14:tracePt t="12437" x="4130675" y="3963988"/>
          <p14:tracePt t="12460" x="4122738" y="3971925"/>
          <p14:tracePt t="12468" x="4122738" y="3995738"/>
          <p14:tracePt t="12476" x="4122738" y="4019550"/>
          <p14:tracePt t="12492" x="4122738" y="4035425"/>
          <p14:tracePt t="12500" x="4106863" y="4059238"/>
          <p14:tracePt t="12508" x="4106863" y="4067175"/>
          <p14:tracePt t="12516" x="4106863" y="4075113"/>
          <p14:tracePt t="12525" x="4106863" y="4083050"/>
          <p14:tracePt t="12532" x="4106863" y="4090988"/>
          <p14:tracePt t="12541" x="4106863" y="4098925"/>
          <p14:tracePt t="12548" x="4106863" y="4106863"/>
          <p14:tracePt t="12621" x="4106863" y="4114800"/>
          <p14:tracePt t="12661" x="4106863" y="4122738"/>
          <p14:tracePt t="13270" x="4098925" y="4122738"/>
          <p14:tracePt t="13286" x="4090988" y="4130675"/>
          <p14:tracePt t="13302" x="4075113" y="4146550"/>
          <p14:tracePt t="13317" x="4075113" y="4162425"/>
          <p14:tracePt t="13325" x="4075113" y="4170363"/>
          <p14:tracePt t="13333" x="4075113" y="4186238"/>
          <p14:tracePt t="13341" x="4059238" y="4202113"/>
          <p14:tracePt t="13349" x="4059238" y="4217988"/>
          <p14:tracePt t="13358" x="4051300" y="4225925"/>
          <p14:tracePt t="13366" x="4043363" y="4241800"/>
          <p14:tracePt t="13374" x="4043363" y="4249738"/>
          <p14:tracePt t="13389" x="4043363" y="4265613"/>
          <p14:tracePt t="13398" x="4043363" y="4281488"/>
          <p14:tracePt t="13405" x="4035425" y="4306888"/>
          <p14:tracePt t="13413" x="4027488" y="4330700"/>
          <p14:tracePt t="13421" x="4027488" y="4354513"/>
          <p14:tracePt t="13429" x="4027488" y="4370388"/>
          <p14:tracePt t="13437" x="4019550" y="4370388"/>
          <p14:tracePt t="13454" x="4019550" y="4386263"/>
          <p14:tracePt t="13462" x="4019550" y="4394200"/>
          <p14:tracePt t="13469" x="4019550" y="4402138"/>
          <p14:tracePt t="13479" x="4019550" y="4418013"/>
          <p14:tracePt t="13495" x="4019550" y="4433888"/>
          <p14:tracePt t="13540" x="4019550" y="4441825"/>
          <p14:tracePt t="14150" x="4019550" y="4449763"/>
          <p14:tracePt t="14156" x="4011613" y="4449763"/>
          <p14:tracePt t="14164" x="4002088" y="4449763"/>
          <p14:tracePt t="14172" x="3994150" y="4457700"/>
          <p14:tracePt t="14180" x="3978275" y="4473575"/>
          <p14:tracePt t="14188" x="3954463" y="4481513"/>
          <p14:tracePt t="14196" x="3938588" y="4497388"/>
          <p14:tracePt t="14204" x="3930650" y="4505325"/>
          <p14:tracePt t="14212" x="3914775" y="4529138"/>
          <p14:tracePt t="14220" x="3906838" y="4537075"/>
          <p14:tracePt t="14228" x="3883025" y="4552950"/>
          <p14:tracePt t="14237" x="3859213" y="4576763"/>
          <p14:tracePt t="14244" x="3843338" y="4592638"/>
          <p14:tracePt t="14252" x="3835400" y="4608513"/>
          <p14:tracePt t="14260" x="3827463" y="4624388"/>
          <p14:tracePt t="14268" x="3811588" y="4649788"/>
          <p14:tracePt t="14277" x="3795713" y="4673600"/>
          <p14:tracePt t="14284" x="3795713" y="4681538"/>
          <p14:tracePt t="14294" x="3795713" y="4697413"/>
          <p14:tracePt t="14300" x="3787775" y="4713288"/>
          <p14:tracePt t="14333" x="3787775" y="4729163"/>
          <p14:tracePt t="14358" x="3787775" y="4737100"/>
          <p14:tracePt t="14365" x="3787775" y="4745038"/>
          <p14:tracePt t="14372" x="3779838" y="4752975"/>
          <p14:tracePt t="14388" x="3779838" y="4760913"/>
          <p14:tracePt t="14396" x="3779838" y="4776788"/>
          <p14:tracePt t="14404" x="3779838" y="4792663"/>
          <p14:tracePt t="14420" x="3779838" y="4800600"/>
          <p14:tracePt t="14428" x="3779838" y="4808538"/>
          <p14:tracePt t="14436" x="3779838" y="4824413"/>
          <p14:tracePt t="14444" x="3779838" y="4832350"/>
          <p14:tracePt t="14461" x="3779838" y="4856163"/>
          <p14:tracePt t="14478" x="3779838" y="4864100"/>
          <p14:tracePt t="14496" x="3787775" y="4887913"/>
          <p14:tracePt t="14510" x="3795713" y="4887913"/>
          <p14:tracePt t="14516" x="3795713" y="4903788"/>
          <p14:tracePt t="14524" x="3803650" y="4911725"/>
          <p14:tracePt t="14548" x="3811588" y="4911725"/>
          <p14:tracePt t="15438" x="3819525" y="4911725"/>
          <p14:tracePt t="16036" x="3835400" y="4911725"/>
          <p14:tracePt t="16044" x="3851275" y="4911725"/>
          <p14:tracePt t="16052" x="3890963" y="4903788"/>
          <p14:tracePt t="16060" x="3906838" y="4903788"/>
          <p14:tracePt t="16068" x="3922713" y="4887913"/>
          <p14:tracePt t="16076" x="3938588" y="4887913"/>
          <p14:tracePt t="16150" x="3946525" y="4887913"/>
          <p14:tracePt t="16181" x="3954463" y="4887913"/>
          <p14:tracePt t="16205" x="3970338" y="4887913"/>
          <p14:tracePt t="16286" x="3978275" y="4887913"/>
          <p14:tracePt t="16294" x="3986213" y="4887913"/>
          <p14:tracePt t="16309" x="3994150" y="4887913"/>
          <p14:tracePt t="16317" x="4002088" y="4887913"/>
          <p14:tracePt t="16325" x="4011613" y="4887913"/>
          <p14:tracePt t="16333" x="4027488" y="4887913"/>
          <p14:tracePt t="16341" x="4035425" y="4887913"/>
          <p14:tracePt t="16348" x="4051300" y="4887913"/>
          <p14:tracePt t="16357" x="4059238" y="4887913"/>
          <p14:tracePt t="16429" x="4075113" y="4887913"/>
          <p14:tracePt t="16437" x="4090988" y="4887913"/>
          <p14:tracePt t="16445" x="4114800" y="4887913"/>
          <p14:tracePt t="16453" x="4154488" y="4887913"/>
          <p14:tracePt t="16464" x="4186238" y="4887913"/>
          <p14:tracePt t="16469" x="4225925" y="4887913"/>
          <p14:tracePt t="16477" x="4281488" y="4887913"/>
          <p14:tracePt t="16485" x="4329113" y="4887913"/>
          <p14:tracePt t="16494" x="4394200" y="4903788"/>
          <p14:tracePt t="16500" x="4433888" y="4903788"/>
          <p14:tracePt t="16509" x="4481513" y="4903788"/>
          <p14:tracePt t="16516" x="4521200" y="4903788"/>
          <p14:tracePt t="16524" x="4568825" y="4903788"/>
          <p14:tracePt t="16533" x="4592638" y="4903788"/>
          <p14:tracePt t="16540" x="4624388" y="4911725"/>
          <p14:tracePt t="16556" x="4640263" y="4911725"/>
          <p14:tracePt t="16564" x="4664075" y="4919663"/>
          <p14:tracePt t="16573" x="4687888" y="4927600"/>
          <p14:tracePt t="16580" x="4745038" y="4935538"/>
          <p14:tracePt t="16588" x="4808538" y="4935538"/>
          <p14:tracePt t="16596" x="4887913" y="4951413"/>
          <p14:tracePt t="16604" x="4975225" y="4959350"/>
          <p14:tracePt t="16612" x="5038725" y="4976813"/>
          <p14:tracePt t="16620" x="5111750" y="4984750"/>
          <p14:tracePt t="16628" x="5191125" y="4984750"/>
          <p14:tracePt t="16636" x="5270500" y="5000625"/>
          <p14:tracePt t="16646" x="5365750" y="5000625"/>
          <p14:tracePt t="16653" x="5446713" y="5000625"/>
          <p14:tracePt t="16661" x="5518150" y="5000625"/>
          <p14:tracePt t="16668" x="5605463" y="5000625"/>
          <p14:tracePt t="16676" x="5708650" y="5000625"/>
          <p14:tracePt t="16684" x="5813425" y="5000625"/>
          <p14:tracePt t="16692" x="5956300" y="5000625"/>
          <p14:tracePt t="16700" x="6132513" y="5000625"/>
          <p14:tracePt t="16708" x="6330950" y="5000625"/>
          <p14:tracePt t="16716" x="6483350" y="5000625"/>
          <p14:tracePt t="16724" x="6634163" y="5000625"/>
          <p14:tracePt t="16732" x="6784975" y="5000625"/>
          <p14:tracePt t="16740" x="6937375" y="5000625"/>
          <p14:tracePt t="16748" x="7096125" y="5000625"/>
          <p14:tracePt t="16756" x="7248525" y="5000625"/>
          <p14:tracePt t="16764" x="7375525" y="5000625"/>
          <p14:tracePt t="16772" x="7486650" y="5000625"/>
          <p14:tracePt t="16780" x="7591425" y="5000625"/>
          <p14:tracePt t="16788" x="7646988" y="5008563"/>
          <p14:tracePt t="16796" x="7710488" y="5008563"/>
          <p14:tracePt t="16805" x="7766050" y="5024438"/>
          <p14:tracePt t="16813" x="7829550" y="5024438"/>
          <p14:tracePt t="16821" x="7870825" y="5024438"/>
          <p14:tracePt t="16831" x="7934325" y="5024438"/>
          <p14:tracePt t="16837" x="7997825" y="5024438"/>
          <p14:tracePt t="16847" x="8045450" y="5024438"/>
          <p14:tracePt t="16853" x="8116888" y="5024438"/>
          <p14:tracePt t="16861" x="8180388" y="5024438"/>
          <p14:tracePt t="16869" x="8237538" y="5024438"/>
          <p14:tracePt t="16877" x="8277225" y="5024438"/>
          <p14:tracePt t="16885" x="8340725" y="5024438"/>
          <p14:tracePt t="16893" x="8388350" y="5024438"/>
          <p14:tracePt t="16901" x="8412163" y="5024438"/>
          <p14:tracePt t="16908" x="8451850" y="5024438"/>
          <p14:tracePt t="16917" x="8483600" y="5024438"/>
          <p14:tracePt t="16925" x="8507413" y="5024438"/>
          <p14:tracePt t="16933" x="8540750" y="5024438"/>
          <p14:tracePt t="16941" x="8564563" y="5024438"/>
          <p14:tracePt t="16949" x="8580438" y="5024438"/>
          <p14:tracePt t="16957" x="8612188" y="5024438"/>
          <p14:tracePt t="16964" x="8636000" y="5024438"/>
          <p14:tracePt t="16973" x="8651875" y="5024438"/>
          <p14:tracePt t="16981" x="8667750" y="5024438"/>
          <p14:tracePt t="16989" x="8699500" y="5024438"/>
          <p14:tracePt t="16997" x="8747125" y="5024438"/>
          <p14:tracePt t="17005" x="8770938" y="5024438"/>
          <p14:tracePt t="17014" x="8802688" y="5024438"/>
          <p14:tracePt t="17021" x="8818563" y="5024438"/>
          <p14:tracePt t="17031" x="8866188" y="5024438"/>
          <p14:tracePt t="17037" x="8907463" y="5024438"/>
          <p14:tracePt t="17047" x="8963025" y="5024438"/>
          <p14:tracePt t="17053" x="9002713" y="5024438"/>
          <p14:tracePt t="17061" x="9034463" y="5024438"/>
          <p14:tracePt t="17069" x="9082088" y="5024438"/>
          <p14:tracePt t="17077" x="9121775" y="5024438"/>
          <p14:tracePt t="17085" x="9153525" y="5024438"/>
          <p14:tracePt t="17093" x="9177338" y="5024438"/>
          <p14:tracePt t="17100" x="9209088" y="5032375"/>
          <p14:tracePt t="17109" x="9234488" y="5032375"/>
          <p14:tracePt t="17116" x="9250363" y="5032375"/>
          <p14:tracePt t="17125" x="9266238" y="5032375"/>
          <p14:tracePt t="17141" x="9282113" y="5032375"/>
          <p14:tracePt t="17157" x="9290050" y="5032375"/>
          <p14:tracePt t="17173" x="9305925" y="5032375"/>
          <p14:tracePt t="17181" x="9313863" y="5032375"/>
          <p14:tracePt t="17189" x="9321800" y="5032375"/>
          <p14:tracePt t="17213" x="9329738" y="5032375"/>
          <p14:tracePt t="17221" x="9329738" y="5016500"/>
          <p14:tracePt t="17237" x="9329738" y="5008563"/>
          <p14:tracePt t="17261" x="9329738" y="4992688"/>
          <p14:tracePt t="17269" x="9329738" y="4976813"/>
          <p14:tracePt t="17293" x="9329738" y="4967288"/>
          <p14:tracePt t="17301" x="9329738" y="4951413"/>
          <p14:tracePt t="17309" x="9329738" y="4927600"/>
          <p14:tracePt t="17317" x="9345613" y="4919663"/>
          <p14:tracePt t="17325" x="9345613" y="4911725"/>
          <p14:tracePt t="17332" x="9345613" y="4895850"/>
          <p14:tracePt t="17348" x="9345613" y="4887913"/>
          <p14:tracePt t="17357" x="9345613" y="4879975"/>
          <p14:tracePt t="17373" x="9361488" y="4872038"/>
          <p14:tracePt t="17413" x="9361488" y="4848225"/>
          <p14:tracePt t="17430" x="9361488" y="4840288"/>
          <p14:tracePt t="17438" x="9353550" y="4816475"/>
          <p14:tracePt t="17445" x="9345613" y="4800600"/>
          <p14:tracePt t="17454" x="9329738" y="4784725"/>
          <p14:tracePt t="17461" x="9329738" y="4776788"/>
          <p14:tracePt t="17470" x="9313863" y="4752975"/>
          <p14:tracePt t="17477" x="9305925" y="4745038"/>
          <p14:tracePt t="17487" x="9290050" y="4729163"/>
          <p14:tracePt t="17493" x="9282113" y="4721225"/>
          <p14:tracePt t="17500" x="9282113" y="4713288"/>
          <p14:tracePt t="17508" x="9274175" y="4713288"/>
          <p14:tracePt t="17525" x="9266238" y="4689475"/>
          <p14:tracePt t="17540" x="9266238" y="4681538"/>
          <p14:tracePt t="17549" x="9258300" y="4665663"/>
          <p14:tracePt t="17556" x="9250363" y="4657725"/>
          <p14:tracePt t="17565" x="9242425" y="4633913"/>
          <p14:tracePt t="17580" x="9234488" y="4616450"/>
          <p14:tracePt t="17588" x="9224963" y="4600575"/>
          <p14:tracePt t="17596" x="9217025" y="4592638"/>
          <p14:tracePt t="17604" x="9201150" y="4576763"/>
          <p14:tracePt t="17613" x="9193213" y="4560888"/>
          <p14:tracePt t="17620" x="9185275" y="4560888"/>
          <p14:tracePt t="17653" x="9169400" y="4552950"/>
          <p14:tracePt t="17669" x="9169400" y="4545013"/>
          <p14:tracePt t="17677" x="9153525" y="4545013"/>
          <p14:tracePt t="17693" x="9145588" y="4537075"/>
          <p14:tracePt t="17700" x="9137650" y="4537075"/>
          <p14:tracePt t="17717" x="9129713" y="4537075"/>
          <p14:tracePt t="17725" x="9121775" y="4529138"/>
          <p14:tracePt t="17733" x="9113838" y="4529138"/>
          <p14:tracePt t="17741" x="9097963" y="4529138"/>
          <p14:tracePt t="17749" x="9090025" y="4529138"/>
          <p14:tracePt t="17757" x="9082088" y="4529138"/>
          <p14:tracePt t="17765" x="9066213" y="4513263"/>
          <p14:tracePt t="17773" x="9050338" y="4513263"/>
          <p14:tracePt t="17781" x="9026525" y="4513263"/>
          <p14:tracePt t="17789" x="9002713" y="4513263"/>
          <p14:tracePt t="17798" x="8994775" y="4513263"/>
          <p14:tracePt t="17805" x="8978900" y="4513263"/>
          <p14:tracePt t="17815" x="8970963" y="4513263"/>
          <p14:tracePt t="17821" x="8963025" y="4513263"/>
          <p14:tracePt t="17831" x="8939213" y="4497388"/>
          <p14:tracePt t="17837" x="8923338" y="4497388"/>
          <p14:tracePt t="17845" x="8915400" y="4497388"/>
          <p14:tracePt t="17853" x="8907463" y="4497388"/>
          <p14:tracePt t="17861" x="8899525" y="4497388"/>
          <p14:tracePt t="17877" x="8883650" y="4497388"/>
          <p14:tracePt t="17885" x="8866188" y="4497388"/>
          <p14:tracePt t="17900" x="8834438" y="4497388"/>
          <p14:tracePt t="17909" x="8818563" y="4497388"/>
          <p14:tracePt t="17917" x="8802688" y="4497388"/>
          <p14:tracePt t="17925" x="8786813" y="4497388"/>
          <p14:tracePt t="17932" x="8763000" y="4497388"/>
          <p14:tracePt t="17941" x="8731250" y="4497388"/>
          <p14:tracePt t="17948" x="8723313" y="4497388"/>
          <p14:tracePt t="17956" x="8707438" y="4497388"/>
          <p14:tracePt t="17965" x="8699500" y="4497388"/>
          <p14:tracePt t="17971" x="8675688" y="4497388"/>
          <p14:tracePt t="17980" x="8667750" y="4497388"/>
          <p14:tracePt t="17989" x="8643938" y="4505325"/>
          <p14:tracePt t="18000" x="8628063" y="4505325"/>
          <p14:tracePt t="18005" x="8628063" y="4513263"/>
          <p14:tracePt t="18016" x="8612188" y="4521200"/>
          <p14:tracePt t="18021" x="8588375" y="4529138"/>
          <p14:tracePt t="18030" x="8572500" y="4529138"/>
          <p14:tracePt t="18039" x="8548688" y="4545013"/>
          <p14:tracePt t="18045" x="8540750" y="4545013"/>
          <p14:tracePt t="18055" x="8523288" y="4560888"/>
          <p14:tracePt t="18061" x="8507413" y="4560888"/>
          <p14:tracePt t="18086" x="8499475" y="4568825"/>
          <p14:tracePt t="18093" x="8499475" y="4576763"/>
          <p14:tracePt t="18102" x="8491538" y="4584700"/>
          <p14:tracePt t="18125" x="8491538" y="4600575"/>
          <p14:tracePt t="18141" x="8491538" y="4608513"/>
          <p14:tracePt t="18150" x="8483600" y="4616450"/>
          <p14:tracePt t="18166" x="8483600" y="4624388"/>
          <p14:tracePt t="18173" x="8483600" y="4633913"/>
          <p14:tracePt t="18183" x="8483600" y="4641850"/>
          <p14:tracePt t="18189" x="8483600" y="4649788"/>
          <p14:tracePt t="18200" x="8483600" y="4657725"/>
          <p14:tracePt t="18205" x="8483600" y="4673600"/>
          <p14:tracePt t="18221" x="8483600" y="4689475"/>
          <p14:tracePt t="18230" x="8483600" y="4705350"/>
          <p14:tracePt t="18237" x="8483600" y="4721225"/>
          <p14:tracePt t="18253" x="8483600" y="4737100"/>
          <p14:tracePt t="18261" x="8483600" y="4752975"/>
          <p14:tracePt t="18269" x="8483600" y="4776788"/>
          <p14:tracePt t="18292" x="8491538" y="4784725"/>
          <p14:tracePt t="18301" x="8491538" y="4792663"/>
          <p14:tracePt t="18317" x="8491538" y="4800600"/>
          <p14:tracePt t="18333" x="8491538" y="4808538"/>
          <p14:tracePt t="18341" x="8491538" y="4816475"/>
          <p14:tracePt t="18349" x="8499475" y="4832350"/>
          <p14:tracePt t="18373" x="8499475" y="4840288"/>
          <p14:tracePt t="18381" x="8507413" y="4848225"/>
          <p14:tracePt t="18398" x="8507413" y="4864100"/>
          <p14:tracePt t="18405" x="8515350" y="4864100"/>
          <p14:tracePt t="18415" x="8523288" y="4879975"/>
          <p14:tracePt t="18421" x="8531225" y="4887913"/>
          <p14:tracePt t="18429" x="8531225" y="4895850"/>
          <p14:tracePt t="18436" x="8540750" y="4903788"/>
          <p14:tracePt t="18445" x="8548688" y="4911725"/>
          <p14:tracePt t="18461" x="8556625" y="4919663"/>
          <p14:tracePt t="18469" x="8556625" y="4927600"/>
          <p14:tracePt t="18485" x="8572500" y="4943475"/>
          <p14:tracePt t="18501" x="8580438" y="4943475"/>
          <p14:tracePt t="18509" x="8588375" y="4943475"/>
          <p14:tracePt t="18517" x="8596313" y="4943475"/>
          <p14:tracePt t="18525" x="8620125" y="4943475"/>
          <p14:tracePt t="18532" x="8636000" y="4959350"/>
          <p14:tracePt t="18540" x="8651875" y="4959350"/>
          <p14:tracePt t="18548" x="8675688" y="4959350"/>
          <p14:tracePt t="18556" x="8691563" y="4959350"/>
          <p14:tracePt t="18564" x="8707438" y="4959350"/>
          <p14:tracePt t="18572" x="8723313" y="4976813"/>
          <p14:tracePt t="18580" x="8739188" y="4984750"/>
          <p14:tracePt t="18588" x="8747125" y="4984750"/>
          <p14:tracePt t="18597" x="8770938" y="4992688"/>
          <p14:tracePt t="18613" x="8786813" y="4992688"/>
          <p14:tracePt t="18620" x="8794750" y="4992688"/>
          <p14:tracePt t="18629" x="8810625" y="4992688"/>
          <p14:tracePt t="18636" x="8826500" y="4992688"/>
          <p14:tracePt t="18645" x="8842375" y="5000625"/>
          <p14:tracePt t="18653" x="8858250" y="5000625"/>
          <p14:tracePt t="18660" x="8866188" y="5000625"/>
          <p14:tracePt t="18669" x="8891588" y="5000625"/>
          <p14:tracePt t="18676" x="8931275" y="5000625"/>
          <p14:tracePt t="18684" x="8955088" y="5000625"/>
          <p14:tracePt t="18692" x="8986838" y="5000625"/>
          <p14:tracePt t="18708" x="9002713" y="5000625"/>
          <p14:tracePt t="18716" x="9034463" y="5000625"/>
          <p14:tracePt t="18723" x="9050338" y="5000625"/>
          <p14:tracePt t="18732" x="9066213" y="5000625"/>
          <p14:tracePt t="18756" x="9074150" y="5000625"/>
          <p14:tracePt t="18796" x="9082088" y="5000625"/>
          <p14:tracePt t="18805" x="9090025" y="5000625"/>
          <p14:tracePt t="18821" x="9105900" y="4992688"/>
          <p14:tracePt t="18829" x="9121775" y="4984750"/>
          <p14:tracePt t="18837" x="9121775" y="4967288"/>
          <p14:tracePt t="18853" x="9137650" y="4959350"/>
          <p14:tracePt t="18862" x="9137650" y="4951413"/>
          <p14:tracePt t="18870" x="9145588" y="4935538"/>
          <p14:tracePt t="18885" x="9153525" y="4927600"/>
          <p14:tracePt t="18893" x="9153525" y="4919663"/>
          <p14:tracePt t="18901" x="9153525" y="4911725"/>
          <p14:tracePt t="18909" x="9153525" y="4903788"/>
          <p14:tracePt t="18916" x="9153525" y="4895850"/>
          <p14:tracePt t="18932" x="9153525" y="4879975"/>
          <p14:tracePt t="18957" x="9153525" y="4872038"/>
          <p14:tracePt t="18966" x="9153525" y="4864100"/>
          <p14:tracePt t="18982" x="9153525" y="4856163"/>
          <p14:tracePt t="19005" x="9153525" y="4848225"/>
          <p14:tracePt t="19013" x="9153525" y="4840288"/>
          <p14:tracePt t="19053" x="9153525" y="4824413"/>
          <p14:tracePt t="19077" x="9153525" y="4808538"/>
          <p14:tracePt t="19085" x="9153525" y="4800600"/>
          <p14:tracePt t="19102" x="9161463" y="4792663"/>
          <p14:tracePt t="19109" x="9169400" y="4784725"/>
          <p14:tracePt t="19149" x="9169400" y="4776788"/>
          <p14:tracePt t="19164" x="9169400" y="4768850"/>
          <p14:tracePt t="19173" x="9169400" y="4760913"/>
          <p14:tracePt t="19189" x="9169400" y="4752975"/>
          <p14:tracePt t="19205" x="9169400" y="4737100"/>
          <p14:tracePt t="19221" x="9169400" y="4729163"/>
          <p14:tracePt t="19237" x="9169400" y="4721225"/>
          <p14:tracePt t="19245" x="9161463" y="4713288"/>
          <p14:tracePt t="19301" x="9161463" y="4705350"/>
          <p14:tracePt t="19605" x="9153525" y="4705350"/>
          <p14:tracePt t="19822" x="9145588" y="4705350"/>
          <p14:tracePt t="23829" x="9129713" y="4705350"/>
          <p14:tracePt t="23837" x="9121775" y="4705350"/>
          <p14:tracePt t="23845" x="9113838" y="4705350"/>
          <p14:tracePt t="23855" x="9105900" y="4705350"/>
          <p14:tracePt t="23861" x="9097963" y="4705350"/>
          <p14:tracePt t="23872" x="9082088" y="4705350"/>
          <p14:tracePt t="23877" x="9066213" y="4705350"/>
          <p14:tracePt t="23888" x="9050338" y="4705350"/>
          <p14:tracePt t="23893" x="9042400" y="4705350"/>
          <p14:tracePt t="23901" x="9034463" y="4705350"/>
          <p14:tracePt t="23909" x="9026525" y="4705350"/>
          <p14:tracePt t="23917" x="9018588" y="4705350"/>
          <p14:tracePt t="23925" x="8986838" y="4705350"/>
          <p14:tracePt t="23933" x="8963025" y="4705350"/>
          <p14:tracePt t="23941" x="8947150" y="4721225"/>
          <p14:tracePt t="23949" x="8939213" y="4721225"/>
          <p14:tracePt t="23957" x="8931275" y="4721225"/>
          <p14:tracePt t="23965" x="8915400" y="4737100"/>
          <p14:tracePt t="23973" x="8899525" y="4737100"/>
          <p14:tracePt t="23981" x="8883650" y="4760913"/>
          <p14:tracePt t="23989" x="8866188" y="4760913"/>
          <p14:tracePt t="23997" x="8858250" y="4776788"/>
          <p14:tracePt t="24004" x="8842375" y="4792663"/>
          <p14:tracePt t="24013" x="8818563" y="4808538"/>
          <p14:tracePt t="24021" x="8802688" y="4808538"/>
          <p14:tracePt t="24029" x="8778875" y="4808538"/>
          <p14:tracePt t="24037" x="8763000" y="4824413"/>
          <p14:tracePt t="24045" x="8747125" y="4832350"/>
          <p14:tracePt t="24054" x="8723313" y="4832350"/>
          <p14:tracePt t="24061" x="8683625" y="4840288"/>
          <p14:tracePt t="24071" x="8643938" y="4840288"/>
          <p14:tracePt t="24077" x="8620125" y="4848225"/>
          <p14:tracePt t="24085" x="8588375" y="4848225"/>
          <p14:tracePt t="24093" x="8572500" y="4848225"/>
          <p14:tracePt t="24107" x="8564563" y="4864100"/>
          <p14:tracePt t="24109" x="8556625" y="4864100"/>
          <p14:tracePt t="24117" x="8540750" y="4864100"/>
          <p14:tracePt t="24125" x="8523288" y="4864100"/>
          <p14:tracePt t="24133" x="8515350" y="4864100"/>
          <p14:tracePt t="24149" x="8507413" y="4864100"/>
          <p14:tracePt t="24157" x="8491538" y="4864100"/>
          <p14:tracePt t="24165" x="8467725" y="4864100"/>
          <p14:tracePt t="24173" x="8451850" y="4864100"/>
          <p14:tracePt t="24181" x="8435975" y="4864100"/>
          <p14:tracePt t="24189" x="8404225" y="4864100"/>
          <p14:tracePt t="24197" x="8396288" y="4864100"/>
          <p14:tracePt t="24204" x="8388350" y="4864100"/>
          <p14:tracePt t="24221" x="8372475" y="4864100"/>
          <p14:tracePt t="24261" x="8364538" y="4872038"/>
          <p14:tracePt t="24269" x="8356600" y="4872038"/>
          <p14:tracePt t="24277" x="8348663" y="4879975"/>
          <p14:tracePt t="24293" x="8332788" y="4879975"/>
          <p14:tracePt t="24301" x="8308975" y="4879975"/>
          <p14:tracePt t="24308" x="8293100" y="4895850"/>
          <p14:tracePt t="24325" x="8277225" y="4895850"/>
          <p14:tracePt t="24333" x="8245475" y="4911725"/>
          <p14:tracePt t="24348" x="8229600" y="4911725"/>
          <p14:tracePt t="24357" x="8221663" y="4911725"/>
          <p14:tracePt t="24365" x="8213725" y="4911725"/>
          <p14:tracePt t="24389" x="8197850" y="4911725"/>
          <p14:tracePt t="24397" x="8180388" y="4911725"/>
          <p14:tracePt t="24405" x="8156575" y="4911725"/>
          <p14:tracePt t="24412" x="8140700" y="4911725"/>
          <p14:tracePt t="24420" x="8124825" y="4911725"/>
          <p14:tracePt t="24428" x="8108950" y="4911725"/>
          <p14:tracePt t="24436" x="8093075" y="4911725"/>
          <p14:tracePt t="24444" x="8061325" y="4911725"/>
          <p14:tracePt t="24453" x="8037513" y="4911725"/>
          <p14:tracePt t="24460" x="8021638" y="4911725"/>
          <p14:tracePt t="24470" x="8005763" y="4911725"/>
          <p14:tracePt t="24477" x="7989888" y="4911725"/>
          <p14:tracePt t="24485" x="7974013" y="4911725"/>
          <p14:tracePt t="24500" x="7966075" y="4911725"/>
          <p14:tracePt t="24508" x="7958138" y="4911725"/>
          <p14:tracePt t="24533" x="7942263" y="4911725"/>
          <p14:tracePt t="24541" x="7926388" y="4911725"/>
          <p14:tracePt t="24556" x="7902575" y="4927600"/>
          <p14:tracePt t="24565" x="7894638" y="4927600"/>
          <p14:tracePt t="24580" x="7878763" y="4927600"/>
          <p14:tracePt t="24596" x="7870825" y="4927600"/>
          <p14:tracePt t="25094" x="7862888" y="4927600"/>
          <p14:tracePt t="25102" x="7854950" y="4927600"/>
          <p14:tracePt t="25108" x="7847013" y="4927600"/>
          <p14:tracePt t="25116" x="7839075" y="4927600"/>
          <p14:tracePt t="25124" x="7829550" y="4927600"/>
          <p14:tracePt t="25132" x="7821613" y="4927600"/>
          <p14:tracePt t="25148" x="7805738" y="4927600"/>
          <p14:tracePt t="25156" x="7781925" y="4927600"/>
          <p14:tracePt t="25164" x="7773988" y="4927600"/>
          <p14:tracePt t="25172" x="7750175" y="4927600"/>
          <p14:tracePt t="25180" x="7742238" y="4927600"/>
          <p14:tracePt t="25188" x="7726363" y="4911725"/>
          <p14:tracePt t="25205" x="7718425" y="4911725"/>
          <p14:tracePt t="25221" x="7710488" y="4911725"/>
          <p14:tracePt t="25229" x="7702550" y="4895850"/>
          <p14:tracePt t="25245" x="7694613" y="4895850"/>
          <p14:tracePt t="25269" x="7686675" y="4895850"/>
          <p14:tracePt t="25277" x="7670800" y="4895850"/>
          <p14:tracePt t="25341" x="7670800" y="4887913"/>
          <p14:tracePt t="25356" x="7662863" y="4879975"/>
          <p14:tracePt t="25364" x="7631113" y="4864100"/>
          <p14:tracePt t="25372" x="7623175" y="4864100"/>
          <p14:tracePt t="25379" x="7615238" y="4848225"/>
          <p14:tracePt t="25388" x="7583488" y="4840288"/>
          <p14:tracePt t="25396" x="7583488" y="4832350"/>
          <p14:tracePt t="25404" x="7575550" y="4832350"/>
          <p14:tracePt t="25412" x="7575550" y="4824413"/>
          <p14:tracePt t="25428" x="7559675" y="4816475"/>
          <p14:tracePt t="25444" x="7551738" y="4816475"/>
          <p14:tracePt t="25453" x="7527925" y="4800600"/>
          <p14:tracePt t="25460" x="7512050" y="4784725"/>
          <p14:tracePt t="25476" x="7486650" y="4776788"/>
          <p14:tracePt t="25484" x="7478713" y="4776788"/>
          <p14:tracePt t="25492" x="7454900" y="4768850"/>
          <p14:tracePt t="25500" x="7446963" y="4760913"/>
          <p14:tracePt t="25508" x="7431088" y="4760913"/>
          <p14:tracePt t="25516" x="7415213" y="4752975"/>
          <p14:tracePt t="25524" x="7407275" y="4752975"/>
          <p14:tracePt t="25532" x="7391400" y="4752975"/>
          <p14:tracePt t="25540" x="7375525" y="4745038"/>
          <p14:tracePt t="25548" x="7367588" y="4745038"/>
          <p14:tracePt t="25556" x="7343775" y="4745038"/>
          <p14:tracePt t="25564" x="7327900" y="4745038"/>
          <p14:tracePt t="25572" x="7304088" y="4729163"/>
          <p14:tracePt t="25581" x="7272338" y="4729163"/>
          <p14:tracePt t="25588" x="7240588" y="4721225"/>
          <p14:tracePt t="25596" x="7232650" y="4721225"/>
          <p14:tracePt t="25604" x="7216775" y="4721225"/>
          <p14:tracePt t="25613" x="7185025" y="4721225"/>
          <p14:tracePt t="25621" x="7185025" y="4713288"/>
          <p14:tracePt t="25629" x="7169150" y="4713288"/>
          <p14:tracePt t="25638" x="7145338" y="4713288"/>
          <p14:tracePt t="25644" x="7112000" y="4713288"/>
          <p14:tracePt t="25653" x="7072313" y="4713288"/>
          <p14:tracePt t="25660" x="7016750" y="4713288"/>
          <p14:tracePt t="25669" x="6961188" y="4705350"/>
          <p14:tracePt t="25676" x="6905625" y="4705350"/>
          <p14:tracePt t="25685" x="6842125" y="4689475"/>
          <p14:tracePt t="25692" x="6784975" y="4681538"/>
          <p14:tracePt t="25701" x="6745288" y="4681538"/>
          <p14:tracePt t="25709" x="6697663" y="4665663"/>
          <p14:tracePt t="25716" x="6673850" y="4665663"/>
          <p14:tracePt t="25724" x="6634163" y="4649788"/>
          <p14:tracePt t="25733" x="6610350" y="4649788"/>
          <p14:tracePt t="25740" x="6578600" y="4641850"/>
          <p14:tracePt t="25749" x="6554788" y="4633913"/>
          <p14:tracePt t="25757" x="6530975" y="4624388"/>
          <p14:tracePt t="25765" x="6499225" y="4616450"/>
          <p14:tracePt t="25772" x="6442075" y="4616450"/>
          <p14:tracePt t="25780" x="6386513" y="4616450"/>
          <p14:tracePt t="25788" x="6346825" y="4616450"/>
          <p14:tracePt t="25796" x="6299200" y="4616450"/>
          <p14:tracePt t="25804" x="6275388" y="4616450"/>
          <p14:tracePt t="25812" x="6251575" y="4616450"/>
          <p14:tracePt t="25820" x="6227763" y="4616450"/>
          <p14:tracePt t="25828" x="6203950" y="4616450"/>
          <p14:tracePt t="25838" x="6196013" y="4616450"/>
          <p14:tracePt t="25853" x="6180138" y="4616450"/>
          <p14:tracePt t="25861" x="6164263" y="4624388"/>
          <p14:tracePt t="25869" x="6140450" y="4633913"/>
          <p14:tracePt t="25877" x="6108700" y="4641850"/>
          <p14:tracePt t="25885" x="6059488" y="4657725"/>
          <p14:tracePt t="25894" x="6011863" y="4665663"/>
          <p14:tracePt t="25901" x="5964238" y="4665663"/>
          <p14:tracePt t="25910" x="5892800" y="4681538"/>
          <p14:tracePt t="25917" x="5821363" y="4681538"/>
          <p14:tracePt t="25926" x="5749925" y="4681538"/>
          <p14:tracePt t="25933" x="5668963" y="4681538"/>
          <p14:tracePt t="25940" x="5597525" y="4681538"/>
          <p14:tracePt t="25949" x="5534025" y="4681538"/>
          <p14:tracePt t="25957" x="5510213" y="4689475"/>
          <p14:tracePt t="25965" x="5470525" y="4697413"/>
          <p14:tracePt t="25974" x="5454650" y="4705350"/>
          <p14:tracePt t="25997" x="5446713" y="4713288"/>
          <p14:tracePt t="26007" x="5446713" y="4721225"/>
          <p14:tracePt t="26014" x="5446713" y="4729163"/>
          <p14:tracePt t="26023" x="5446713" y="4745038"/>
          <p14:tracePt t="26029" x="5446713" y="4760913"/>
          <p14:tracePt t="26040" x="5446713" y="4768850"/>
          <p14:tracePt t="26045" x="5446713" y="4776788"/>
          <p14:tracePt t="26053" x="5446713" y="4792663"/>
          <p14:tracePt t="26061" x="5446713" y="4808538"/>
          <p14:tracePt t="26078" x="5446713" y="4816475"/>
          <p14:tracePt t="26085" x="5446713" y="4824413"/>
          <p14:tracePt t="26093" x="5446713" y="4832350"/>
          <p14:tracePt t="26101" x="5446713" y="4840288"/>
          <p14:tracePt t="26109" x="5446713" y="4848225"/>
          <p14:tracePt t="26117" x="5446713" y="4856163"/>
          <p14:tracePt t="26125" x="5446713" y="4864100"/>
          <p14:tracePt t="26133" x="5446713" y="4879975"/>
          <p14:tracePt t="26141" x="5446713" y="4895850"/>
          <p14:tracePt t="26149" x="5462588" y="4911725"/>
          <p14:tracePt t="26157" x="5478463" y="4935538"/>
          <p14:tracePt t="26165" x="5502275" y="4959350"/>
          <p14:tracePt t="26173" x="5526088" y="5000625"/>
          <p14:tracePt t="26181" x="5534025" y="5008563"/>
          <p14:tracePt t="26190" x="5557838" y="5024438"/>
          <p14:tracePt t="26197" x="5557838" y="5040313"/>
          <p14:tracePt t="26207" x="5573713" y="5048250"/>
          <p14:tracePt t="26213" x="5573713" y="5056188"/>
          <p14:tracePt t="26223" x="5573713" y="5064125"/>
          <p14:tracePt t="26245" x="5573713" y="5072063"/>
          <p14:tracePt t="26260" x="5581650" y="5087938"/>
          <p14:tracePt t="26269" x="5597525" y="5087938"/>
          <p14:tracePt t="26277" x="5613400" y="5103813"/>
          <p14:tracePt t="26285" x="5637213" y="5111750"/>
          <p14:tracePt t="26294" x="5676900" y="5119688"/>
          <p14:tracePt t="26310" x="5716588" y="5127625"/>
          <p14:tracePt t="26317" x="5732463" y="5143500"/>
          <p14:tracePt t="26325" x="5749925" y="5143500"/>
          <p14:tracePt t="26333" x="5773738" y="5143500"/>
          <p14:tracePt t="26341" x="5781675" y="5143500"/>
          <p14:tracePt t="26349" x="5789613" y="5143500"/>
          <p14:tracePt t="26357" x="5797550" y="5143500"/>
          <p14:tracePt t="26365" x="5813425" y="5143500"/>
          <p14:tracePt t="26373" x="5829300" y="5143500"/>
          <p14:tracePt t="26381" x="5845175" y="5143500"/>
          <p14:tracePt t="26390" x="5861050" y="5159375"/>
          <p14:tracePt t="26398" x="5884863" y="5159375"/>
          <p14:tracePt t="26407" x="5900738" y="5159375"/>
          <p14:tracePt t="26413" x="5932488" y="5167313"/>
          <p14:tracePt t="26423" x="5964238" y="5167313"/>
          <p14:tracePt t="26429" x="5980113" y="5175250"/>
          <p14:tracePt t="26437" x="6011863" y="5175250"/>
          <p14:tracePt t="26445" x="6035675" y="5175250"/>
          <p14:tracePt t="26453" x="6067425" y="5183188"/>
          <p14:tracePt t="26461" x="6091238" y="5183188"/>
          <p14:tracePt t="26469" x="6108700" y="5183188"/>
          <p14:tracePt t="26477" x="6148388" y="5199063"/>
          <p14:tracePt t="26485" x="6172200" y="5199063"/>
          <p14:tracePt t="26493" x="6203950" y="5199063"/>
          <p14:tracePt t="26501" x="6235700" y="5199063"/>
          <p14:tracePt t="26509" x="6259513" y="5199063"/>
          <p14:tracePt t="26517" x="6275388" y="5199063"/>
          <p14:tracePt t="26524" x="6299200" y="5199063"/>
          <p14:tracePt t="26533" x="6315075" y="5199063"/>
          <p14:tracePt t="26541" x="6330950" y="5199063"/>
          <p14:tracePt t="26549" x="6346825" y="5199063"/>
          <p14:tracePt t="26556" x="6378575" y="5199063"/>
          <p14:tracePt t="26564" x="6410325" y="5207000"/>
          <p14:tracePt t="26573" x="6426200" y="5207000"/>
          <p14:tracePt t="26580" x="6459538" y="5207000"/>
          <p14:tracePt t="26589" x="6483350" y="5207000"/>
          <p14:tracePt t="26597" x="6499225" y="5207000"/>
          <p14:tracePt t="26605" x="6515100" y="5207000"/>
          <p14:tracePt t="26613" x="6530975" y="5207000"/>
          <p14:tracePt t="26622" x="6546850" y="5207000"/>
          <p14:tracePt t="26629" x="6554788" y="5207000"/>
          <p14:tracePt t="26637" x="6578600" y="5207000"/>
          <p14:tracePt t="26644" x="6594475" y="5207000"/>
          <p14:tracePt t="26652" x="6618288" y="5207000"/>
          <p14:tracePt t="26660" x="6634163" y="5207000"/>
          <p14:tracePt t="26668" x="6665913" y="5207000"/>
          <p14:tracePt t="26676" x="6689725" y="5207000"/>
          <p14:tracePt t="26684" x="6721475" y="5207000"/>
          <p14:tracePt t="26692" x="6761163" y="5207000"/>
          <p14:tracePt t="26700" x="6784975" y="5207000"/>
          <p14:tracePt t="26708" x="6818313" y="5207000"/>
          <p14:tracePt t="26716" x="6834188" y="5207000"/>
          <p14:tracePt t="26724" x="6858000" y="5207000"/>
          <p14:tracePt t="26732" x="6873875" y="5207000"/>
          <p14:tracePt t="26740" x="6897688" y="5207000"/>
          <p14:tracePt t="26748" x="6913563" y="5207000"/>
          <p14:tracePt t="26756" x="6929438" y="5207000"/>
          <p14:tracePt t="26764" x="6937375" y="5207000"/>
          <p14:tracePt t="26772" x="6953250" y="5207000"/>
          <p14:tracePt t="26780" x="6969125" y="5207000"/>
          <p14:tracePt t="26788" x="6992938" y="5199063"/>
          <p14:tracePt t="26796" x="7016750" y="5199063"/>
          <p14:tracePt t="26805" x="7040563" y="5191125"/>
          <p14:tracePt t="26822" x="7056438" y="5183188"/>
          <p14:tracePt t="26829" x="7064375" y="5183188"/>
          <p14:tracePt t="26837" x="7088188" y="5183188"/>
          <p14:tracePt t="26845" x="7112000" y="5167313"/>
          <p14:tracePt t="26853" x="7135813" y="5167313"/>
          <p14:tracePt t="26861" x="7153275" y="5167313"/>
          <p14:tracePt t="26869" x="7185025" y="5151438"/>
          <p14:tracePt t="26877" x="7208838" y="5143500"/>
          <p14:tracePt t="26884" x="7232650" y="5135563"/>
          <p14:tracePt t="26892" x="7248525" y="5127625"/>
          <p14:tracePt t="26900" x="7272338" y="5119688"/>
          <p14:tracePt t="26910" x="7288213" y="5111750"/>
          <p14:tracePt t="26918" x="7304088" y="5103813"/>
          <p14:tracePt t="26924" x="7312025" y="5095875"/>
          <p14:tracePt t="26940" x="7319963" y="5080000"/>
          <p14:tracePt t="26948" x="7327900" y="5080000"/>
          <p14:tracePt t="26956" x="7335838" y="5072063"/>
          <p14:tracePt t="26964" x="7335838" y="5064125"/>
          <p14:tracePt t="26973" x="7351713" y="5056188"/>
          <p14:tracePt t="26980" x="7351713" y="5048250"/>
          <p14:tracePt t="26989" x="7367588" y="5040313"/>
          <p14:tracePt t="26997" x="7375525" y="5032375"/>
          <p14:tracePt t="27007" x="7383463" y="5024438"/>
          <p14:tracePt t="27013" x="7391400" y="5008563"/>
          <p14:tracePt t="27021" x="7399338" y="5008563"/>
          <p14:tracePt t="27029" x="7399338" y="5000625"/>
          <p14:tracePt t="27037" x="7399338" y="4992688"/>
          <p14:tracePt t="27045" x="7407275" y="4984750"/>
          <p14:tracePt t="27053" x="7415213" y="4967288"/>
          <p14:tracePt t="27086" x="7415213" y="4959350"/>
          <p14:tracePt t="27093" x="7415213" y="4943475"/>
          <p14:tracePt t="27101" x="7415213" y="4935538"/>
          <p14:tracePt t="27110" x="7415213" y="4927600"/>
          <p14:tracePt t="27117" x="7415213" y="4911725"/>
          <p14:tracePt t="27125" x="7415213" y="4887913"/>
          <p14:tracePt t="27133" x="7415213" y="4872038"/>
          <p14:tracePt t="27140" x="7399338" y="4856163"/>
          <p14:tracePt t="27149" x="7399338" y="4848225"/>
          <p14:tracePt t="27181" x="7391400" y="4840288"/>
          <p14:tracePt t="27245" x="7383463" y="4840288"/>
          <p14:tracePt t="27254" x="7367588" y="4840288"/>
          <p14:tracePt t="27260" x="7343775" y="4832350"/>
          <p14:tracePt t="27268" x="7335838" y="4832350"/>
          <p14:tracePt t="27276" x="7312025" y="4824413"/>
          <p14:tracePt t="27284" x="7288213" y="4808538"/>
          <p14:tracePt t="27300" x="7280275" y="4808538"/>
          <p14:tracePt t="27308" x="7264400" y="4808538"/>
          <p14:tracePt t="27316" x="7248525" y="4808538"/>
          <p14:tracePt t="27324" x="7224713" y="4792663"/>
          <p14:tracePt t="27333" x="7216775" y="4792663"/>
          <p14:tracePt t="27340" x="7200900" y="4784725"/>
          <p14:tracePt t="27348" x="7185025" y="4784725"/>
          <p14:tracePt t="27356" x="7169150" y="4784725"/>
          <p14:tracePt t="27364" x="7153275" y="4776788"/>
          <p14:tracePt t="27372" x="7135813" y="4776788"/>
          <p14:tracePt t="27380" x="7112000" y="4776788"/>
          <p14:tracePt t="27389" x="7096125" y="4776788"/>
          <p14:tracePt t="27396" x="7080250" y="4776788"/>
          <p14:tracePt t="27404" x="7056438" y="4776788"/>
          <p14:tracePt t="27412" x="7048500" y="4776788"/>
          <p14:tracePt t="27420" x="7040563" y="4776788"/>
          <p14:tracePt t="27444" x="7032625" y="4776788"/>
          <p14:tracePt t="27461" x="7016750" y="4776788"/>
          <p14:tracePt t="27469" x="7000875" y="4776788"/>
          <p14:tracePt t="27485" x="6992938" y="4776788"/>
          <p14:tracePt t="27493" x="6977063" y="4776788"/>
          <p14:tracePt t="27500" x="6953250" y="4776788"/>
          <p14:tracePt t="27509" x="6937375" y="4776788"/>
          <p14:tracePt t="27517" x="6921500" y="4776788"/>
          <p14:tracePt t="27524" x="6897688" y="4776788"/>
          <p14:tracePt t="27533" x="6881813" y="4776788"/>
          <p14:tracePt t="27541" x="6865938" y="4776788"/>
          <p14:tracePt t="27548" x="6850063" y="4776788"/>
          <p14:tracePt t="27557" x="6818313" y="4784725"/>
          <p14:tracePt t="27564" x="6784975" y="4792663"/>
          <p14:tracePt t="27573" x="6753225" y="4792663"/>
          <p14:tracePt t="27580" x="6737350" y="4808538"/>
          <p14:tracePt t="27589" x="6721475" y="4808538"/>
          <p14:tracePt t="27606" x="6713538" y="4824413"/>
          <p14:tracePt t="27620" x="6705600" y="4824413"/>
          <p14:tracePt t="27628" x="6697663" y="4832350"/>
          <p14:tracePt t="27637" x="6697663" y="4864100"/>
          <p14:tracePt t="27645" x="6673850" y="4911725"/>
          <p14:tracePt t="27653" x="6626225" y="4984750"/>
          <p14:tracePt t="27661" x="6594475" y="5048250"/>
          <p14:tracePt t="27669" x="6562725" y="5111750"/>
          <p14:tracePt t="27677" x="6530975" y="5159375"/>
          <p14:tracePt t="27685" x="6507163" y="5207000"/>
          <p14:tracePt t="27693" x="6483350" y="5230813"/>
          <p14:tracePt t="27701" x="6467475" y="5270500"/>
          <p14:tracePt t="27708" x="6459538" y="5294313"/>
          <p14:tracePt t="28069" x="6451600" y="5302250"/>
          <p14:tracePt t="28092" x="6442075" y="5294313"/>
          <p14:tracePt t="28100" x="6434138" y="5294313"/>
          <p14:tracePt t="28108" x="6434138" y="5286375"/>
          <p14:tracePt t="28116" x="6426200" y="5286375"/>
          <p14:tracePt t="28132" x="6426200" y="5278438"/>
          <p14:tracePt t="28141" x="6418263" y="5270500"/>
          <p14:tracePt t="28549" x="6410325" y="5270500"/>
          <p14:tracePt t="28556" x="6394450" y="5270500"/>
          <p14:tracePt t="28564" x="6370638" y="5270500"/>
          <p14:tracePt t="28573" x="6330950" y="5270500"/>
          <p14:tracePt t="28580" x="6283325" y="5270500"/>
          <p14:tracePt t="28589" x="6235700" y="5270500"/>
          <p14:tracePt t="28596" x="6180138" y="5270500"/>
          <p14:tracePt t="28605" x="6132513" y="5270500"/>
          <p14:tracePt t="28612" x="6067425" y="5270500"/>
          <p14:tracePt t="28620" x="6003925" y="5270500"/>
          <p14:tracePt t="28629" x="5932488" y="5254625"/>
          <p14:tracePt t="28636" x="5837238" y="5246688"/>
          <p14:tracePt t="28645" x="5749925" y="5230813"/>
          <p14:tracePt t="28652" x="5661025" y="5230813"/>
          <p14:tracePt t="28660" x="5549900" y="5222875"/>
          <p14:tracePt t="28668" x="5422900" y="5191125"/>
          <p14:tracePt t="28676" x="5262563" y="5175250"/>
          <p14:tracePt t="28684" x="5111750" y="5175250"/>
          <p14:tracePt t="28692" x="4879975" y="5135563"/>
          <p14:tracePt t="28700" x="4721225" y="5119688"/>
          <p14:tracePt t="28708" x="4465638" y="5080000"/>
          <p14:tracePt t="28716" x="4289425" y="5080000"/>
          <p14:tracePt t="28724" x="4122738" y="5080000"/>
          <p14:tracePt t="28732" x="3938588" y="5072063"/>
          <p14:tracePt t="28740" x="3803650" y="5064125"/>
          <p14:tracePt t="28748" x="3700463" y="5064125"/>
          <p14:tracePt t="28757" x="3603625" y="5056188"/>
          <p14:tracePt t="28764" x="3516313" y="5040313"/>
          <p14:tracePt t="28773" x="3452813" y="5032375"/>
          <p14:tracePt t="28780" x="3397250" y="5032375"/>
          <p14:tracePt t="28788" x="3333750" y="5032375"/>
          <p14:tracePt t="28796" x="3284538" y="5032375"/>
          <p14:tracePt t="28804" x="3236913" y="5032375"/>
          <p14:tracePt t="28812" x="3173413" y="5032375"/>
          <p14:tracePt t="28820" x="3094038" y="5032375"/>
          <p14:tracePt t="28828" x="3014663" y="5032375"/>
          <p14:tracePt t="28837" x="2909888" y="5032375"/>
          <p14:tracePt t="28845" x="2798763" y="5032375"/>
          <p14:tracePt t="28853" x="2695575" y="5032375"/>
          <p14:tracePt t="28861" x="2566988" y="5032375"/>
          <p14:tracePt t="28869" x="2463800" y="5032375"/>
          <p14:tracePt t="28876" x="2352675" y="5032375"/>
          <p14:tracePt t="28885" x="2273300" y="5000625"/>
          <p14:tracePt t="28893" x="2192338" y="5000625"/>
          <p14:tracePt t="28901" x="2120900" y="4984750"/>
          <p14:tracePt t="28908" x="2041525" y="4976813"/>
          <p14:tracePt t="28916" x="1970088" y="4959350"/>
          <p14:tracePt t="28924" x="1889125" y="4959350"/>
          <p14:tracePt t="28932" x="1817688" y="4951413"/>
          <p14:tracePt t="28940" x="1722438" y="4951413"/>
          <p14:tracePt t="28948" x="1651000" y="4951413"/>
          <p14:tracePt t="28957" x="1571625" y="4951413"/>
          <p14:tracePt t="28964" x="1522413" y="4951413"/>
          <p14:tracePt t="28974" x="1466850" y="4951413"/>
          <p14:tracePt t="28981" x="1411288" y="4951413"/>
          <p14:tracePt t="28989" x="1371600" y="4951413"/>
          <p14:tracePt t="28996" x="1323975" y="4951413"/>
          <p14:tracePt t="29005" x="1276350" y="4951413"/>
          <p14:tracePt t="29012" x="1228725" y="4951413"/>
          <p14:tracePt t="29021" x="1155700" y="4951413"/>
          <p14:tracePt t="29029" x="1092200" y="4951413"/>
          <p14:tracePt t="29037" x="1028700" y="4951413"/>
          <p14:tracePt t="29045" x="965200" y="4951413"/>
          <p14:tracePt t="29053" x="885825" y="4951413"/>
          <p14:tracePt t="29060" x="804863" y="4951413"/>
          <p14:tracePt t="29068" x="725488" y="4951413"/>
          <p14:tracePt t="29076" x="661988" y="4951413"/>
          <p14:tracePt t="29084" x="590550" y="4951413"/>
          <p14:tracePt t="29092" x="542925" y="4935538"/>
          <p14:tracePt t="29100" x="501650" y="4935538"/>
          <p14:tracePt t="29108" x="454025" y="4935538"/>
          <p14:tracePt t="29126" x="342900" y="4935538"/>
          <p14:tracePt t="29132" x="287338" y="4935538"/>
          <p14:tracePt t="29140" x="231775" y="4935538"/>
          <p14:tracePt t="29149" x="158750" y="4935538"/>
          <p14:tracePt t="29158" x="103188" y="4935538"/>
          <p14:tracePt t="29165" x="47625" y="4951413"/>
        </p14:tracePtLst>
      </p14:laserTraceLst>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272000" cy="1276350"/>
          </a:xfrm>
        </p:spPr>
        <p:txBody>
          <a:bodyPr/>
          <a:lstStyle/>
          <a:p>
            <a:r>
              <a:rPr lang="de-DE" dirty="0"/>
              <a:t>Welche Erfahrungen </a:t>
            </a:r>
            <a:r>
              <a:rPr lang="de-DE" dirty="0">
                <a:solidFill>
                  <a:schemeClr val="accent1"/>
                </a:solidFill>
              </a:rPr>
              <a:t>wurden bisher gemacht</a:t>
            </a:r>
            <a:r>
              <a:rPr lang="de-DE" dirty="0"/>
              <a:t>?</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37</a:t>
            </a:fld>
            <a:r>
              <a:rPr lang="de-DE"/>
              <a:t> </a:t>
            </a:r>
            <a:endParaRPr lang="de-DE" dirty="0"/>
          </a:p>
        </p:txBody>
      </p:sp>
    </p:spTree>
    <p:extLst>
      <p:ext uri="{BB962C8B-B14F-4D97-AF65-F5344CB8AC3E}">
        <p14:creationId xmlns:p14="http://schemas.microsoft.com/office/powerpoint/2010/main" val="40634386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Vorbereitung auf das Praxissemester</a:t>
            </a:r>
          </a:p>
        </p:txBody>
      </p:sp>
      <p:sp>
        <p:nvSpPr>
          <p:cNvPr id="3" name="Inhaltsplatzhalter 2"/>
          <p:cNvSpPr>
            <a:spLocks noGrp="1"/>
          </p:cNvSpPr>
          <p:nvPr>
            <p:ph idx="1"/>
          </p:nvPr>
        </p:nvSpPr>
        <p:spPr>
          <a:xfrm>
            <a:off x="508892" y="2317627"/>
            <a:ext cx="11203108" cy="3421062"/>
          </a:xfrm>
        </p:spPr>
        <p:txBody>
          <a:bodyPr/>
          <a:lstStyle/>
          <a:p>
            <a:pPr marL="285750" indent="-285750">
              <a:lnSpc>
                <a:spcPct val="100000"/>
              </a:lnSpc>
              <a:spcAft>
                <a:spcPts val="1200"/>
              </a:spcAft>
              <a:buFont typeface="Wingdings" panose="05000000000000000000" pitchFamily="2" charset="2"/>
              <a:buChar char="§"/>
            </a:pPr>
            <a:r>
              <a:rPr lang="de-DE" sz="1600" b="1" dirty="0"/>
              <a:t>Termine</a:t>
            </a:r>
            <a:r>
              <a:rPr lang="de-DE" sz="1600" dirty="0"/>
              <a:t> langfristig planen</a:t>
            </a:r>
          </a:p>
          <a:p>
            <a:pPr marL="285750" indent="-285750">
              <a:lnSpc>
                <a:spcPct val="100000"/>
              </a:lnSpc>
              <a:spcAft>
                <a:spcPts val="1200"/>
              </a:spcAft>
              <a:buFont typeface="Wingdings" panose="05000000000000000000" pitchFamily="2" charset="2"/>
              <a:buChar char="§"/>
            </a:pPr>
            <a:r>
              <a:rPr lang="de-DE" sz="1600" b="1" dirty="0"/>
              <a:t>Prüfungen</a:t>
            </a:r>
            <a:r>
              <a:rPr lang="de-DE" sz="1600" dirty="0"/>
              <a:t> der umliegenden Semester planen (im Februar-Durchgang keine vorlesungsfreie Zeit)</a:t>
            </a:r>
          </a:p>
          <a:p>
            <a:pPr marL="285750" indent="-285750">
              <a:lnSpc>
                <a:spcPct val="100000"/>
              </a:lnSpc>
              <a:spcAft>
                <a:spcPts val="1200"/>
              </a:spcAft>
              <a:buFont typeface="Wingdings" panose="05000000000000000000" pitchFamily="2" charset="2"/>
              <a:buChar char="§"/>
            </a:pPr>
            <a:r>
              <a:rPr lang="de-DE" sz="1600" dirty="0"/>
              <a:t>Lehrveranstaltungen bewusst wählen (Thema, Prüfer/innen, </a:t>
            </a:r>
            <a:r>
              <a:rPr lang="de-DE" sz="1600" b="1" dirty="0"/>
              <a:t>alle Termine</a:t>
            </a:r>
            <a:r>
              <a:rPr lang="de-DE" sz="1600" dirty="0"/>
              <a:t>)</a:t>
            </a:r>
          </a:p>
          <a:p>
            <a:pPr marL="285750" indent="-285750">
              <a:lnSpc>
                <a:spcPct val="100000"/>
              </a:lnSpc>
              <a:spcAft>
                <a:spcPts val="1200"/>
              </a:spcAft>
              <a:buFont typeface="Wingdings" panose="05000000000000000000" pitchFamily="2" charset="2"/>
              <a:buChar char="§"/>
            </a:pPr>
            <a:r>
              <a:rPr lang="de-DE" sz="1600" dirty="0"/>
              <a:t>Durchdachte Schulwahl (</a:t>
            </a:r>
            <a:r>
              <a:rPr lang="de-DE" sz="1600" b="1" dirty="0"/>
              <a:t>ZfsL-Zuordnung </a:t>
            </a:r>
            <a:r>
              <a:rPr lang="de-DE" sz="1600" dirty="0"/>
              <a:t>beachten</a:t>
            </a:r>
            <a:r>
              <a:rPr lang="de-DE" sz="1600" b="1" dirty="0"/>
              <a:t> </a:t>
            </a:r>
            <a:r>
              <a:rPr lang="de-DE" sz="1600" dirty="0"/>
              <a:t>und Erreichbarkeit prüfen)</a:t>
            </a:r>
          </a:p>
          <a:p>
            <a:pPr marL="285750" indent="-285750">
              <a:lnSpc>
                <a:spcPct val="100000"/>
              </a:lnSpc>
              <a:spcAft>
                <a:spcPts val="1200"/>
              </a:spcAft>
              <a:buFont typeface="Wingdings" panose="05000000000000000000" pitchFamily="2" charset="2"/>
              <a:buChar char="§"/>
            </a:pPr>
            <a:r>
              <a:rPr lang="de-DE" sz="1600" dirty="0"/>
              <a:t>Auf </a:t>
            </a:r>
            <a:r>
              <a:rPr lang="de-DE" sz="1600" b="1" dirty="0"/>
              <a:t>Unbekanntes</a:t>
            </a:r>
            <a:r>
              <a:rPr lang="de-DE" sz="1600" dirty="0"/>
              <a:t> einlassen (z. B. konfessionelle oder „junge“ Schulen)</a:t>
            </a:r>
          </a:p>
          <a:p>
            <a:pPr marL="285750" indent="-285750">
              <a:lnSpc>
                <a:spcPct val="100000"/>
              </a:lnSpc>
              <a:spcAft>
                <a:spcPts val="1200"/>
              </a:spcAft>
              <a:buFont typeface="Wingdings" panose="05000000000000000000" pitchFamily="2" charset="2"/>
              <a:buChar char="§"/>
            </a:pPr>
            <a:r>
              <a:rPr lang="de-DE" sz="1600" dirty="0"/>
              <a:t>Fragende </a:t>
            </a:r>
            <a:r>
              <a:rPr lang="de-DE" sz="1600" b="1" dirty="0"/>
              <a:t>Grundhaltung</a:t>
            </a:r>
            <a:r>
              <a:rPr lang="de-DE" sz="1600" dirty="0"/>
              <a:t> (Eigenes Erkenntnisinteresse und Entwicklungsziele reflektieren)</a:t>
            </a:r>
          </a:p>
          <a:p>
            <a:pPr marL="285750" indent="-285750">
              <a:lnSpc>
                <a:spcPct val="100000"/>
              </a:lnSpc>
              <a:spcAft>
                <a:spcPts val="1200"/>
              </a:spcAft>
              <a:buFont typeface="Wingdings" panose="05000000000000000000" pitchFamily="2" charset="2"/>
              <a:buChar char="§"/>
            </a:pPr>
            <a:r>
              <a:rPr lang="de-DE" sz="1600" dirty="0"/>
              <a:t>VORFREUDE! </a:t>
            </a:r>
            <a:r>
              <a:rPr lang="de-DE" sz="1600" dirty="0">
                <a:sym typeface="Wingdings"/>
              </a:rPr>
              <a:t></a:t>
            </a:r>
            <a:endParaRPr lang="de-DE" sz="1600" dirty="0"/>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38</a:t>
            </a:fld>
            <a:r>
              <a:rPr lang="de-DE"/>
              <a:t> </a:t>
            </a:r>
            <a:endParaRPr lang="de-DE" sz="1400" dirty="0"/>
          </a:p>
        </p:txBody>
      </p:sp>
      <p:sp>
        <p:nvSpPr>
          <p:cNvPr id="7" name="Rechteck 6"/>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415789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Durchführung des Praxissemesters</a:t>
            </a:r>
          </a:p>
        </p:txBody>
      </p:sp>
      <p:sp>
        <p:nvSpPr>
          <p:cNvPr id="3" name="Inhaltsplatzhalter 2"/>
          <p:cNvSpPr>
            <a:spLocks noGrp="1"/>
          </p:cNvSpPr>
          <p:nvPr>
            <p:ph idx="1"/>
          </p:nvPr>
        </p:nvSpPr>
        <p:spPr>
          <a:xfrm>
            <a:off x="623392" y="2296238"/>
            <a:ext cx="10873208" cy="3421062"/>
          </a:xfrm>
        </p:spPr>
        <p:txBody>
          <a:bodyPr/>
          <a:lstStyle/>
          <a:p>
            <a:pPr marL="285750" indent="-285750">
              <a:lnSpc>
                <a:spcPts val="1100"/>
              </a:lnSpc>
              <a:spcAft>
                <a:spcPts val="600"/>
              </a:spcAft>
              <a:buFont typeface="Wingdings" panose="05000000000000000000" pitchFamily="2" charset="2"/>
              <a:buChar char="§"/>
            </a:pPr>
            <a:r>
              <a:rPr lang="de-DE" sz="1600" dirty="0"/>
              <a:t>Gutes</a:t>
            </a:r>
            <a:r>
              <a:rPr lang="de-DE" sz="1600" b="1" dirty="0"/>
              <a:t> Zeit- und Selbstmanagement </a:t>
            </a:r>
            <a:r>
              <a:rPr lang="de-DE" sz="1600" dirty="0"/>
              <a:t>ist</a:t>
            </a:r>
            <a:r>
              <a:rPr lang="de-DE" sz="1600" b="1" dirty="0"/>
              <a:t> </a:t>
            </a:r>
            <a:r>
              <a:rPr lang="de-DE" sz="1600" dirty="0"/>
              <a:t>wichtig</a:t>
            </a:r>
          </a:p>
          <a:p>
            <a:pPr>
              <a:lnSpc>
                <a:spcPts val="1100"/>
              </a:lnSpc>
              <a:spcAft>
                <a:spcPts val="600"/>
              </a:spcAft>
            </a:pPr>
            <a:r>
              <a:rPr lang="de-DE" sz="1600" b="1" dirty="0">
                <a:sym typeface="Wingdings" panose="05000000000000000000" pitchFamily="2" charset="2"/>
              </a:rPr>
              <a:t>                     </a:t>
            </a:r>
            <a:r>
              <a:rPr lang="de-DE" sz="1600" b="1" dirty="0"/>
              <a:t>Stundenplan</a:t>
            </a:r>
            <a:r>
              <a:rPr lang="de-DE" sz="1600" dirty="0"/>
              <a:t> mit Schule verbindlich festlegen (Nebenjobs/Prüfungen)</a:t>
            </a:r>
          </a:p>
          <a:p>
            <a:pPr>
              <a:lnSpc>
                <a:spcPts val="1100"/>
              </a:lnSpc>
              <a:spcAft>
                <a:spcPts val="600"/>
              </a:spcAft>
            </a:pPr>
            <a:r>
              <a:rPr lang="de-DE" sz="1600" dirty="0">
                <a:sym typeface="Wingdings" panose="05000000000000000000" pitchFamily="2" charset="2"/>
              </a:rPr>
              <a:t>	 </a:t>
            </a:r>
            <a:r>
              <a:rPr lang="de-DE" sz="1600" dirty="0"/>
              <a:t>Möglichst wenige </a:t>
            </a:r>
            <a:r>
              <a:rPr lang="de-DE" sz="1600" b="1" dirty="0"/>
              <a:t>Uni</a:t>
            </a:r>
            <a:r>
              <a:rPr lang="de-DE" sz="1600" dirty="0"/>
              <a:t>-Veranstaltungen nebenbei belegen</a:t>
            </a:r>
          </a:p>
          <a:p>
            <a:pPr>
              <a:lnSpc>
                <a:spcPts val="1100"/>
              </a:lnSpc>
              <a:spcAft>
                <a:spcPts val="600"/>
              </a:spcAft>
            </a:pPr>
            <a:r>
              <a:rPr lang="de-DE" sz="1600" dirty="0">
                <a:sym typeface="Wingdings" panose="05000000000000000000" pitchFamily="2" charset="2"/>
              </a:rPr>
              <a:t>	 </a:t>
            </a:r>
            <a:r>
              <a:rPr lang="de-DE" sz="1600" dirty="0"/>
              <a:t>Projekte/Unterrichtsvorhaben früh </a:t>
            </a:r>
            <a:r>
              <a:rPr lang="de-DE" sz="1600" b="1" dirty="0"/>
              <a:t>kommunizieren</a:t>
            </a:r>
            <a:r>
              <a:rPr lang="de-DE" sz="1600" dirty="0"/>
              <a:t> (Akteure/Kalender beachten)</a:t>
            </a:r>
            <a:br>
              <a:rPr lang="de-DE" sz="1600" dirty="0"/>
            </a:br>
            <a:br>
              <a:rPr lang="de-DE" sz="1600" dirty="0"/>
            </a:br>
            <a:br>
              <a:rPr lang="de-DE" sz="1600" dirty="0"/>
            </a:br>
            <a:r>
              <a:rPr lang="de-DE" sz="1600" dirty="0"/>
              <a:t>                    </a:t>
            </a:r>
            <a:r>
              <a:rPr lang="de-DE" sz="1600" b="1" dirty="0">
                <a:sym typeface="Wingdings" panose="05000000000000000000" pitchFamily="2" charset="2"/>
              </a:rPr>
              <a:t> </a:t>
            </a:r>
            <a:r>
              <a:rPr lang="de-DE" sz="1600" b="1" dirty="0"/>
              <a:t>Pendelzeiten</a:t>
            </a:r>
            <a:r>
              <a:rPr lang="de-DE" sz="1600" dirty="0"/>
              <a:t> positiv nutzen: Fahrgemeinschaften</a:t>
            </a:r>
            <a:br>
              <a:rPr lang="de-DE" sz="1600" dirty="0"/>
            </a:br>
            <a:br>
              <a:rPr lang="de-DE" sz="1600" dirty="0"/>
            </a:br>
            <a:r>
              <a:rPr lang="de-DE" sz="1600" dirty="0"/>
              <a:t>	</a:t>
            </a:r>
          </a:p>
          <a:p>
            <a:pPr marL="285750" indent="-285750">
              <a:lnSpc>
                <a:spcPts val="1100"/>
              </a:lnSpc>
              <a:spcAft>
                <a:spcPts val="600"/>
              </a:spcAft>
              <a:buFont typeface="Wingdings" panose="05000000000000000000" pitchFamily="2" charset="2"/>
              <a:buChar char="§"/>
            </a:pPr>
            <a:r>
              <a:rPr lang="de-DE" sz="1600" b="1" dirty="0"/>
              <a:t>Anforderungen der drei Lernorte </a:t>
            </a:r>
            <a:r>
              <a:rPr lang="de-DE" sz="1600" dirty="0"/>
              <a:t>kennen und gegebenenfalls darauf verweisen </a:t>
            </a:r>
          </a:p>
          <a:p>
            <a:pPr marL="285750" indent="-285750">
              <a:lnSpc>
                <a:spcPts val="1100"/>
              </a:lnSpc>
              <a:spcAft>
                <a:spcPts val="600"/>
              </a:spcAft>
              <a:buFont typeface="Wingdings" panose="05000000000000000000" pitchFamily="2" charset="2"/>
              <a:buChar char="§"/>
            </a:pPr>
            <a:r>
              <a:rPr lang="de-DE" sz="1600" b="1" dirty="0"/>
              <a:t>Offen/flexibel sein </a:t>
            </a:r>
            <a:r>
              <a:rPr lang="de-DE" sz="1600" dirty="0"/>
              <a:t>und Chancen nutzen! (Fahrten, Konferenzen, AGs, Elternsprechtag, etc.)</a:t>
            </a:r>
          </a:p>
          <a:p>
            <a:pPr marL="285750" indent="-285750">
              <a:lnSpc>
                <a:spcPts val="1100"/>
              </a:lnSpc>
              <a:spcAft>
                <a:spcPts val="600"/>
              </a:spcAft>
              <a:buFont typeface="Wingdings" panose="05000000000000000000" pitchFamily="2" charset="2"/>
              <a:buChar char="§"/>
            </a:pPr>
            <a:r>
              <a:rPr lang="de-DE" sz="1600" dirty="0"/>
              <a:t>Im Lehrerzimmer: Respekt, Gesprächskultur beachten, </a:t>
            </a:r>
            <a:r>
              <a:rPr lang="de-DE" sz="1600" b="1" dirty="0"/>
              <a:t>eigene Rolle definieren </a:t>
            </a:r>
          </a:p>
          <a:p>
            <a:pPr marL="285750" indent="-285750">
              <a:lnSpc>
                <a:spcPts val="1100"/>
              </a:lnSpc>
              <a:spcAft>
                <a:spcPts val="600"/>
              </a:spcAft>
              <a:buFont typeface="Wingdings" panose="05000000000000000000" pitchFamily="2" charset="2"/>
              <a:buChar char="§"/>
            </a:pPr>
            <a:r>
              <a:rPr lang="de-DE" sz="1600" b="1" dirty="0"/>
              <a:t>Anteile eigenen Unterrichts </a:t>
            </a:r>
            <a:r>
              <a:rPr lang="de-DE" sz="1600" dirty="0"/>
              <a:t>langsam steigern </a:t>
            </a:r>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39</a:t>
            </a:fld>
            <a:r>
              <a:rPr lang="de-DE"/>
              <a:t> </a:t>
            </a:r>
            <a:endParaRPr lang="de-DE" sz="1400" dirty="0"/>
          </a:p>
        </p:txBody>
      </p:sp>
      <p:sp>
        <p:nvSpPr>
          <p:cNvPr id="7" name="Rechteck 6">
            <a:extLst>
              <a:ext uri="{FF2B5EF4-FFF2-40B4-BE49-F238E27FC236}">
                <a16:creationId xmlns:a16="http://schemas.microsoft.com/office/drawing/2014/main" id="{20645919-462E-464F-880C-65CDBBCA5E39}"/>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5255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Wie ist das Modul aufgebaut?</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a:t>
            </a:fld>
            <a:r>
              <a:rPr lang="de-DE"/>
              <a:t> </a:t>
            </a:r>
            <a:endParaRPr lang="de-DE" dirty="0"/>
          </a:p>
        </p:txBody>
      </p:sp>
    </p:spTree>
    <p:extLst>
      <p:ext uri="{BB962C8B-B14F-4D97-AF65-F5344CB8AC3E}">
        <p14:creationId xmlns:p14="http://schemas.microsoft.com/office/powerpoint/2010/main" val="12625854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Abschluss des Praxissemesters</a:t>
            </a:r>
          </a:p>
        </p:txBody>
      </p:sp>
      <p:sp>
        <p:nvSpPr>
          <p:cNvPr id="3" name="Inhaltsplatzhalter 2"/>
          <p:cNvSpPr>
            <a:spLocks noGrp="1"/>
          </p:cNvSpPr>
          <p:nvPr>
            <p:ph idx="1"/>
          </p:nvPr>
        </p:nvSpPr>
        <p:spPr>
          <a:xfrm>
            <a:off x="1884000" y="2322513"/>
            <a:ext cx="8676496" cy="3421062"/>
          </a:xfrm>
        </p:spPr>
        <p:txBody>
          <a:bodyPr/>
          <a:lstStyle/>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40</a:t>
            </a:fld>
            <a:r>
              <a:rPr lang="de-DE"/>
              <a:t> </a:t>
            </a:r>
            <a:endParaRPr lang="de-DE" sz="1400" dirty="0"/>
          </a:p>
        </p:txBody>
      </p:sp>
      <p:sp>
        <p:nvSpPr>
          <p:cNvPr id="7" name="Inhaltsplatzhalter 2"/>
          <p:cNvSpPr txBox="1">
            <a:spLocks/>
          </p:cNvSpPr>
          <p:nvPr/>
        </p:nvSpPr>
        <p:spPr>
          <a:xfrm>
            <a:off x="499004" y="2296239"/>
            <a:ext cx="8676496" cy="3421062"/>
          </a:xfrm>
          <a:prstGeom prst="rect">
            <a:avLst/>
          </a:prstGeom>
        </p:spPr>
        <p:txBody>
          <a:bodyPr vert="horz" lIns="0" tIns="0" rIns="0" bIns="0" rtlCol="0" anchor="t" anchorCtr="0">
            <a:noAutofit/>
          </a:bodyPr>
          <a:lst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a:lstStyle>
          <a:p>
            <a:pPr marL="285750" indent="-285750">
              <a:lnSpc>
                <a:spcPct val="100000"/>
              </a:lnSpc>
              <a:spcAft>
                <a:spcPts val="1200"/>
              </a:spcAft>
              <a:buFont typeface="Wingdings" panose="05000000000000000000" pitchFamily="2" charset="2"/>
              <a:buChar char="§"/>
            </a:pPr>
            <a:r>
              <a:rPr lang="de-DE" sz="1600" b="1" dirty="0"/>
              <a:t>Bilanz- und Perspektivgespräch</a:t>
            </a:r>
            <a:r>
              <a:rPr lang="de-DE" sz="1600" dirty="0"/>
              <a:t>: bewertungsfrei, perspektivisch, stärkenorientiert</a:t>
            </a:r>
          </a:p>
          <a:p>
            <a:pPr marL="285750" indent="-285750">
              <a:lnSpc>
                <a:spcPct val="100000"/>
              </a:lnSpc>
              <a:spcAft>
                <a:spcPts val="1200"/>
              </a:spcAft>
              <a:buFont typeface="Wingdings" panose="05000000000000000000" pitchFamily="2" charset="2"/>
              <a:buChar char="§"/>
            </a:pPr>
            <a:r>
              <a:rPr lang="de-DE" sz="1600" dirty="0"/>
              <a:t>Schule und </a:t>
            </a:r>
            <a:r>
              <a:rPr lang="de-DE" sz="1600" b="1" dirty="0"/>
              <a:t>Prüfungs- und Studienleistungen </a:t>
            </a:r>
            <a:r>
              <a:rPr lang="de-DE" sz="1600" dirty="0"/>
              <a:t>bei QISPOS anmelden</a:t>
            </a:r>
          </a:p>
          <a:p>
            <a:pPr marL="285750" indent="-285750">
              <a:lnSpc>
                <a:spcPct val="100000"/>
              </a:lnSpc>
              <a:spcAft>
                <a:spcPts val="1200"/>
              </a:spcAft>
              <a:buFont typeface="Wingdings" panose="05000000000000000000" pitchFamily="2" charset="2"/>
              <a:buChar char="§"/>
            </a:pPr>
            <a:r>
              <a:rPr lang="de-DE" sz="1600" b="1" dirty="0"/>
              <a:t>Zeit</a:t>
            </a:r>
            <a:r>
              <a:rPr lang="de-DE" sz="1600" dirty="0"/>
              <a:t> für das Verfassen von zwei Studienprojekten einplanen</a:t>
            </a:r>
          </a:p>
          <a:p>
            <a:pPr marL="285750" indent="-285750">
              <a:lnSpc>
                <a:spcPct val="100000"/>
              </a:lnSpc>
              <a:spcAft>
                <a:spcPts val="1200"/>
              </a:spcAft>
              <a:buFont typeface="Wingdings" panose="05000000000000000000" pitchFamily="2" charset="2"/>
              <a:buChar char="§"/>
            </a:pPr>
            <a:r>
              <a:rPr lang="de-DE" sz="1600" dirty="0"/>
              <a:t>Sich Zeit für </a:t>
            </a:r>
            <a:r>
              <a:rPr lang="de-DE" sz="1600" b="1" dirty="0"/>
              <a:t>Reflexion</a:t>
            </a:r>
            <a:r>
              <a:rPr lang="de-DE" sz="1600" dirty="0"/>
              <a:t> nehmen (Berufswunsch, Austausch, </a:t>
            </a:r>
            <a:r>
              <a:rPr lang="de-DE" sz="1600" b="1" dirty="0" err="1"/>
              <a:t>PePe</a:t>
            </a:r>
            <a:r>
              <a:rPr lang="de-DE" sz="1600" b="1" dirty="0"/>
              <a:t>-Portfolio</a:t>
            </a:r>
            <a:r>
              <a:rPr lang="de-DE" sz="1600" dirty="0"/>
              <a:t>)</a:t>
            </a:r>
          </a:p>
          <a:p>
            <a:pPr marL="285750" indent="-285750">
              <a:lnSpc>
                <a:spcPct val="100000"/>
              </a:lnSpc>
              <a:spcAft>
                <a:spcPts val="1200"/>
              </a:spcAft>
              <a:buFont typeface="Wingdings" panose="05000000000000000000" pitchFamily="2" charset="2"/>
              <a:buChar char="§"/>
            </a:pPr>
            <a:r>
              <a:rPr lang="de-DE" sz="1600" b="1" dirty="0"/>
              <a:t>Impulse aus dem Praxissemester </a:t>
            </a:r>
            <a:r>
              <a:rPr lang="de-DE" sz="1600" dirty="0" err="1"/>
              <a:t>für‘s</a:t>
            </a:r>
            <a:r>
              <a:rPr lang="de-DE" sz="1600" dirty="0"/>
              <a:t> Studium nutzen (Seminarwahl/Abschlussarbeit)</a:t>
            </a:r>
          </a:p>
          <a:p>
            <a:pPr marL="285750" indent="-285750">
              <a:lnSpc>
                <a:spcPct val="100000"/>
              </a:lnSpc>
              <a:spcAft>
                <a:spcPts val="1200"/>
              </a:spcAft>
              <a:buFont typeface="Wingdings" panose="05000000000000000000" pitchFamily="2" charset="2"/>
              <a:buChar char="§"/>
            </a:pPr>
            <a:r>
              <a:rPr lang="de-DE" sz="1600" dirty="0"/>
              <a:t>Erfahrungen und </a:t>
            </a:r>
            <a:r>
              <a:rPr lang="de-DE" sz="1600" b="1" dirty="0"/>
              <a:t>positive Energie </a:t>
            </a:r>
            <a:r>
              <a:rPr lang="de-DE" sz="1600" dirty="0"/>
              <a:t>ins Referendariat mitnehmen! </a:t>
            </a:r>
            <a:r>
              <a:rPr lang="de-DE" sz="1600" dirty="0">
                <a:sym typeface="Wingdings" panose="05000000000000000000" pitchFamily="2" charset="2"/>
              </a:rPr>
              <a:t></a:t>
            </a:r>
            <a:endParaRPr lang="de-DE" sz="1600" dirty="0"/>
          </a:p>
          <a:p>
            <a:pPr>
              <a:lnSpc>
                <a:spcPct val="100000"/>
              </a:lnSpc>
            </a:pPr>
            <a:br>
              <a:rPr lang="de-DE" sz="1600" b="1" dirty="0">
                <a:sym typeface="Wingdings" panose="05000000000000000000" pitchFamily="2" charset="2"/>
              </a:rPr>
            </a:br>
            <a:endParaRPr lang="de-DE" dirty="0"/>
          </a:p>
        </p:txBody>
      </p:sp>
      <p:sp>
        <p:nvSpPr>
          <p:cNvPr id="8" name="Rechteck 7">
            <a:extLst>
              <a:ext uri="{FF2B5EF4-FFF2-40B4-BE49-F238E27FC236}">
                <a16:creationId xmlns:a16="http://schemas.microsoft.com/office/drawing/2014/main" id="{3DF87452-399C-433A-ADD5-CC10E6395852}"/>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12467904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Wo gibt es Information und Beratung?</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41</a:t>
            </a:fld>
            <a:r>
              <a:rPr lang="de-DE"/>
              <a:t> </a:t>
            </a:r>
            <a:endParaRPr lang="de-DE" dirty="0"/>
          </a:p>
        </p:txBody>
      </p:sp>
    </p:spTree>
    <p:extLst>
      <p:ext uri="{BB962C8B-B14F-4D97-AF65-F5344CB8AC3E}">
        <p14:creationId xmlns:p14="http://schemas.microsoft.com/office/powerpoint/2010/main" val="35968948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03768"/>
            <a:ext cx="8425225" cy="575329"/>
          </a:xfrm>
        </p:spPr>
        <p:txBody>
          <a:bodyPr/>
          <a:lstStyle/>
          <a:p>
            <a:r>
              <a:rPr lang="de-DE" dirty="0"/>
              <a:t>Wer sind Ihre Ansprechpersonen?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42</a:t>
            </a:fld>
            <a:r>
              <a:rPr lang="de-DE"/>
              <a:t> </a:t>
            </a:r>
            <a:endParaRPr lang="de-DE" sz="1400" dirty="0"/>
          </a:p>
        </p:txBody>
      </p:sp>
      <p:grpSp>
        <p:nvGrpSpPr>
          <p:cNvPr id="51" name="Gruppieren 50">
            <a:extLst>
              <a:ext uri="{FF2B5EF4-FFF2-40B4-BE49-F238E27FC236}">
                <a16:creationId xmlns:a16="http://schemas.microsoft.com/office/drawing/2014/main" id="{8EEA669A-1444-406A-8921-D436C05774A2}"/>
              </a:ext>
            </a:extLst>
          </p:cNvPr>
          <p:cNvGrpSpPr/>
          <p:nvPr/>
        </p:nvGrpSpPr>
        <p:grpSpPr>
          <a:xfrm>
            <a:off x="4737698" y="3162333"/>
            <a:ext cx="2941562" cy="2674695"/>
            <a:chOff x="5530702" y="3188992"/>
            <a:chExt cx="2941562" cy="2674695"/>
          </a:xfrm>
        </p:grpSpPr>
        <p:grpSp>
          <p:nvGrpSpPr>
            <p:cNvPr id="44" name="Gruppieren 43"/>
            <p:cNvGrpSpPr/>
            <p:nvPr/>
          </p:nvGrpSpPr>
          <p:grpSpPr>
            <a:xfrm>
              <a:off x="5530702" y="3472936"/>
              <a:ext cx="2941562" cy="2390751"/>
              <a:chOff x="4006702" y="3472935"/>
              <a:chExt cx="2941562" cy="2390751"/>
            </a:xfrm>
          </p:grpSpPr>
          <p:grpSp>
            <p:nvGrpSpPr>
              <p:cNvPr id="29" name="Gruppieren 28"/>
              <p:cNvGrpSpPr/>
              <p:nvPr/>
            </p:nvGrpSpPr>
            <p:grpSpPr>
              <a:xfrm>
                <a:off x="4006702" y="3472935"/>
                <a:ext cx="1728192" cy="1486474"/>
                <a:chOff x="4073250" y="2800176"/>
                <a:chExt cx="1728192" cy="1423426"/>
              </a:xfrm>
              <a:solidFill>
                <a:srgbClr val="BCD700"/>
              </a:solidFill>
            </p:grpSpPr>
            <p:grpSp>
              <p:nvGrpSpPr>
                <p:cNvPr id="30" name="Gruppieren 29"/>
                <p:cNvGrpSpPr/>
                <p:nvPr/>
              </p:nvGrpSpPr>
              <p:grpSpPr>
                <a:xfrm>
                  <a:off x="4606585" y="2800176"/>
                  <a:ext cx="561975" cy="1085850"/>
                  <a:chOff x="-28576" y="0"/>
                  <a:chExt cx="561975" cy="1085850"/>
                </a:xfrm>
                <a:grpFill/>
              </p:grpSpPr>
              <p:sp>
                <p:nvSpPr>
                  <p:cNvPr id="32" name="Gleichschenkliges Dreieck 31"/>
                  <p:cNvSpPr/>
                  <p:nvPr/>
                </p:nvSpPr>
                <p:spPr>
                  <a:xfrm>
                    <a:off x="-28576" y="123825"/>
                    <a:ext cx="561975" cy="962025"/>
                  </a:xfrm>
                  <a:prstGeom prst="triangl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3" name="Ellipse 32"/>
                  <p:cNvSpPr/>
                  <p:nvPr/>
                </p:nvSpPr>
                <p:spPr>
                  <a:xfrm>
                    <a:off x="-28575" y="0"/>
                    <a:ext cx="561974" cy="533400"/>
                  </a:xfrm>
                  <a:prstGeom prst="ellips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1" name="Rechteck 30"/>
                <p:cNvSpPr/>
                <p:nvPr/>
              </p:nvSpPr>
              <p:spPr>
                <a:xfrm>
                  <a:off x="4073250" y="4007578"/>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Praxissemester</a:t>
                  </a:r>
                  <a:br>
                    <a:rPr lang="de-DE" sz="1100" b="1" dirty="0">
                      <a:solidFill>
                        <a:srgbClr val="BCD700"/>
                      </a:solidFill>
                    </a:rPr>
                  </a:br>
                  <a:r>
                    <a:rPr lang="de-DE" sz="1100" b="1" dirty="0">
                      <a:solidFill>
                        <a:srgbClr val="BCD700"/>
                      </a:solidFill>
                    </a:rPr>
                    <a:t>beauftragte</a:t>
                  </a:r>
                  <a:br>
                    <a:rPr lang="de-DE" sz="1100" b="1" dirty="0">
                      <a:solidFill>
                        <a:srgbClr val="BCD700"/>
                      </a:solidFill>
                    </a:rPr>
                  </a:br>
                  <a:r>
                    <a:rPr lang="de-DE" sz="1100" b="1" dirty="0">
                      <a:solidFill>
                        <a:srgbClr val="BCD700"/>
                      </a:solidFill>
                    </a:rPr>
                    <a:t>PraBa</a:t>
                  </a:r>
                  <a:endParaRPr lang="de-DE" b="1" dirty="0">
                    <a:solidFill>
                      <a:srgbClr val="BCD700"/>
                    </a:solidFill>
                  </a:endParaRPr>
                </a:p>
              </p:txBody>
            </p:sp>
          </p:grpSp>
          <p:grpSp>
            <p:nvGrpSpPr>
              <p:cNvPr id="34" name="Gruppieren 33"/>
              <p:cNvGrpSpPr/>
              <p:nvPr/>
            </p:nvGrpSpPr>
            <p:grpSpPr>
              <a:xfrm>
                <a:off x="5220072" y="3831486"/>
                <a:ext cx="1728192" cy="1507795"/>
                <a:chOff x="4073250" y="2800176"/>
                <a:chExt cx="1728192" cy="1507795"/>
              </a:xfrm>
            </p:grpSpPr>
            <p:grpSp>
              <p:nvGrpSpPr>
                <p:cNvPr id="35" name="Gruppieren 34"/>
                <p:cNvGrpSpPr/>
                <p:nvPr/>
              </p:nvGrpSpPr>
              <p:grpSpPr>
                <a:xfrm>
                  <a:off x="4606585" y="2800176"/>
                  <a:ext cx="561975" cy="1085850"/>
                  <a:chOff x="-28576" y="0"/>
                  <a:chExt cx="561975" cy="1085850"/>
                </a:xfrm>
                <a:solidFill>
                  <a:srgbClr val="007890"/>
                </a:solidFill>
              </p:grpSpPr>
              <p:sp>
                <p:nvSpPr>
                  <p:cNvPr id="37" name="Gleichschenkliges Dreieck 36"/>
                  <p:cNvSpPr/>
                  <p:nvPr/>
                </p:nvSpPr>
                <p:spPr>
                  <a:xfrm>
                    <a:off x="-28576" y="123825"/>
                    <a:ext cx="561975" cy="962025"/>
                  </a:xfrm>
                  <a:prstGeom prst="triangl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8" name="Ellipse 37"/>
                  <p:cNvSpPr/>
                  <p:nvPr/>
                </p:nvSpPr>
                <p:spPr>
                  <a:xfrm>
                    <a:off x="-28575" y="0"/>
                    <a:ext cx="561974" cy="533400"/>
                  </a:xfrm>
                  <a:prstGeom prst="ellips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6" name="Rechteck 3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Fachleitungen </a:t>
                  </a:r>
                  <a:br>
                    <a:rPr lang="de-DE" sz="1100" b="1" dirty="0">
                      <a:solidFill>
                        <a:srgbClr val="BCD700"/>
                      </a:solidFill>
                    </a:rPr>
                  </a:br>
                  <a:r>
                    <a:rPr lang="de-DE" sz="1100" b="1" dirty="0">
                      <a:solidFill>
                        <a:srgbClr val="BCD700"/>
                      </a:solidFill>
                    </a:rPr>
                    <a:t>am ZfsL</a:t>
                  </a:r>
                  <a:br>
                    <a:rPr lang="de-DE" sz="1100" b="1" dirty="0">
                      <a:solidFill>
                        <a:srgbClr val="007890"/>
                      </a:solidFill>
                    </a:rPr>
                  </a:br>
                  <a:endParaRPr lang="de-DE" b="1" dirty="0">
                    <a:solidFill>
                      <a:srgbClr val="007890"/>
                    </a:solidFill>
                  </a:endParaRPr>
                </a:p>
              </p:txBody>
            </p:sp>
          </p:grpSp>
          <p:sp>
            <p:nvSpPr>
              <p:cNvPr id="40" name="Rechteck 39"/>
              <p:cNvSpPr/>
              <p:nvPr/>
            </p:nvSpPr>
            <p:spPr>
              <a:xfrm>
                <a:off x="4186010" y="5527478"/>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BCD700"/>
                    </a:solidFill>
                  </a:rPr>
                  <a:t>ZFSL</a:t>
                </a:r>
              </a:p>
            </p:txBody>
          </p:sp>
        </p:grpSp>
        <p:grpSp>
          <p:nvGrpSpPr>
            <p:cNvPr id="52" name="Gruppieren 51"/>
            <p:cNvGrpSpPr/>
            <p:nvPr/>
          </p:nvGrpSpPr>
          <p:grpSpPr>
            <a:xfrm>
              <a:off x="5880406" y="3188992"/>
              <a:ext cx="953978" cy="353072"/>
              <a:chOff x="4356406" y="3188992"/>
              <a:chExt cx="953978" cy="353072"/>
            </a:xfrm>
          </p:grpSpPr>
          <p:sp>
            <p:nvSpPr>
              <p:cNvPr id="9" name="Rechteck 8"/>
              <p:cNvSpPr/>
              <p:nvPr/>
            </p:nvSpPr>
            <p:spPr>
              <a:xfrm rot="5400000">
                <a:off x="4730008" y="3257147"/>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p:nvSpPr>
            <p:spPr>
              <a:xfrm rot="19260000">
                <a:off x="5128354" y="3496345"/>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rot="1920000">
                <a:off x="4356406" y="3478210"/>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50" name="Gruppieren 49">
            <a:extLst>
              <a:ext uri="{FF2B5EF4-FFF2-40B4-BE49-F238E27FC236}">
                <a16:creationId xmlns:a16="http://schemas.microsoft.com/office/drawing/2014/main" id="{F23D81B2-585C-4C50-82A8-604CB241104C}"/>
              </a:ext>
            </a:extLst>
          </p:cNvPr>
          <p:cNvGrpSpPr/>
          <p:nvPr/>
        </p:nvGrpSpPr>
        <p:grpSpPr>
          <a:xfrm>
            <a:off x="482383" y="1885239"/>
            <a:ext cx="3166369" cy="2928686"/>
            <a:chOff x="2045040" y="1901076"/>
            <a:chExt cx="3166369" cy="2928686"/>
          </a:xfrm>
        </p:grpSpPr>
        <p:grpSp>
          <p:nvGrpSpPr>
            <p:cNvPr id="46" name="Gruppieren 45"/>
            <p:cNvGrpSpPr/>
            <p:nvPr/>
          </p:nvGrpSpPr>
          <p:grpSpPr>
            <a:xfrm>
              <a:off x="2045040" y="2231288"/>
              <a:ext cx="3166369" cy="2598474"/>
              <a:chOff x="521039" y="2204864"/>
              <a:chExt cx="3166369" cy="2598474"/>
            </a:xfrm>
          </p:grpSpPr>
          <p:grpSp>
            <p:nvGrpSpPr>
              <p:cNvPr id="43" name="Gruppieren 42"/>
              <p:cNvGrpSpPr/>
              <p:nvPr/>
            </p:nvGrpSpPr>
            <p:grpSpPr>
              <a:xfrm>
                <a:off x="521039" y="2868098"/>
                <a:ext cx="1152128" cy="1317687"/>
                <a:chOff x="521039" y="2868098"/>
                <a:chExt cx="1152128" cy="1317687"/>
              </a:xfrm>
            </p:grpSpPr>
            <p:grpSp>
              <p:nvGrpSpPr>
                <p:cNvPr id="11" name="Gruppieren 10"/>
                <p:cNvGrpSpPr/>
                <p:nvPr/>
              </p:nvGrpSpPr>
              <p:grpSpPr>
                <a:xfrm>
                  <a:off x="816116" y="2868098"/>
                  <a:ext cx="561975" cy="1085850"/>
                  <a:chOff x="-28576" y="0"/>
                  <a:chExt cx="561975" cy="1085850"/>
                </a:xfrm>
                <a:solidFill>
                  <a:srgbClr val="007890"/>
                </a:solidFill>
              </p:grpSpPr>
              <p:sp>
                <p:nvSpPr>
                  <p:cNvPr id="12" name="Gleichschenkliges Dreieck 11"/>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 name="Ellipse 12"/>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 name="Rechteck 2"/>
                <p:cNvSpPr/>
                <p:nvPr/>
              </p:nvSpPr>
              <p:spPr>
                <a:xfrm>
                  <a:off x="521039" y="3969761"/>
                  <a:ext cx="1152128"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007890"/>
                      </a:solidFill>
                    </a:rPr>
                    <a:t>Lehrende</a:t>
                  </a:r>
                  <a:endParaRPr lang="de-DE" b="1" dirty="0">
                    <a:solidFill>
                      <a:srgbClr val="007890"/>
                    </a:solidFill>
                  </a:endParaRPr>
                </a:p>
              </p:txBody>
            </p:sp>
          </p:grpSp>
          <p:grpSp>
            <p:nvGrpSpPr>
              <p:cNvPr id="5" name="Gruppieren 4"/>
              <p:cNvGrpSpPr/>
              <p:nvPr/>
            </p:nvGrpSpPr>
            <p:grpSpPr>
              <a:xfrm>
                <a:off x="2058764" y="2880689"/>
                <a:ext cx="1628644" cy="1348904"/>
                <a:chOff x="4073250" y="2800176"/>
                <a:chExt cx="1628644" cy="1348904"/>
              </a:xfrm>
            </p:grpSpPr>
            <p:grpSp>
              <p:nvGrpSpPr>
                <p:cNvPr id="14" name="Gruppieren 13"/>
                <p:cNvGrpSpPr/>
                <p:nvPr/>
              </p:nvGrpSpPr>
              <p:grpSpPr>
                <a:xfrm>
                  <a:off x="4606585" y="2800176"/>
                  <a:ext cx="561975" cy="1085850"/>
                  <a:chOff x="-28576" y="0"/>
                  <a:chExt cx="561975" cy="1085850"/>
                </a:xfrm>
                <a:solidFill>
                  <a:srgbClr val="007890"/>
                </a:solidFill>
              </p:grpSpPr>
              <p:sp>
                <p:nvSpPr>
                  <p:cNvPr id="15" name="Gleichschenkliges Dreieck 14"/>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6" name="Ellipse 15"/>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17" name="Rechteck 16"/>
                <p:cNvSpPr/>
                <p:nvPr/>
              </p:nvSpPr>
              <p:spPr>
                <a:xfrm>
                  <a:off x="4073250" y="3933056"/>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Modulbeauftragte</a:t>
                  </a:r>
                  <a:endParaRPr lang="de-DE" b="1" dirty="0">
                    <a:solidFill>
                      <a:srgbClr val="007890"/>
                    </a:solidFill>
                  </a:endParaRPr>
                </a:p>
              </p:txBody>
            </p:sp>
          </p:grpSp>
          <p:grpSp>
            <p:nvGrpSpPr>
              <p:cNvPr id="42" name="Gruppieren 41"/>
              <p:cNvGrpSpPr/>
              <p:nvPr/>
            </p:nvGrpSpPr>
            <p:grpSpPr>
              <a:xfrm>
                <a:off x="1246355" y="2204864"/>
                <a:ext cx="1628644" cy="1437750"/>
                <a:chOff x="1246355" y="2204864"/>
                <a:chExt cx="1628644" cy="1437750"/>
              </a:xfrm>
            </p:grpSpPr>
            <p:grpSp>
              <p:nvGrpSpPr>
                <p:cNvPr id="7" name="Gruppieren 6"/>
                <p:cNvGrpSpPr/>
                <p:nvPr/>
              </p:nvGrpSpPr>
              <p:grpSpPr>
                <a:xfrm>
                  <a:off x="1763688" y="2204864"/>
                  <a:ext cx="561975" cy="1085850"/>
                  <a:chOff x="-28576" y="0"/>
                  <a:chExt cx="561975" cy="1085850"/>
                </a:xfrm>
                <a:solidFill>
                  <a:srgbClr val="007890"/>
                </a:solidFill>
              </p:grpSpPr>
              <p:sp>
                <p:nvSpPr>
                  <p:cNvPr id="8" name="Gleichschenkliges Dreieck 7"/>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0" name="Ellipse 9"/>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200" b="1" dirty="0"/>
                  </a:p>
                </p:txBody>
              </p:sp>
            </p:grpSp>
            <p:sp>
              <p:nvSpPr>
                <p:cNvPr id="18" name="Rechteck 17"/>
                <p:cNvSpPr/>
                <p:nvPr/>
              </p:nvSpPr>
              <p:spPr>
                <a:xfrm>
                  <a:off x="1246355" y="3426590"/>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Zentrum für Lehrerbildung</a:t>
                  </a:r>
                  <a:endParaRPr lang="de-DE" b="1" dirty="0">
                    <a:solidFill>
                      <a:srgbClr val="007890"/>
                    </a:solidFill>
                  </a:endParaRPr>
                </a:p>
              </p:txBody>
            </p:sp>
          </p:grpSp>
          <p:sp>
            <p:nvSpPr>
              <p:cNvPr id="39" name="Rechteck 38"/>
              <p:cNvSpPr/>
              <p:nvPr/>
            </p:nvSpPr>
            <p:spPr>
              <a:xfrm>
                <a:off x="755576" y="4467130"/>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007890"/>
                    </a:solidFill>
                  </a:rPr>
                  <a:t>HOCHSCHULE</a:t>
                </a:r>
              </a:p>
            </p:txBody>
          </p:sp>
        </p:grpSp>
        <p:grpSp>
          <p:nvGrpSpPr>
            <p:cNvPr id="53" name="Gruppieren 52"/>
            <p:cNvGrpSpPr/>
            <p:nvPr/>
          </p:nvGrpSpPr>
          <p:grpSpPr>
            <a:xfrm>
              <a:off x="3091686" y="1901076"/>
              <a:ext cx="953978" cy="353072"/>
              <a:chOff x="4356406" y="3188992"/>
              <a:chExt cx="953978" cy="353072"/>
            </a:xfrm>
            <a:solidFill>
              <a:srgbClr val="007890"/>
            </a:solidFill>
          </p:grpSpPr>
          <p:sp>
            <p:nvSpPr>
              <p:cNvPr id="54" name="Rechteck 53"/>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49" name="Gruppieren 48">
            <a:extLst>
              <a:ext uri="{FF2B5EF4-FFF2-40B4-BE49-F238E27FC236}">
                <a16:creationId xmlns:a16="http://schemas.microsoft.com/office/drawing/2014/main" id="{E53EB4D5-C098-4B5B-A547-48049887B17D}"/>
              </a:ext>
            </a:extLst>
          </p:cNvPr>
          <p:cNvGrpSpPr/>
          <p:nvPr/>
        </p:nvGrpSpPr>
        <p:grpSpPr>
          <a:xfrm>
            <a:off x="8626832" y="2339489"/>
            <a:ext cx="3040256" cy="2610118"/>
            <a:chOff x="7660833" y="1548003"/>
            <a:chExt cx="3040256" cy="2610118"/>
          </a:xfrm>
        </p:grpSpPr>
        <p:grpSp>
          <p:nvGrpSpPr>
            <p:cNvPr id="45" name="Gruppieren 44"/>
            <p:cNvGrpSpPr/>
            <p:nvPr/>
          </p:nvGrpSpPr>
          <p:grpSpPr>
            <a:xfrm>
              <a:off x="7660833" y="1953259"/>
              <a:ext cx="3040256" cy="2204862"/>
              <a:chOff x="6060231" y="1169243"/>
              <a:chExt cx="3040256" cy="2204862"/>
            </a:xfrm>
          </p:grpSpPr>
          <p:grpSp>
            <p:nvGrpSpPr>
              <p:cNvPr id="19" name="Gruppieren 18"/>
              <p:cNvGrpSpPr/>
              <p:nvPr/>
            </p:nvGrpSpPr>
            <p:grpSpPr>
              <a:xfrm>
                <a:off x="6060231" y="1169243"/>
                <a:ext cx="1728192" cy="1423426"/>
                <a:chOff x="4049313" y="2172307"/>
                <a:chExt cx="1728192" cy="1423426"/>
              </a:xfrm>
            </p:grpSpPr>
            <p:grpSp>
              <p:nvGrpSpPr>
                <p:cNvPr id="20" name="Gruppieren 19"/>
                <p:cNvGrpSpPr/>
                <p:nvPr/>
              </p:nvGrpSpPr>
              <p:grpSpPr>
                <a:xfrm>
                  <a:off x="4582648" y="2172307"/>
                  <a:ext cx="561975" cy="1085850"/>
                  <a:chOff x="-52513" y="-627869"/>
                  <a:chExt cx="561975" cy="1085850"/>
                </a:xfrm>
                <a:solidFill>
                  <a:srgbClr val="007890"/>
                </a:solidFill>
              </p:grpSpPr>
              <p:sp>
                <p:nvSpPr>
                  <p:cNvPr id="22" name="Gleichschenkliges Dreieck 21"/>
                  <p:cNvSpPr/>
                  <p:nvPr/>
                </p:nvSpPr>
                <p:spPr>
                  <a:xfrm>
                    <a:off x="-52513" y="-504044"/>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3" name="Ellipse 22"/>
                  <p:cNvSpPr/>
                  <p:nvPr/>
                </p:nvSpPr>
                <p:spPr>
                  <a:xfrm>
                    <a:off x="-52512" y="-627869"/>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1" name="Rechteck 20"/>
                <p:cNvSpPr/>
                <p:nvPr/>
              </p:nvSpPr>
              <p:spPr>
                <a:xfrm>
                  <a:off x="4049313" y="3379709"/>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Ausbildungsbeauftragte</a:t>
                  </a:r>
                  <a:br>
                    <a:rPr lang="de-DE" sz="1100" b="1" dirty="0">
                      <a:solidFill>
                        <a:srgbClr val="7AB516"/>
                      </a:solidFill>
                    </a:rPr>
                  </a:br>
                  <a:r>
                    <a:rPr lang="de-DE" sz="1100" b="1" dirty="0">
                      <a:solidFill>
                        <a:srgbClr val="7AB516"/>
                      </a:solidFill>
                    </a:rPr>
                    <a:t>ABBA</a:t>
                  </a:r>
                  <a:endParaRPr lang="de-DE" b="1" dirty="0">
                    <a:solidFill>
                      <a:srgbClr val="7AB516"/>
                    </a:solidFill>
                  </a:endParaRPr>
                </a:p>
              </p:txBody>
            </p:sp>
          </p:grpSp>
          <p:grpSp>
            <p:nvGrpSpPr>
              <p:cNvPr id="24" name="Gruppieren 23"/>
              <p:cNvGrpSpPr/>
              <p:nvPr/>
            </p:nvGrpSpPr>
            <p:grpSpPr>
              <a:xfrm>
                <a:off x="7331878" y="1435943"/>
                <a:ext cx="1728192" cy="1507795"/>
                <a:chOff x="4073250" y="2800176"/>
                <a:chExt cx="1728192" cy="1507795"/>
              </a:xfrm>
            </p:grpSpPr>
            <p:grpSp>
              <p:nvGrpSpPr>
                <p:cNvPr id="25" name="Gruppieren 24"/>
                <p:cNvGrpSpPr/>
                <p:nvPr/>
              </p:nvGrpSpPr>
              <p:grpSpPr>
                <a:xfrm>
                  <a:off x="4606585" y="2800176"/>
                  <a:ext cx="561975" cy="1085850"/>
                  <a:chOff x="-28576" y="0"/>
                  <a:chExt cx="561975" cy="1085850"/>
                </a:xfrm>
                <a:solidFill>
                  <a:srgbClr val="007890"/>
                </a:solidFill>
              </p:grpSpPr>
              <p:sp>
                <p:nvSpPr>
                  <p:cNvPr id="27" name="Gleichschenkliges Dreieck 26"/>
                  <p:cNvSpPr/>
                  <p:nvPr/>
                </p:nvSpPr>
                <p:spPr>
                  <a:xfrm>
                    <a:off x="-28576" y="123825"/>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8" name="Ellipse 27"/>
                  <p:cNvSpPr/>
                  <p:nvPr/>
                </p:nvSpPr>
                <p:spPr>
                  <a:xfrm>
                    <a:off x="-28575" y="0"/>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6" name="Rechteck 2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Mentor*innen</a:t>
                  </a:r>
                  <a:br>
                    <a:rPr lang="de-DE" sz="1100" b="1" dirty="0">
                      <a:solidFill>
                        <a:srgbClr val="007890"/>
                      </a:solidFill>
                    </a:rPr>
                  </a:br>
                  <a:endParaRPr lang="de-DE" b="1" dirty="0">
                    <a:solidFill>
                      <a:srgbClr val="007890"/>
                    </a:solidFill>
                  </a:endParaRPr>
                </a:p>
              </p:txBody>
            </p:sp>
          </p:grpSp>
          <p:sp>
            <p:nvSpPr>
              <p:cNvPr id="41" name="Rechteck 40"/>
              <p:cNvSpPr/>
              <p:nvPr/>
            </p:nvSpPr>
            <p:spPr>
              <a:xfrm>
                <a:off x="6436191" y="3037897"/>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7AB516"/>
                    </a:solidFill>
                  </a:rPr>
                  <a:t>SCHULE</a:t>
                </a:r>
              </a:p>
            </p:txBody>
          </p:sp>
        </p:grpSp>
        <p:grpSp>
          <p:nvGrpSpPr>
            <p:cNvPr id="57" name="Gruppieren 56"/>
            <p:cNvGrpSpPr/>
            <p:nvPr/>
          </p:nvGrpSpPr>
          <p:grpSpPr>
            <a:xfrm>
              <a:off x="7950899" y="1548003"/>
              <a:ext cx="953978" cy="353072"/>
              <a:chOff x="4356406" y="3188992"/>
              <a:chExt cx="953978" cy="353072"/>
            </a:xfrm>
            <a:solidFill>
              <a:srgbClr val="7AB516"/>
            </a:solidFill>
          </p:grpSpPr>
          <p:sp>
            <p:nvSpPr>
              <p:cNvPr id="58" name="Rechteck 57"/>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30843320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latin typeface="MetaNormal-Roman"/>
                <a:ea typeface="ＭＳ Ｐゴシック" pitchFamily="1" charset="-128"/>
              </a:rPr>
              <a:t>Homepage: </a:t>
            </a:r>
            <a:r>
              <a:rPr lang="de-DE" sz="2400" b="1" dirty="0">
                <a:solidFill>
                  <a:srgbClr val="44546A">
                    <a:lumMod val="50000"/>
                  </a:srgbClr>
                </a:solidFill>
                <a:latin typeface="MetaNormal-Roman"/>
                <a:ea typeface="ＭＳ Ｐゴシック" pitchFamily="1" charset="-128"/>
                <a:hlinkClick r:id="rId3"/>
              </a:rPr>
              <a:t>http://go.wwu.de/praxissemester</a:t>
            </a:r>
            <a:r>
              <a:rPr lang="de-DE" sz="2400" b="1" dirty="0">
                <a:solidFill>
                  <a:srgbClr val="44546A">
                    <a:lumMod val="50000"/>
                  </a:srgbClr>
                </a:solidFill>
                <a:latin typeface="MetaNormal-Roman"/>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latin typeface="MetaNormal-Roman"/>
                <a:ea typeface="ＭＳ Ｐゴシック" pitchFamily="1" charset="-128"/>
              </a:rPr>
            </a:br>
            <a:r>
              <a:rPr lang="de-DE" sz="2400" b="1" dirty="0">
                <a:solidFill>
                  <a:schemeClr val="accent1">
                    <a:lumMod val="75000"/>
                  </a:schemeClr>
                </a:solidFill>
                <a:latin typeface="MetaNormal-Roman"/>
                <a:ea typeface="ＭＳ Ｐゴシック" pitchFamily="1" charset="-128"/>
              </a:rPr>
              <a:t>E-Mail: </a:t>
            </a:r>
            <a:r>
              <a:rPr lang="de-DE" sz="2400" dirty="0">
                <a:solidFill>
                  <a:schemeClr val="accent1">
                    <a:lumMod val="75000"/>
                  </a:schemeClr>
                </a:solidFill>
                <a:latin typeface="MetaNormal-Roman"/>
                <a:ea typeface="ＭＳ Ｐゴシック" pitchFamily="1" charset="-128"/>
              </a:rPr>
              <a:t>praxissemester@wwu.de </a:t>
            </a:r>
            <a:br>
              <a:rPr lang="de-DE" sz="2800" dirty="0">
                <a:solidFill>
                  <a:schemeClr val="accent1">
                    <a:lumMod val="75000"/>
                  </a:schemeClr>
                </a:solidFill>
                <a:latin typeface="MetaNormal-Roman"/>
                <a:ea typeface="ＭＳ Ｐゴシック" pitchFamily="1" charset="-128"/>
              </a:rPr>
            </a:br>
            <a:endParaRPr lang="de-DE" sz="2800" dirty="0">
              <a:solidFill>
                <a:schemeClr val="accent1">
                  <a:lumMod val="75000"/>
                </a:schemeClr>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2400" b="1" dirty="0">
                <a:solidFill>
                  <a:srgbClr val="006E89"/>
                </a:solidFill>
                <a:latin typeface="MetaNormal-Roman"/>
                <a:ea typeface="ＭＳ Ｐゴシック" pitchFamily="1" charset="-128"/>
              </a:rPr>
              <a:t>Sprechstunden:</a:t>
            </a: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dienstags 14 – 15 Uhr (R 211a)</a:t>
            </a:r>
            <a:br>
              <a:rPr lang="de-DE" sz="1800" dirty="0">
                <a:solidFill>
                  <a:srgbClr val="006E89"/>
                </a:solidFill>
                <a:latin typeface="MetaNormal-Roman"/>
                <a:ea typeface="ＭＳ Ｐゴシック" pitchFamily="1" charset="-128"/>
              </a:rPr>
            </a:br>
            <a:r>
              <a:rPr lang="de-DE" sz="1800" dirty="0">
                <a:solidFill>
                  <a:srgbClr val="006E89"/>
                </a:solidFill>
                <a:latin typeface="MetaNormal-Roman"/>
                <a:ea typeface="ＭＳ Ｐゴシック" pitchFamily="1" charset="-128"/>
              </a:rPr>
              <a:t>mittwochs 13</a:t>
            </a:r>
            <a:r>
              <a:rPr lang="de-DE" sz="1800" dirty="0">
                <a:solidFill>
                  <a:srgbClr val="006E89"/>
                </a:solidFill>
                <a:latin typeface="Arial" charset="0"/>
                <a:ea typeface="ＭＳ Ｐゴシック" pitchFamily="1" charset="-128"/>
              </a:rPr>
              <a:t> –</a:t>
            </a:r>
            <a:r>
              <a:rPr lang="de-DE" sz="1800" dirty="0">
                <a:solidFill>
                  <a:srgbClr val="006E89"/>
                </a:solidFill>
                <a:latin typeface="MetaNormal-Roman"/>
                <a:ea typeface="ＭＳ Ｐゴシック" pitchFamily="1" charset="-128"/>
              </a:rPr>
              <a:t> 14 Uhr (R 205)</a:t>
            </a:r>
            <a:br>
              <a:rPr lang="de-DE" sz="1800" dirty="0">
                <a:solidFill>
                  <a:srgbClr val="006E89"/>
                </a:solidFill>
                <a:latin typeface="MetaNormal-Roman"/>
                <a:ea typeface="ＭＳ Ｐゴシック" pitchFamily="1" charset="-128"/>
              </a:rPr>
            </a:br>
            <a:endParaRPr lang="de-DE" sz="18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für BK-Studierende: Dienstag 10- 11 Uhr </a:t>
            </a:r>
            <a:r>
              <a:rPr lang="de-DE" sz="1400" dirty="0">
                <a:solidFill>
                  <a:srgbClr val="006E89"/>
                </a:solidFill>
                <a:latin typeface="MetaNormal-Roman"/>
                <a:ea typeface="ＭＳ Ｐゴシック" pitchFamily="1" charset="-128"/>
              </a:rPr>
              <a:t>(im IBL, R 100.051)</a:t>
            </a:r>
            <a:br>
              <a:rPr lang="de-DE" sz="1400" dirty="0">
                <a:solidFill>
                  <a:srgbClr val="006E89"/>
                </a:solidFill>
                <a:latin typeface="MetaNormal-Roman"/>
                <a:ea typeface="ＭＳ Ｐゴシック" pitchFamily="1" charset="-128"/>
              </a:rPr>
            </a:br>
            <a:endParaRPr lang="de-DE" sz="14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400" dirty="0">
                <a:solidFill>
                  <a:srgbClr val="006E89"/>
                </a:solidFill>
                <a:latin typeface="MetaNormal-Roman"/>
                <a:ea typeface="ＭＳ Ｐゴシック" pitchFamily="1" charset="-128"/>
              </a:rPr>
              <a:t>In der vorlesungsfreien Zeit siehe Homepage der Abteilung Praxisphasen: </a:t>
            </a:r>
            <a:r>
              <a:rPr lang="de-DE" sz="1400" dirty="0">
                <a:solidFill>
                  <a:srgbClr val="006E89"/>
                </a:solidFill>
                <a:latin typeface="MetaNormal-Roman"/>
                <a:ea typeface="ＭＳ Ｐゴシック" pitchFamily="1" charset="-128"/>
                <a:hlinkClick r:id="rId4"/>
              </a:rPr>
              <a:t>http://go.wwu.de/iz2p3</a:t>
            </a:r>
            <a:r>
              <a:rPr lang="de-DE" sz="1400" dirty="0">
                <a:solidFill>
                  <a:srgbClr val="006E89"/>
                </a:solidFill>
                <a:latin typeface="MetaNormal-Roman"/>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43</a:t>
            </a:fld>
            <a:r>
              <a:rPr lang="de-DE"/>
              <a:t> </a:t>
            </a:r>
            <a:endParaRPr lang="de-DE" sz="1400" dirty="0"/>
          </a:p>
        </p:txBody>
      </p:sp>
      <p:sp>
        <p:nvSpPr>
          <p:cNvPr id="7" name="Ellipse 6"/>
          <p:cNvSpPr>
            <a:spLocks noChangeArrowheads="1"/>
          </p:cNvSpPr>
          <p:nvPr/>
        </p:nvSpPr>
        <p:spPr bwMode="auto">
          <a:xfrm rot="816535">
            <a:off x="8240491" y="1558569"/>
            <a:ext cx="1931297" cy="2007088"/>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26522540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44</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hlinkClick r:id="rId5"/>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hlinkClick r:id="rId5"/>
              <a:extLst>
                <a:ext uri="{FF2B5EF4-FFF2-40B4-BE49-F238E27FC236}">
                  <a16:creationId xmlns:a16="http://schemas.microsoft.com/office/drawing/2014/main" id="{A9687D0A-BD73-426F-9655-A989C6D4F23A}"/>
                </a:ext>
              </a:extLst>
            </p:cNvPr>
            <p:cNvPicPr>
              <a:picLocks noChangeAspect="1"/>
            </p:cNvPicPr>
            <p:nvPr/>
          </p:nvPicPr>
          <p:blipFill rotWithShape="1">
            <a:blip r:embed="rId6"/>
            <a:srcRect b="1471"/>
            <a:stretch/>
          </p:blipFill>
          <p:spPr>
            <a:xfrm rot="665513">
              <a:off x="2019852" y="313452"/>
              <a:ext cx="3229642" cy="4642377"/>
            </a:xfrm>
            <a:prstGeom prst="rect">
              <a:avLst/>
            </a:prstGeom>
          </p:spPr>
        </p:pic>
        <p:pic>
          <p:nvPicPr>
            <p:cNvPr id="11" name="Grafik 10">
              <a:hlinkClick r:id="rId5"/>
              <a:extLst>
                <a:ext uri="{FF2B5EF4-FFF2-40B4-BE49-F238E27FC236}">
                  <a16:creationId xmlns:a16="http://schemas.microsoft.com/office/drawing/2014/main" id="{0407A5A9-8F84-4747-BF74-CCABB4A8C9C6}"/>
                </a:ext>
              </a:extLst>
            </p:cNvPr>
            <p:cNvPicPr>
              <a:picLocks noChangeAspect="1"/>
            </p:cNvPicPr>
            <p:nvPr/>
          </p:nvPicPr>
          <p:blipFill rotWithShape="1">
            <a:blip r:embed="rId7"/>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4446667"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http://go.wwu.de/wyj8h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45</a:t>
            </a:fld>
            <a:r>
              <a:rPr lang="de-DE"/>
              <a:t> </a:t>
            </a:r>
            <a:endParaRPr lang="de-DE" sz="1400" dirty="0"/>
          </a:p>
        </p:txBody>
      </p:sp>
      <p:sp>
        <p:nvSpPr>
          <p:cNvPr id="6" name="Rechteck 5"/>
          <p:cNvSpPr/>
          <p:nvPr/>
        </p:nvSpPr>
        <p:spPr>
          <a:xfrm>
            <a:off x="0" y="-136860"/>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1901530" y="1066912"/>
            <a:ext cx="8388937" cy="4308872"/>
          </a:xfrm>
          <a:prstGeom prst="rect">
            <a:avLst/>
          </a:prstGeom>
          <a:noFill/>
        </p:spPr>
        <p:txBody>
          <a:bodyPr wrap="square" rtlCol="0">
            <a:spAutoFit/>
          </a:bodyPr>
          <a:lstStyle/>
          <a:p>
            <a:pPr algn="ctr"/>
            <a:r>
              <a:rPr lang="de-DE" sz="2800" dirty="0">
                <a:solidFill>
                  <a:schemeClr val="bg1"/>
                </a:solidFill>
                <a:latin typeface="Calibri" panose="020F0502020204030204" pitchFamily="34" charset="0"/>
              </a:rPr>
              <a:t>Bitte geben Sie uns ein Feedback!</a:t>
            </a:r>
          </a:p>
          <a:p>
            <a:pPr algn="ctr"/>
            <a:br>
              <a:rPr lang="de-DE" sz="2800" dirty="0">
                <a:solidFill>
                  <a:schemeClr val="bg1"/>
                </a:solidFill>
                <a:latin typeface="Calibri" panose="020F0502020204030204" pitchFamily="34" charset="0"/>
                <a:cs typeface="Arabic Typesetting" panose="03020402040406030203" pitchFamily="66" charset="-78"/>
              </a:rPr>
            </a:br>
            <a:r>
              <a:rPr lang="de-DE" sz="2800" dirty="0">
                <a:solidFill>
                  <a:schemeClr val="bg1"/>
                </a:solidFill>
                <a:latin typeface="Calibri" panose="020F0502020204030204" pitchFamily="34" charset="0"/>
                <a:cs typeface="Arabic Typesetting" panose="03020402040406030203" pitchFamily="66" charset="-78"/>
              </a:rPr>
              <a:t>Was hat Ihnen gefallen? Was nicht?</a:t>
            </a:r>
          </a:p>
          <a:p>
            <a:pPr algn="ctr"/>
            <a:endParaRPr lang="de-DE" sz="2800" dirty="0">
              <a:solidFill>
                <a:schemeClr val="bg1"/>
              </a:solidFill>
              <a:latin typeface="Calibri" panose="020F0502020204030204" pitchFamily="34" charset="0"/>
              <a:cs typeface="Arabic Typesetting" panose="03020402040406030203" pitchFamily="66" charset="-78"/>
            </a:endParaRPr>
          </a:p>
          <a:p>
            <a:pPr algn="ctr"/>
            <a:r>
              <a:rPr lang="de-DE" sz="2800" dirty="0">
                <a:solidFill>
                  <a:schemeClr val="bg1"/>
                </a:solidFill>
                <a:latin typeface="Calibri" panose="020F0502020204030204" pitchFamily="34" charset="0"/>
                <a:cs typeface="Arabic Typesetting" panose="03020402040406030203" pitchFamily="66" charset="-78"/>
              </a:rPr>
              <a:t>Füllen Sie den </a:t>
            </a:r>
            <a:r>
              <a:rPr lang="de-DE" sz="2800" b="1" dirty="0">
                <a:solidFill>
                  <a:schemeClr val="bg1"/>
                </a:solidFill>
                <a:latin typeface="Calibri" panose="020F0502020204030204" pitchFamily="34" charset="0"/>
                <a:cs typeface="Arabic Typesetting" panose="03020402040406030203" pitchFamily="66" charset="-78"/>
              </a:rPr>
              <a:t>Online-Fragebogen</a:t>
            </a:r>
            <a:r>
              <a:rPr lang="de-DE" sz="2800" dirty="0">
                <a:solidFill>
                  <a:schemeClr val="bg1"/>
                </a:solidFill>
                <a:latin typeface="Calibri" panose="020F0502020204030204" pitchFamily="34" charset="0"/>
                <a:cs typeface="Arabic Typesetting" panose="03020402040406030203" pitchFamily="66" charset="-78"/>
              </a:rPr>
              <a:t> aus:</a:t>
            </a:r>
          </a:p>
          <a:p>
            <a:pPr algn="ctr"/>
            <a:r>
              <a:rPr lang="de-DE" sz="3600" b="1" dirty="0">
                <a:solidFill>
                  <a:schemeClr val="bg1"/>
                </a:solidFill>
                <a:hlinkClick r:id="rId3"/>
              </a:rPr>
              <a:t>http://go.wwu.de/b77hy</a:t>
            </a:r>
            <a:r>
              <a:rPr lang="de-DE" sz="3600" b="1" dirty="0">
                <a:solidFill>
                  <a:schemeClr val="bg1"/>
                </a:solidFill>
              </a:rPr>
              <a:t> </a:t>
            </a:r>
            <a:br>
              <a:rPr lang="de-DE" sz="900" b="1" dirty="0">
                <a:solidFill>
                  <a:schemeClr val="bg1"/>
                </a:solidFill>
                <a:highlight>
                  <a:srgbClr val="FFFF00"/>
                </a:highlight>
              </a:rPr>
            </a:br>
            <a:br>
              <a:rPr lang="de-DE" sz="900" b="1" dirty="0">
                <a:solidFill>
                  <a:schemeClr val="bg1"/>
                </a:solidFill>
                <a:highlight>
                  <a:srgbClr val="FFFF00"/>
                </a:highlight>
              </a:rPr>
            </a:br>
            <a:br>
              <a:rPr lang="de-DE" sz="900" b="1" dirty="0">
                <a:solidFill>
                  <a:schemeClr val="bg1"/>
                </a:solidFill>
                <a:highlight>
                  <a:srgbClr val="FFFF00"/>
                </a:highlight>
              </a:rPr>
            </a:br>
            <a:r>
              <a:rPr lang="de-DE" sz="2400" b="1" dirty="0">
                <a:solidFill>
                  <a:schemeClr val="bg1"/>
                </a:solidFill>
              </a:rPr>
              <a:t>oder</a:t>
            </a:r>
          </a:p>
          <a:p>
            <a:pPr algn="ctr"/>
            <a:endParaRPr lang="de-DE" sz="2400" dirty="0">
              <a:solidFill>
                <a:schemeClr val="bg1"/>
              </a:solidFill>
            </a:endParaRPr>
          </a:p>
          <a:p>
            <a:pPr algn="ctr"/>
            <a:endParaRPr lang="de-DE" sz="3200" dirty="0">
              <a:solidFill>
                <a:schemeClr val="bg1"/>
              </a:solidFill>
            </a:endParaRPr>
          </a:p>
        </p:txBody>
      </p:sp>
      <p:grpSp>
        <p:nvGrpSpPr>
          <p:cNvPr id="13" name="Gruppieren 12"/>
          <p:cNvGrpSpPr/>
          <p:nvPr/>
        </p:nvGrpSpPr>
        <p:grpSpPr>
          <a:xfrm>
            <a:off x="194868" y="371323"/>
            <a:ext cx="3408071" cy="1405710"/>
            <a:chOff x="2267744" y="1024064"/>
            <a:chExt cx="3637440" cy="1531104"/>
          </a:xfrm>
        </p:grpSpPr>
        <p:sp>
          <p:nvSpPr>
            <p:cNvPr id="2" name="Ovale Legende 1"/>
            <p:cNvSpPr/>
            <p:nvPr/>
          </p:nvSpPr>
          <p:spPr>
            <a:xfrm rot="20861708">
              <a:off x="4609040" y="1024064"/>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5004048" y="213597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3" name="Grafik 2">
            <a:extLst>
              <a:ext uri="{FF2B5EF4-FFF2-40B4-BE49-F238E27FC236}">
                <a16:creationId xmlns:a16="http://schemas.microsoft.com/office/drawing/2014/main" id="{955E6609-6AEF-4DE9-B99F-2DA04E025736}"/>
              </a:ext>
            </a:extLst>
          </p:cNvPr>
          <p:cNvPicPr>
            <a:picLocks noChangeAspect="1"/>
          </p:cNvPicPr>
          <p:nvPr/>
        </p:nvPicPr>
        <p:blipFill>
          <a:blip r:embed="rId4"/>
          <a:stretch>
            <a:fillRect/>
          </a:stretch>
        </p:blipFill>
        <p:spPr>
          <a:xfrm>
            <a:off x="5141707" y="4653923"/>
            <a:ext cx="1908582" cy="1878525"/>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9BFCDDD5-6A51-49CE-AB50-03C7004A6BE0}"/>
              </a:ext>
            </a:extLst>
          </p:cNvPr>
          <p:cNvSpPr>
            <a:spLocks noGrp="1"/>
          </p:cNvSpPr>
          <p:nvPr>
            <p:ph type="sldNum" sz="quarter" idx="12"/>
          </p:nvPr>
        </p:nvSpPr>
        <p:spPr/>
        <p:txBody>
          <a:bodyPr/>
          <a:lstStyle/>
          <a:p>
            <a:fld id="{6C8FC03C-C266-4645-ABC5-645062898383}" type="slidenum">
              <a:rPr lang="de-DE" smtClean="0"/>
              <a:pPr/>
              <a:t>46</a:t>
            </a:fld>
            <a:r>
              <a:rPr lang="de-DE"/>
              <a:t> </a:t>
            </a:r>
            <a:endParaRPr lang="de-DE" sz="1400" dirty="0"/>
          </a:p>
        </p:txBody>
      </p:sp>
      <p:sp>
        <p:nvSpPr>
          <p:cNvPr id="6" name="Textfeld 5">
            <a:extLst>
              <a:ext uri="{FF2B5EF4-FFF2-40B4-BE49-F238E27FC236}">
                <a16:creationId xmlns:a16="http://schemas.microsoft.com/office/drawing/2014/main" id="{B98A2687-B2A7-4327-9207-170A3EC1CD9D}"/>
              </a:ext>
            </a:extLst>
          </p:cNvPr>
          <p:cNvSpPr txBox="1"/>
          <p:nvPr/>
        </p:nvSpPr>
        <p:spPr>
          <a:xfrm>
            <a:off x="2423592" y="1207780"/>
            <a:ext cx="7428308" cy="4093428"/>
          </a:xfrm>
          <a:prstGeom prst="rect">
            <a:avLst/>
          </a:prstGeom>
          <a:noFill/>
        </p:spPr>
        <p:txBody>
          <a:bodyPr wrap="square" rtlCol="0">
            <a:spAutoFit/>
          </a:bodyPr>
          <a:lstStyle/>
          <a:p>
            <a:pPr algn="ctr"/>
            <a:r>
              <a:rPr lang="de-DE" sz="6600" dirty="0">
                <a:latin typeface="Calibri" panose="020F0502020204030204" pitchFamily="34" charset="0"/>
                <a:cs typeface="Calibri" panose="020F0502020204030204" pitchFamily="34" charset="0"/>
              </a:rPr>
              <a:t>Herzlichen Dank und bleiben Sie gesund!</a:t>
            </a:r>
          </a:p>
          <a:p>
            <a:pPr algn="ctr"/>
            <a:br>
              <a:rPr lang="de-DE" sz="3200" dirty="0">
                <a:latin typeface="Calibri" panose="020F0502020204030204" pitchFamily="34" charset="0"/>
                <a:cs typeface="Calibri" panose="020F0502020204030204" pitchFamily="34" charset="0"/>
              </a:rPr>
            </a:b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Weiteres Feedback gerne per E-Mail an praxissemester@wwu.de </a:t>
            </a:r>
          </a:p>
        </p:txBody>
      </p:sp>
    </p:spTree>
    <p:extLst>
      <p:ext uri="{BB962C8B-B14F-4D97-AF65-F5344CB8AC3E}">
        <p14:creationId xmlns:p14="http://schemas.microsoft.com/office/powerpoint/2010/main" val="3781608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74AB0EB-24DF-457A-9CBF-B87AA2DF8868}"/>
              </a:ext>
            </a:extLst>
          </p:cNvPr>
          <p:cNvSpPr/>
          <p:nvPr/>
        </p:nvSpPr>
        <p:spPr>
          <a:xfrm>
            <a:off x="0" y="5589240"/>
            <a:ext cx="12192000" cy="943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63DA6805-3A5B-4FBC-958F-A9FF27BE2E36}"/>
              </a:ext>
            </a:extLst>
          </p:cNvPr>
          <p:cNvSpPr>
            <a:spLocks noGrp="1"/>
          </p:cNvSpPr>
          <p:nvPr>
            <p:ph type="sldNum" sz="quarter" idx="12"/>
          </p:nvPr>
        </p:nvSpPr>
        <p:spPr/>
        <p:txBody>
          <a:bodyPr/>
          <a:lstStyle/>
          <a:p>
            <a:fld id="{6C8FC03C-C266-4645-ABC5-645062898383}" type="slidenum">
              <a:rPr lang="de-DE" smtClean="0"/>
              <a:pPr/>
              <a:t>5</a:t>
            </a:fld>
            <a:r>
              <a:rPr lang="de-DE"/>
              <a:t> </a:t>
            </a:r>
            <a:endParaRPr lang="de-DE" sz="1400" dirty="0"/>
          </a:p>
        </p:txBody>
      </p:sp>
      <p:pic>
        <p:nvPicPr>
          <p:cNvPr id="812" name="Grafik 811">
            <a:extLst>
              <a:ext uri="{FF2B5EF4-FFF2-40B4-BE49-F238E27FC236}">
                <a16:creationId xmlns:a16="http://schemas.microsoft.com/office/drawing/2014/main" id="{57FD2442-73DE-4B2E-A301-247DE1518030}"/>
              </a:ext>
            </a:extLst>
          </p:cNvPr>
          <p:cNvPicPr>
            <a:picLocks noChangeAspect="1"/>
          </p:cNvPicPr>
          <p:nvPr/>
        </p:nvPicPr>
        <p:blipFill>
          <a:blip r:embed="rId2"/>
          <a:stretch>
            <a:fillRect/>
          </a:stretch>
        </p:blipFill>
        <p:spPr>
          <a:xfrm>
            <a:off x="1073950" y="143576"/>
            <a:ext cx="9566494" cy="6722653"/>
          </a:xfrm>
          <a:prstGeom prst="rect">
            <a:avLst/>
          </a:prstGeom>
        </p:spPr>
      </p:pic>
    </p:spTree>
    <p:extLst>
      <p:ext uri="{BB962C8B-B14F-4D97-AF65-F5344CB8AC3E}">
        <p14:creationId xmlns:p14="http://schemas.microsoft.com/office/powerpoint/2010/main" val="1153460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a:xfrm>
            <a:off x="480001" y="1124744"/>
            <a:ext cx="11233633" cy="575329"/>
          </a:xfrm>
        </p:spPr>
        <p:txBody>
          <a:bodyPr/>
          <a:lstStyle/>
          <a:p>
            <a:r>
              <a:rPr lang="de-DE" dirty="0"/>
              <a:t>Lernorte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6</a:t>
            </a:fld>
            <a:r>
              <a:rPr lang="de-DE" dirty="0"/>
              <a:t> </a:t>
            </a:r>
            <a:endParaRPr lang="de-DE" sz="1400" dirty="0"/>
          </a:p>
        </p:txBody>
      </p:sp>
      <p:pic>
        <p:nvPicPr>
          <p:cNvPr id="8" name="Grafik 7">
            <a:extLst>
              <a:ext uri="{FF2B5EF4-FFF2-40B4-BE49-F238E27FC236}">
                <a16:creationId xmlns:a16="http://schemas.microsoft.com/office/drawing/2014/main" id="{0DE71B22-4DD4-41EA-8EB2-6C9290FF90FE}"/>
              </a:ext>
            </a:extLst>
          </p:cNvPr>
          <p:cNvPicPr>
            <a:picLocks noChangeAspect="1"/>
          </p:cNvPicPr>
          <p:nvPr/>
        </p:nvPicPr>
        <p:blipFill rotWithShape="1">
          <a:blip r:embed="rId4"/>
          <a:srcRect l="10312" t="10243" r="1891" b="61484"/>
          <a:stretch/>
        </p:blipFill>
        <p:spPr>
          <a:xfrm>
            <a:off x="2301592" y="1879064"/>
            <a:ext cx="7588815" cy="1549936"/>
          </a:xfrm>
          <a:prstGeom prst="rect">
            <a:avLst/>
          </a:prstGeom>
        </p:spPr>
      </p:pic>
      <p:pic>
        <p:nvPicPr>
          <p:cNvPr id="10" name="Grafik 9">
            <a:extLst>
              <a:ext uri="{FF2B5EF4-FFF2-40B4-BE49-F238E27FC236}">
                <a16:creationId xmlns:a16="http://schemas.microsoft.com/office/drawing/2014/main" id="{09D2E40B-4F84-4A23-BA0F-73E16B45660E}"/>
              </a:ext>
            </a:extLst>
          </p:cNvPr>
          <p:cNvPicPr>
            <a:picLocks noChangeAspect="1"/>
          </p:cNvPicPr>
          <p:nvPr/>
        </p:nvPicPr>
        <p:blipFill rotWithShape="1">
          <a:blip r:embed="rId4"/>
          <a:srcRect l="10312" t="10243" r="1891" b="34069"/>
          <a:stretch/>
        </p:blipFill>
        <p:spPr>
          <a:xfrm>
            <a:off x="2315706" y="1869605"/>
            <a:ext cx="7612077" cy="3062104"/>
          </a:xfrm>
          <a:prstGeom prst="rect">
            <a:avLst/>
          </a:prstGeom>
        </p:spPr>
      </p:pic>
      <p:pic>
        <p:nvPicPr>
          <p:cNvPr id="12" name="Grafik 11">
            <a:extLst>
              <a:ext uri="{FF2B5EF4-FFF2-40B4-BE49-F238E27FC236}">
                <a16:creationId xmlns:a16="http://schemas.microsoft.com/office/drawing/2014/main" id="{BD622DE8-7D67-4D95-81A0-FCC59A551850}"/>
              </a:ext>
            </a:extLst>
          </p:cNvPr>
          <p:cNvPicPr>
            <a:picLocks noChangeAspect="1"/>
          </p:cNvPicPr>
          <p:nvPr/>
        </p:nvPicPr>
        <p:blipFill rotWithShape="1">
          <a:blip r:embed="rId4"/>
          <a:srcRect l="10312" t="10243" r="1891" b="6184"/>
          <a:stretch/>
        </p:blipFill>
        <p:spPr>
          <a:xfrm>
            <a:off x="2315706" y="1843628"/>
            <a:ext cx="7612077" cy="4595420"/>
          </a:xfrm>
          <a:prstGeom prst="rect">
            <a:avLst/>
          </a:prstGeom>
        </p:spPr>
      </p:pic>
    </p:spTree>
    <p:custDataLst>
      <p:tags r:id="rId1"/>
    </p:custDataLst>
    <p:extLst>
      <p:ext uri="{BB962C8B-B14F-4D97-AF65-F5344CB8AC3E}">
        <p14:creationId xmlns:p14="http://schemas.microsoft.com/office/powerpoint/2010/main" val="957579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am Lernort Hochschule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7</a:t>
            </a:fld>
            <a:r>
              <a:rPr lang="de-DE"/>
              <a:t> </a:t>
            </a:r>
            <a:endParaRPr lang="de-DE" sz="1400" dirty="0"/>
          </a:p>
        </p:txBody>
      </p:sp>
      <p:pic>
        <p:nvPicPr>
          <p:cNvPr id="8" name="Grafik 7"/>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5000"/>
                    </a14:imgEffect>
                  </a14:imgLayer>
                </a14:imgProps>
              </a:ext>
            </a:extLst>
          </a:blip>
          <a:srcRect t="95416"/>
          <a:stretch/>
        </p:blipFill>
        <p:spPr>
          <a:xfrm>
            <a:off x="1883999" y="6154824"/>
            <a:ext cx="8326656" cy="314377"/>
          </a:xfrm>
          <a:prstGeom prst="rect">
            <a:avLst/>
          </a:prstGeom>
        </p:spPr>
      </p:pic>
      <p:pic>
        <p:nvPicPr>
          <p:cNvPr id="7" name="Grafik 6">
            <a:extLst>
              <a:ext uri="{FF2B5EF4-FFF2-40B4-BE49-F238E27FC236}">
                <a16:creationId xmlns:a16="http://schemas.microsoft.com/office/drawing/2014/main" id="{44A792E9-6654-4646-BB7C-6F06625DDDD0}"/>
              </a:ext>
            </a:extLst>
          </p:cNvPr>
          <p:cNvPicPr>
            <a:picLocks noChangeAspect="1"/>
          </p:cNvPicPr>
          <p:nvPr/>
        </p:nvPicPr>
        <p:blipFill rotWithShape="1">
          <a:blip r:embed="rId5"/>
          <a:srcRect l="9790" t="3398" b="9809"/>
          <a:stretch/>
        </p:blipFill>
        <p:spPr>
          <a:xfrm>
            <a:off x="1860043" y="1926292"/>
            <a:ext cx="8532482" cy="3998919"/>
          </a:xfrm>
          <a:prstGeom prst="rect">
            <a:avLst/>
          </a:prstGeom>
        </p:spPr>
      </p:pic>
    </p:spTree>
    <p:extLst>
      <p:ext uri="{BB962C8B-B14F-4D97-AF65-F5344CB8AC3E}">
        <p14:creationId xmlns:p14="http://schemas.microsoft.com/office/powerpoint/2010/main" val="982038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Lernort: Hochschule</a:t>
            </a:r>
          </a:p>
        </p:txBody>
      </p:sp>
      <p:sp>
        <p:nvSpPr>
          <p:cNvPr id="3" name="Inhaltsplatzhalter 2"/>
          <p:cNvSpPr>
            <a:spLocks noGrp="1"/>
          </p:cNvSpPr>
          <p:nvPr>
            <p:ph idx="1"/>
          </p:nvPr>
        </p:nvSpPr>
        <p:spPr/>
        <p:txBody>
          <a:bodyPr/>
          <a:lstStyle/>
          <a:p>
            <a:pPr>
              <a:lnSpc>
                <a:spcPct val="100000"/>
              </a:lnSpc>
            </a:pPr>
            <a:r>
              <a:rPr lang="de-DE" sz="1600" b="1" dirty="0">
                <a:sym typeface="Wingdings" panose="05000000000000000000" pitchFamily="2" charset="2"/>
              </a:rPr>
              <a:t>Begleitung durch die Hochschulen: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Verantwortung für das Praxissemester (Prüfungen)</a:t>
            </a:r>
          </a:p>
          <a:p>
            <a:pPr marL="285750" indent="-285750">
              <a:lnSpc>
                <a:spcPct val="100000"/>
              </a:lnSpc>
              <a:buFont typeface="Wingdings" panose="05000000000000000000" pitchFamily="2" charset="2"/>
              <a:buChar char="§"/>
            </a:pPr>
            <a:r>
              <a:rPr lang="de-DE" sz="1600" dirty="0">
                <a:sym typeface="Wingdings" panose="05000000000000000000" pitchFamily="2" charset="2"/>
              </a:rPr>
              <a:t>Anbahnung des forschenden Lernens in den Lehrveranstaltungen „Praxisbezogene Studien“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Vermittlung von Forschungsmethoden zur Durchführung der Studienprojekte </a:t>
            </a:r>
          </a:p>
          <a:p>
            <a:pPr marL="285750" indent="-285750">
              <a:lnSpc>
                <a:spcPct val="100000"/>
              </a:lnSpc>
              <a:buFont typeface="Wingdings" panose="05000000000000000000" pitchFamily="2" charset="2"/>
              <a:buChar char="§"/>
            </a:pPr>
            <a:r>
              <a:rPr lang="de-DE" sz="1600" dirty="0">
                <a:sym typeface="Wingdings" panose="05000000000000000000" pitchFamily="2" charset="2"/>
              </a:rPr>
              <a:t>Begleitung und Beratung der Studierenden bei Studienprojekten und Studienleistung</a:t>
            </a:r>
          </a:p>
          <a:p>
            <a:r>
              <a:rPr lang="de-DE" sz="1600" b="1" dirty="0">
                <a:sym typeface="Wingdings" panose="05000000000000000000" pitchFamily="2" charset="2"/>
              </a:rPr>
              <a:t>Was ist ein Studienprojekt?</a:t>
            </a:r>
          </a:p>
          <a:p>
            <a:pPr marL="285750" indent="-285750">
              <a:lnSpc>
                <a:spcPct val="100000"/>
              </a:lnSpc>
              <a:buFont typeface="Wingdings" panose="05000000000000000000" pitchFamily="2" charset="2"/>
              <a:buChar char="§"/>
            </a:pPr>
            <a:r>
              <a:rPr lang="de-DE" sz="1600" dirty="0"/>
              <a:t>selbstständige, methodisch abgesicherte Entwicklung, Bearbeitung, Auswertung und Dokumentation einer fachdidaktischen oder bildungswissenschaftlichen Fragestellung </a:t>
            </a:r>
          </a:p>
          <a:p>
            <a:pPr marL="285750" indent="-285750">
              <a:lnSpc>
                <a:spcPct val="100000"/>
              </a:lnSpc>
              <a:buFont typeface="Wingdings" panose="05000000000000000000" pitchFamily="2" charset="2"/>
              <a:buChar char="§"/>
            </a:pPr>
            <a:r>
              <a:rPr lang="de-DE" sz="1600" dirty="0"/>
              <a:t>Untersuchung einer eigenen Fragestellung auf Basis theoretischer Vorüberlegungen und (</a:t>
            </a:r>
            <a:r>
              <a:rPr lang="de-DE" sz="1600" dirty="0" err="1"/>
              <a:t>schul</a:t>
            </a:r>
            <a:r>
              <a:rPr lang="de-DE" sz="1600" dirty="0"/>
              <a:t>)praktischer Gegebenheiten </a:t>
            </a:r>
            <a:r>
              <a:rPr lang="de-DE" sz="1600" dirty="0">
                <a:sym typeface="Wingdings" panose="05000000000000000000" pitchFamily="2" charset="2"/>
              </a:rPr>
              <a:t></a:t>
            </a:r>
            <a:r>
              <a:rPr lang="de-DE" sz="1600" dirty="0"/>
              <a:t>Forschende Grundhaltung</a:t>
            </a:r>
          </a:p>
          <a:p>
            <a:pPr marL="285750" indent="-285750">
              <a:buFont typeface="Arial" panose="020B0604020202020204" pitchFamily="34" charset="0"/>
              <a:buChar char="•"/>
            </a:pPr>
            <a:endParaRPr lang="de-DE" sz="1600" dirty="0"/>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spTree>
    <p:extLst>
      <p:ext uri="{BB962C8B-B14F-4D97-AF65-F5344CB8AC3E}">
        <p14:creationId xmlns:p14="http://schemas.microsoft.com/office/powerpoint/2010/main" val="1880190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9</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5535431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48.6|23.2"/>
</p:tagLst>
</file>

<file path=ppt/tags/tag10.xml><?xml version="1.0" encoding="utf-8"?>
<p:tagLst xmlns:a="http://schemas.openxmlformats.org/drawingml/2006/main" xmlns:r="http://schemas.openxmlformats.org/officeDocument/2006/relationships" xmlns:p="http://schemas.openxmlformats.org/presentationml/2006/main">
  <p:tag name="TIMING" val="|32"/>
</p:tagLst>
</file>

<file path=ppt/tags/tag2.xml><?xml version="1.0" encoding="utf-8"?>
<p:tagLst xmlns:a="http://schemas.openxmlformats.org/drawingml/2006/main" xmlns:r="http://schemas.openxmlformats.org/officeDocument/2006/relationships" xmlns:p="http://schemas.openxmlformats.org/presentationml/2006/main">
  <p:tag name="TIMING" val="|11.7|22.8|30.4|12.1|9.2|23.4|16.4|13.8"/>
</p:tagLst>
</file>

<file path=ppt/tags/tag3.xml><?xml version="1.0" encoding="utf-8"?>
<p:tagLst xmlns:a="http://schemas.openxmlformats.org/drawingml/2006/main" xmlns:r="http://schemas.openxmlformats.org/officeDocument/2006/relationships" xmlns:p="http://schemas.openxmlformats.org/presentationml/2006/main">
  <p:tag name="TIMING" val="|3.9|14.1|14.2|4.7|16.6|29.6"/>
</p:tagLst>
</file>

<file path=ppt/tags/tag4.xml><?xml version="1.0" encoding="utf-8"?>
<p:tagLst xmlns:a="http://schemas.openxmlformats.org/drawingml/2006/main" xmlns:r="http://schemas.openxmlformats.org/officeDocument/2006/relationships" xmlns:p="http://schemas.openxmlformats.org/presentationml/2006/main">
  <p:tag name="TIMING" val="|1.6|9.7|10.6|10.3"/>
</p:tagLst>
</file>

<file path=ppt/tags/tag5.xml><?xml version="1.0" encoding="utf-8"?>
<p:tagLst xmlns:a="http://schemas.openxmlformats.org/drawingml/2006/main" xmlns:r="http://schemas.openxmlformats.org/officeDocument/2006/relationships" xmlns:p="http://schemas.openxmlformats.org/presentationml/2006/main">
  <p:tag name="TIMING" val="|8.3|14.1|19.7|8.3|20.8|8.7"/>
</p:tagLst>
</file>

<file path=ppt/tags/tag6.xml><?xml version="1.0" encoding="utf-8"?>
<p:tagLst xmlns:a="http://schemas.openxmlformats.org/drawingml/2006/main" xmlns:r="http://schemas.openxmlformats.org/officeDocument/2006/relationships" xmlns:p="http://schemas.openxmlformats.org/presentationml/2006/main">
  <p:tag name="TIMING" val="|16.2|22.9|8.1|21.2|10"/>
</p:tagLst>
</file>

<file path=ppt/tags/tag7.xml><?xml version="1.0" encoding="utf-8"?>
<p:tagLst xmlns:a="http://schemas.openxmlformats.org/drawingml/2006/main" xmlns:r="http://schemas.openxmlformats.org/officeDocument/2006/relationships" xmlns:p="http://schemas.openxmlformats.org/presentationml/2006/main">
  <p:tag name="TIMING" val="|16.2|22.9|8.1|21.2|10"/>
</p:tagLst>
</file>

<file path=ppt/tags/tag8.xml><?xml version="1.0" encoding="utf-8"?>
<p:tagLst xmlns:a="http://schemas.openxmlformats.org/drawingml/2006/main" xmlns:r="http://schemas.openxmlformats.org/officeDocument/2006/relationships" xmlns:p="http://schemas.openxmlformats.org/presentationml/2006/main">
  <p:tag name="TIMING" val="|16.2|22.9|8.1|21.2|10"/>
</p:tagLst>
</file>

<file path=ppt/tags/tag9.xml><?xml version="1.0" encoding="utf-8"?>
<p:tagLst xmlns:a="http://schemas.openxmlformats.org/drawingml/2006/main" xmlns:r="http://schemas.openxmlformats.org/officeDocument/2006/relationships" xmlns:p="http://schemas.openxmlformats.org/presentationml/2006/main">
  <p:tag name="TIMING" val="|7.5|7.2|8.4|7.1|12|8.9"/>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2554</Words>
  <Application>Microsoft Office PowerPoint</Application>
  <PresentationFormat>Breitbild</PresentationFormat>
  <Paragraphs>408</Paragraphs>
  <Slides>46</Slides>
  <Notes>41</Notes>
  <HiddenSlides>1</HiddenSlides>
  <MMClips>0</MMClips>
  <ScaleCrop>false</ScaleCrop>
  <HeadingPairs>
    <vt:vector size="6" baseType="variant">
      <vt:variant>
        <vt:lpstr>Verwendete Schriftarten</vt:lpstr>
      </vt:variant>
      <vt:variant>
        <vt:i4>8</vt:i4>
      </vt:variant>
      <vt:variant>
        <vt:lpstr>Design</vt:lpstr>
      </vt:variant>
      <vt:variant>
        <vt:i4>3</vt:i4>
      </vt:variant>
      <vt:variant>
        <vt:lpstr>Folientitel</vt:lpstr>
      </vt:variant>
      <vt:variant>
        <vt:i4>46</vt:i4>
      </vt:variant>
    </vt:vector>
  </HeadingPairs>
  <TitlesOfParts>
    <vt:vector size="57" baseType="lpstr">
      <vt:lpstr>Arial</vt:lpstr>
      <vt:lpstr>Calibri</vt:lpstr>
      <vt:lpstr>Meta Offc Pro</vt:lpstr>
      <vt:lpstr>MetaNormalLF-Roman</vt:lpstr>
      <vt:lpstr>MetaNormal-Roman</vt:lpstr>
      <vt:lpstr>MetaOT-Medium</vt:lpstr>
      <vt:lpstr>MetaOT-Normal</vt:lpstr>
      <vt:lpstr>Wingdings</vt:lpstr>
      <vt:lpstr>WWU Münster PowerPoint Master</vt:lpstr>
      <vt:lpstr>PPT_WWU_Var2_Meta_02</vt:lpstr>
      <vt:lpstr>1_WWU Münster PowerPoint Master</vt:lpstr>
      <vt:lpstr>Herzlich Willkommen!  Schön, dass Sie an der Online-Gruppensprechstunde teilnehmen! Wir beginnen um 16:00 Uhr </vt:lpstr>
      <vt:lpstr>PowerPoint-Präsentation</vt:lpstr>
      <vt:lpstr>Unser Vorgehen</vt:lpstr>
      <vt:lpstr>Wie ist das Modul aufgebaut? </vt:lpstr>
      <vt:lpstr>PowerPoint-Präsentation</vt:lpstr>
      <vt:lpstr>Lernorte im Praxissemester</vt:lpstr>
      <vt:lpstr>Leistungen am Lernort Hochschule</vt:lpstr>
      <vt:lpstr>Lernort: Hochschule</vt:lpstr>
      <vt:lpstr>Leistungen an den Lernorten ZfsL und Schule</vt:lpstr>
      <vt:lpstr>Lernort: Zentrum für schulpraktische Lehrerausbildung (ZfsL)</vt:lpstr>
      <vt:lpstr>Was ist ein Unterrichtsvorhaben?</vt:lpstr>
      <vt:lpstr>Lernort: Schule</vt:lpstr>
      <vt:lpstr>Was ist bei Ablauf und Organisation zu beachten?</vt:lpstr>
      <vt:lpstr>Zuweisung eines Praxissemester-Durchgangs</vt:lpstr>
      <vt:lpstr>Phasen des Praxissemesters</vt:lpstr>
      <vt:lpstr>Ablauf des Praxissemesters: Studientagmodell</vt:lpstr>
      <vt:lpstr>PowerPoint-Präsentation</vt:lpstr>
      <vt:lpstr>PowerPoint-Präsentation</vt:lpstr>
      <vt:lpstr>PowerPoint-Präsentation</vt:lpstr>
      <vt:lpstr>Belegung der Lehrveranstaltungen</vt:lpstr>
      <vt:lpstr>PowerPoint-Präsentation</vt:lpstr>
      <vt:lpstr>PowerPoint-Präsentation</vt:lpstr>
      <vt:lpstr>Belegung der Lehrveranstaltungen</vt:lpstr>
      <vt:lpstr>Prüfungsorganisation im Praxissemester</vt:lpstr>
      <vt:lpstr>Wie werden die Plätze an Schulen vergeben? </vt:lpstr>
      <vt:lpstr>Warum online Schulplätze verteilen? </vt:lpstr>
      <vt:lpstr>Ziele des Online-Verteilverfahrens</vt:lpstr>
      <vt:lpstr>Welche Schulen können zugeteilt werden? </vt:lpstr>
      <vt:lpstr>Wie wird verteilt? Verteilschritte im Überblick</vt:lpstr>
      <vt:lpstr>Regionalklassen nach ÖPNV-Erreichbarkeit</vt:lpstr>
      <vt:lpstr>Regionalklassen nach ÖPNV-Erreichbarkeit</vt:lpstr>
      <vt:lpstr>Regionalklassen nach ÖPNV-Erreichbarkeit</vt:lpstr>
      <vt:lpstr>Regionalklassen nach ÖPNV-Erreichbarkeit</vt:lpstr>
      <vt:lpstr>Hinweise zum Verfahren</vt:lpstr>
      <vt:lpstr>Merkzettel „Praxissemester“: 6 Fakten</vt:lpstr>
      <vt:lpstr>Checkliste: Praxissemester</vt:lpstr>
      <vt:lpstr>Welche Erfahrungen wurden bisher gemacht? </vt:lpstr>
      <vt:lpstr>Vorbereitung auf das Praxissemester</vt:lpstr>
      <vt:lpstr>Durchführung des Praxissemesters</vt:lpstr>
      <vt:lpstr>Abschluss des Praxissemesters</vt:lpstr>
      <vt:lpstr>Wo gibt es Information und Beratung? </vt:lpstr>
      <vt:lpstr>Wer sind Ihre Ansprechpersonen?</vt:lpstr>
      <vt:lpstr>Information und Beratung im ZfL</vt:lpstr>
      <vt:lpstr>PowerPoint-Präsentation</vt:lpstr>
      <vt:lpstr>PowerPoint-Präsentation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32_nesudo</cp:lastModifiedBy>
  <cp:revision>349</cp:revision>
  <cp:lastPrinted>2020-06-25T09:17:54Z</cp:lastPrinted>
  <dcterms:created xsi:type="dcterms:W3CDTF">2017-05-19T14:15:15Z</dcterms:created>
  <dcterms:modified xsi:type="dcterms:W3CDTF">2021-02-23T08:58:11Z</dcterms:modified>
</cp:coreProperties>
</file>