
<file path=[Content_Types].xml><?xml version="1.0" encoding="utf-8"?>
<Types xmlns="http://schemas.openxmlformats.org/package/2006/content-types">
  <Default Extension="docx" ContentType="application/vnd.openxmlformats-officedocument.wordprocessingml.document"/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2"/>
  </p:notesMasterIdLst>
  <p:sldIdLst>
    <p:sldId id="396" r:id="rId2"/>
    <p:sldId id="457" r:id="rId3"/>
    <p:sldId id="418" r:id="rId4"/>
    <p:sldId id="304" r:id="rId5"/>
    <p:sldId id="390" r:id="rId6"/>
    <p:sldId id="445" r:id="rId7"/>
    <p:sldId id="420" r:id="rId8"/>
    <p:sldId id="317" r:id="rId9"/>
    <p:sldId id="409" r:id="rId10"/>
    <p:sldId id="407" r:id="rId11"/>
    <p:sldId id="356" r:id="rId12"/>
    <p:sldId id="361" r:id="rId13"/>
    <p:sldId id="410" r:id="rId14"/>
    <p:sldId id="363" r:id="rId15"/>
    <p:sldId id="442" r:id="rId16"/>
    <p:sldId id="401" r:id="rId17"/>
    <p:sldId id="423" r:id="rId18"/>
    <p:sldId id="388" r:id="rId19"/>
    <p:sldId id="422" r:id="rId20"/>
    <p:sldId id="359" r:id="rId21"/>
    <p:sldId id="360" r:id="rId22"/>
    <p:sldId id="434" r:id="rId23"/>
    <p:sldId id="433" r:id="rId24"/>
    <p:sldId id="392" r:id="rId25"/>
    <p:sldId id="438" r:id="rId26"/>
    <p:sldId id="411" r:id="rId27"/>
    <p:sldId id="439" r:id="rId28"/>
    <p:sldId id="394" r:id="rId29"/>
    <p:sldId id="340" r:id="rId30"/>
    <p:sldId id="441" r:id="rId31"/>
    <p:sldId id="370" r:id="rId32"/>
    <p:sldId id="343" r:id="rId33"/>
    <p:sldId id="342" r:id="rId34"/>
    <p:sldId id="432" r:id="rId35"/>
    <p:sldId id="424" r:id="rId36"/>
    <p:sldId id="329" r:id="rId37"/>
    <p:sldId id="443" r:id="rId38"/>
    <p:sldId id="403" r:id="rId39"/>
    <p:sldId id="368" r:id="rId40"/>
    <p:sldId id="425" r:id="rId41"/>
    <p:sldId id="330" r:id="rId42"/>
    <p:sldId id="331" r:id="rId43"/>
    <p:sldId id="395" r:id="rId44"/>
    <p:sldId id="365" r:id="rId45"/>
    <p:sldId id="426" r:id="rId46"/>
    <p:sldId id="428" r:id="rId47"/>
    <p:sldId id="427" r:id="rId48"/>
    <p:sldId id="366" r:id="rId49"/>
    <p:sldId id="429" r:id="rId50"/>
    <p:sldId id="430" r:id="rId51"/>
    <p:sldId id="431" r:id="rId52"/>
    <p:sldId id="436" r:id="rId53"/>
    <p:sldId id="437" r:id="rId54"/>
    <p:sldId id="440" r:id="rId55"/>
    <p:sldId id="446" r:id="rId56"/>
    <p:sldId id="444" r:id="rId57"/>
    <p:sldId id="447" r:id="rId58"/>
    <p:sldId id="449" r:id="rId59"/>
    <p:sldId id="450" r:id="rId60"/>
    <p:sldId id="451" r:id="rId61"/>
    <p:sldId id="448" r:id="rId62"/>
    <p:sldId id="452" r:id="rId63"/>
    <p:sldId id="453" r:id="rId64"/>
    <p:sldId id="414" r:id="rId65"/>
    <p:sldId id="415" r:id="rId66"/>
    <p:sldId id="454" r:id="rId67"/>
    <p:sldId id="417" r:id="rId68"/>
    <p:sldId id="455" r:id="rId69"/>
    <p:sldId id="458" r:id="rId70"/>
    <p:sldId id="421" r:id="rId71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Nesse11" initials="N" lastIdx="22" clrIdx="0">
    <p:extLst>
      <p:ext uri="{19B8F6BF-5375-455C-9EA6-DF929625EA0E}">
        <p15:presenceInfo xmlns:p15="http://schemas.microsoft.com/office/powerpoint/2012/main" userId="Nesse11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1D3E9"/>
    <a:srgbClr val="FFFFFF"/>
    <a:srgbClr val="F0F0F0"/>
    <a:srgbClr val="E3F2C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ittlere Formatvorlag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FABFCF23-3B69-468F-B69F-88F6DE6A72F2}" styleName="Mittlere Formatvorlage 1 - Akz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BC89EF96-8CEA-46FF-86C4-4CE0E7609802}" styleName="Helle Formatvorlage 3 - Akz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9012ECD-51FC-41F1-AA8D-1B2483CD663E}" styleName="Helle Formatvorlage 2 - Akz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B301B821-A1FF-4177-AEE7-76D212191A09}" styleName="Mittlere Formatvorlage 1 - Akz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956" autoAdjust="0"/>
    <p:restoredTop sz="74026" autoAdjust="0"/>
  </p:normalViewPr>
  <p:slideViewPr>
    <p:cSldViewPr>
      <p:cViewPr varScale="1">
        <p:scale>
          <a:sx n="53" d="100"/>
          <a:sy n="53" d="100"/>
        </p:scale>
        <p:origin x="2082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16" Type="http://schemas.openxmlformats.org/officeDocument/2006/relationships/slide" Target="slides/slide1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presProps" Target="presProp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theme" Target="theme/theme1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29" Type="http://schemas.openxmlformats.org/officeDocument/2006/relationships/slide" Target="slides/slide28.xml"/></Relationships>
</file>

<file path=ppt/diagrams/_rels/data2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jpeg"/></Relationships>
</file>

<file path=ppt/diagrams/_rels/drawing2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3_1">
  <dgm:title val=""/>
  <dgm:desc val=""/>
  <dgm:catLst>
    <dgm:cat type="accent3" pri="11100"/>
  </dgm:catLst>
  <dgm:styleLbl name="node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3">
        <a:alpha val="4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52E2822-A2B1-44D9-9F05-6213C905A410}" type="doc">
      <dgm:prSet loTypeId="urn:microsoft.com/office/officeart/2005/8/layout/equation1" loCatId="process" qsTypeId="urn:microsoft.com/office/officeart/2005/8/quickstyle/simple1" qsCatId="simple" csTypeId="urn:microsoft.com/office/officeart/2005/8/colors/accent1_2" csCatId="accent1" phldr="1"/>
      <dgm:spPr/>
    </dgm:pt>
    <dgm:pt modelId="{60A46F4D-D527-4C0F-A876-A7DAE66C9ED2}">
      <dgm:prSet phldrT="[Text]" custT="1"/>
      <dgm:spPr/>
      <dgm:t>
        <a:bodyPr/>
        <a:lstStyle/>
        <a:p>
          <a:r>
            <a:rPr lang="de-DE" sz="2400" dirty="0" err="1"/>
            <a:t>Ausbil</a:t>
          </a:r>
          <a:r>
            <a:rPr lang="de-DE" sz="2400" dirty="0"/>
            <a:t>-dungs-schule</a:t>
          </a:r>
        </a:p>
      </dgm:t>
    </dgm:pt>
    <dgm:pt modelId="{D611F150-FFDF-464C-86A5-E938D16D77EA}" type="parTrans" cxnId="{8CDBE467-E309-4118-9390-4AE98B0DC65C}">
      <dgm:prSet/>
      <dgm:spPr/>
      <dgm:t>
        <a:bodyPr/>
        <a:lstStyle/>
        <a:p>
          <a:endParaRPr lang="de-DE"/>
        </a:p>
      </dgm:t>
    </dgm:pt>
    <dgm:pt modelId="{821CB380-BED2-43F0-B5F8-EAFF2E84EAEF}" type="sibTrans" cxnId="{8CDBE467-E309-4118-9390-4AE98B0DC65C}">
      <dgm:prSet/>
      <dgm:spPr/>
      <dgm:t>
        <a:bodyPr/>
        <a:lstStyle/>
        <a:p>
          <a:endParaRPr lang="de-DE"/>
        </a:p>
      </dgm:t>
    </dgm:pt>
    <dgm:pt modelId="{ABF12985-E756-45FD-BE73-D801FD2B4CB6}">
      <dgm:prSet phldrT="[Text]" custT="1"/>
      <dgm:spPr/>
      <dgm:t>
        <a:bodyPr/>
        <a:lstStyle/>
        <a:p>
          <a:r>
            <a:rPr lang="de-DE" sz="2400" dirty="0" err="1"/>
            <a:t>ZfsL</a:t>
          </a:r>
          <a:endParaRPr lang="de-DE" sz="2400" dirty="0"/>
        </a:p>
        <a:p>
          <a:r>
            <a:rPr lang="de-DE" sz="2400" dirty="0"/>
            <a:t>Münster</a:t>
          </a:r>
        </a:p>
        <a:p>
          <a:r>
            <a:rPr lang="de-DE" sz="2400" dirty="0"/>
            <a:t>Lehramt </a:t>
          </a:r>
          <a:r>
            <a:rPr lang="de-DE" sz="2400" dirty="0" err="1"/>
            <a:t>GyGe</a:t>
          </a:r>
          <a:endParaRPr lang="de-DE" sz="2400" dirty="0"/>
        </a:p>
      </dgm:t>
    </dgm:pt>
    <dgm:pt modelId="{C9B033AB-A445-474D-A65B-A423A590D7B6}" type="parTrans" cxnId="{64052349-AAD1-4CEB-8E9E-C17BAA285D76}">
      <dgm:prSet/>
      <dgm:spPr/>
      <dgm:t>
        <a:bodyPr/>
        <a:lstStyle/>
        <a:p>
          <a:endParaRPr lang="de-DE"/>
        </a:p>
      </dgm:t>
    </dgm:pt>
    <dgm:pt modelId="{C76B2DE1-6718-4B3D-B77E-E05C2BF0AA60}" type="sibTrans" cxnId="{64052349-AAD1-4CEB-8E9E-C17BAA285D76}">
      <dgm:prSet/>
      <dgm:spPr/>
      <dgm:t>
        <a:bodyPr/>
        <a:lstStyle/>
        <a:p>
          <a:endParaRPr lang="de-DE"/>
        </a:p>
      </dgm:t>
    </dgm:pt>
    <dgm:pt modelId="{EC7F742D-6949-4857-BDBA-4929E5332B65}">
      <dgm:prSet phldrT="[Text]" custT="1"/>
      <dgm:spPr/>
      <dgm:t>
        <a:bodyPr/>
        <a:lstStyle/>
        <a:p>
          <a:r>
            <a:rPr lang="de-DE" sz="2400" dirty="0" err="1"/>
            <a:t>Schulsei</a:t>
          </a:r>
          <a:r>
            <a:rPr lang="de-DE" sz="2400" dirty="0"/>
            <a:t>-tiger Teil des PS</a:t>
          </a:r>
        </a:p>
      </dgm:t>
    </dgm:pt>
    <dgm:pt modelId="{C5226C8C-8CF6-4FF6-813D-48B157206CC3}" type="parTrans" cxnId="{55A09C2F-C37F-46C3-AA14-2AC6E0D4A966}">
      <dgm:prSet/>
      <dgm:spPr/>
      <dgm:t>
        <a:bodyPr/>
        <a:lstStyle/>
        <a:p>
          <a:endParaRPr lang="de-DE"/>
        </a:p>
      </dgm:t>
    </dgm:pt>
    <dgm:pt modelId="{56F448F4-D6F7-4B9A-95F9-D4E884C5D247}" type="sibTrans" cxnId="{55A09C2F-C37F-46C3-AA14-2AC6E0D4A966}">
      <dgm:prSet/>
      <dgm:spPr/>
      <dgm:t>
        <a:bodyPr/>
        <a:lstStyle/>
        <a:p>
          <a:endParaRPr lang="de-DE"/>
        </a:p>
      </dgm:t>
    </dgm:pt>
    <dgm:pt modelId="{22A5E780-D209-49DC-9908-92F41A2F8EC2}" type="pres">
      <dgm:prSet presAssocID="{D52E2822-A2B1-44D9-9F05-6213C905A410}" presName="linearFlow" presStyleCnt="0">
        <dgm:presLayoutVars>
          <dgm:dir/>
          <dgm:resizeHandles val="exact"/>
        </dgm:presLayoutVars>
      </dgm:prSet>
      <dgm:spPr/>
    </dgm:pt>
    <dgm:pt modelId="{056ED93C-E9A4-47AF-8305-B5454FEC8FB7}" type="pres">
      <dgm:prSet presAssocID="{60A46F4D-D527-4C0F-A876-A7DAE66C9ED2}" presName="node" presStyleLbl="node1" presStyleIdx="0" presStyleCnt="3">
        <dgm:presLayoutVars>
          <dgm:bulletEnabled val="1"/>
        </dgm:presLayoutVars>
      </dgm:prSet>
      <dgm:spPr/>
    </dgm:pt>
    <dgm:pt modelId="{1B2DCFB7-9D52-441F-94E2-DD3D0F40E565}" type="pres">
      <dgm:prSet presAssocID="{821CB380-BED2-43F0-B5F8-EAFF2E84EAEF}" presName="spacerL" presStyleCnt="0"/>
      <dgm:spPr/>
    </dgm:pt>
    <dgm:pt modelId="{6A440EE2-497A-415D-AD31-9272958B046A}" type="pres">
      <dgm:prSet presAssocID="{821CB380-BED2-43F0-B5F8-EAFF2E84EAEF}" presName="sibTrans" presStyleLbl="sibTrans2D1" presStyleIdx="0" presStyleCnt="2"/>
      <dgm:spPr/>
    </dgm:pt>
    <dgm:pt modelId="{C68C8797-EFAD-48D9-B16B-51FCF7C9A239}" type="pres">
      <dgm:prSet presAssocID="{821CB380-BED2-43F0-B5F8-EAFF2E84EAEF}" presName="spacerR" presStyleCnt="0"/>
      <dgm:spPr/>
    </dgm:pt>
    <dgm:pt modelId="{B8459E1C-F692-4772-9C0A-0760E32DD467}" type="pres">
      <dgm:prSet presAssocID="{ABF12985-E756-45FD-BE73-D801FD2B4CB6}" presName="node" presStyleLbl="node1" presStyleIdx="1" presStyleCnt="3">
        <dgm:presLayoutVars>
          <dgm:bulletEnabled val="1"/>
        </dgm:presLayoutVars>
      </dgm:prSet>
      <dgm:spPr/>
    </dgm:pt>
    <dgm:pt modelId="{D8586708-3A91-44A2-83E5-F47E8C2FE4E6}" type="pres">
      <dgm:prSet presAssocID="{C76B2DE1-6718-4B3D-B77E-E05C2BF0AA60}" presName="spacerL" presStyleCnt="0"/>
      <dgm:spPr/>
    </dgm:pt>
    <dgm:pt modelId="{9CF8167E-728C-4BE1-926F-45F8B988882B}" type="pres">
      <dgm:prSet presAssocID="{C76B2DE1-6718-4B3D-B77E-E05C2BF0AA60}" presName="sibTrans" presStyleLbl="sibTrans2D1" presStyleIdx="1" presStyleCnt="2"/>
      <dgm:spPr/>
    </dgm:pt>
    <dgm:pt modelId="{1273D7FF-17AF-45DB-B486-FDCEACD3B31E}" type="pres">
      <dgm:prSet presAssocID="{C76B2DE1-6718-4B3D-B77E-E05C2BF0AA60}" presName="spacerR" presStyleCnt="0"/>
      <dgm:spPr/>
    </dgm:pt>
    <dgm:pt modelId="{771F7A83-0B09-4B29-8D3A-AC190F524C8C}" type="pres">
      <dgm:prSet presAssocID="{EC7F742D-6949-4857-BDBA-4929E5332B65}" presName="node" presStyleLbl="node1" presStyleIdx="2" presStyleCnt="3" custLinFactNeighborY="-1147">
        <dgm:presLayoutVars>
          <dgm:bulletEnabled val="1"/>
        </dgm:presLayoutVars>
      </dgm:prSet>
      <dgm:spPr/>
    </dgm:pt>
  </dgm:ptLst>
  <dgm:cxnLst>
    <dgm:cxn modelId="{90960918-0F41-44C3-9804-DEC596A0BF1B}" type="presOf" srcId="{D52E2822-A2B1-44D9-9F05-6213C905A410}" destId="{22A5E780-D209-49DC-9908-92F41A2F8EC2}" srcOrd="0" destOrd="0" presId="urn:microsoft.com/office/officeart/2005/8/layout/equation1"/>
    <dgm:cxn modelId="{55A09C2F-C37F-46C3-AA14-2AC6E0D4A966}" srcId="{D52E2822-A2B1-44D9-9F05-6213C905A410}" destId="{EC7F742D-6949-4857-BDBA-4929E5332B65}" srcOrd="2" destOrd="0" parTransId="{C5226C8C-8CF6-4FF6-813D-48B157206CC3}" sibTransId="{56F448F4-D6F7-4B9A-95F9-D4E884C5D247}"/>
    <dgm:cxn modelId="{AF67E447-F9FB-4E3D-9A77-E6A0795AE1D7}" type="presOf" srcId="{ABF12985-E756-45FD-BE73-D801FD2B4CB6}" destId="{B8459E1C-F692-4772-9C0A-0760E32DD467}" srcOrd="0" destOrd="0" presId="urn:microsoft.com/office/officeart/2005/8/layout/equation1"/>
    <dgm:cxn modelId="{8CDBE467-E309-4118-9390-4AE98B0DC65C}" srcId="{D52E2822-A2B1-44D9-9F05-6213C905A410}" destId="{60A46F4D-D527-4C0F-A876-A7DAE66C9ED2}" srcOrd="0" destOrd="0" parTransId="{D611F150-FFDF-464C-86A5-E938D16D77EA}" sibTransId="{821CB380-BED2-43F0-B5F8-EAFF2E84EAEF}"/>
    <dgm:cxn modelId="{64052349-AAD1-4CEB-8E9E-C17BAA285D76}" srcId="{D52E2822-A2B1-44D9-9F05-6213C905A410}" destId="{ABF12985-E756-45FD-BE73-D801FD2B4CB6}" srcOrd="1" destOrd="0" parTransId="{C9B033AB-A445-474D-A65B-A423A590D7B6}" sibTransId="{C76B2DE1-6718-4B3D-B77E-E05C2BF0AA60}"/>
    <dgm:cxn modelId="{C6727D54-B2F1-4E5E-97AA-6E1C63CFE69D}" type="presOf" srcId="{C76B2DE1-6718-4B3D-B77E-E05C2BF0AA60}" destId="{9CF8167E-728C-4BE1-926F-45F8B988882B}" srcOrd="0" destOrd="0" presId="urn:microsoft.com/office/officeart/2005/8/layout/equation1"/>
    <dgm:cxn modelId="{EDED0E89-2812-4369-AB61-4AF44A725A58}" type="presOf" srcId="{60A46F4D-D527-4C0F-A876-A7DAE66C9ED2}" destId="{056ED93C-E9A4-47AF-8305-B5454FEC8FB7}" srcOrd="0" destOrd="0" presId="urn:microsoft.com/office/officeart/2005/8/layout/equation1"/>
    <dgm:cxn modelId="{D6351FC5-9973-4471-99FB-DED7D7450871}" type="presOf" srcId="{821CB380-BED2-43F0-B5F8-EAFF2E84EAEF}" destId="{6A440EE2-497A-415D-AD31-9272958B046A}" srcOrd="0" destOrd="0" presId="urn:microsoft.com/office/officeart/2005/8/layout/equation1"/>
    <dgm:cxn modelId="{C3421DE7-DAD5-4A9A-903B-2A6C409FA4A1}" type="presOf" srcId="{EC7F742D-6949-4857-BDBA-4929E5332B65}" destId="{771F7A83-0B09-4B29-8D3A-AC190F524C8C}" srcOrd="0" destOrd="0" presId="urn:microsoft.com/office/officeart/2005/8/layout/equation1"/>
    <dgm:cxn modelId="{B5F4C3AA-D325-42AD-94EB-E1AC184085AE}" type="presParOf" srcId="{22A5E780-D209-49DC-9908-92F41A2F8EC2}" destId="{056ED93C-E9A4-47AF-8305-B5454FEC8FB7}" srcOrd="0" destOrd="0" presId="urn:microsoft.com/office/officeart/2005/8/layout/equation1"/>
    <dgm:cxn modelId="{3D7E83EA-51AC-4CC3-9C0B-B6BBCE7A577B}" type="presParOf" srcId="{22A5E780-D209-49DC-9908-92F41A2F8EC2}" destId="{1B2DCFB7-9D52-441F-94E2-DD3D0F40E565}" srcOrd="1" destOrd="0" presId="urn:microsoft.com/office/officeart/2005/8/layout/equation1"/>
    <dgm:cxn modelId="{491B9F3B-614C-4955-B102-CFD00CEFEC4C}" type="presParOf" srcId="{22A5E780-D209-49DC-9908-92F41A2F8EC2}" destId="{6A440EE2-497A-415D-AD31-9272958B046A}" srcOrd="2" destOrd="0" presId="urn:microsoft.com/office/officeart/2005/8/layout/equation1"/>
    <dgm:cxn modelId="{99A45AAF-C0B6-4077-BA84-85DD61FA5C4E}" type="presParOf" srcId="{22A5E780-D209-49DC-9908-92F41A2F8EC2}" destId="{C68C8797-EFAD-48D9-B16B-51FCF7C9A239}" srcOrd="3" destOrd="0" presId="urn:microsoft.com/office/officeart/2005/8/layout/equation1"/>
    <dgm:cxn modelId="{2BD67116-7FE4-4B3D-B774-22B5BF8209E6}" type="presParOf" srcId="{22A5E780-D209-49DC-9908-92F41A2F8EC2}" destId="{B8459E1C-F692-4772-9C0A-0760E32DD467}" srcOrd="4" destOrd="0" presId="urn:microsoft.com/office/officeart/2005/8/layout/equation1"/>
    <dgm:cxn modelId="{DB0F75C3-B53B-4948-A04D-BD56553F23EF}" type="presParOf" srcId="{22A5E780-D209-49DC-9908-92F41A2F8EC2}" destId="{D8586708-3A91-44A2-83E5-F47E8C2FE4E6}" srcOrd="5" destOrd="0" presId="urn:microsoft.com/office/officeart/2005/8/layout/equation1"/>
    <dgm:cxn modelId="{909B2A26-43F5-4618-9BC3-FEAD0FF36117}" type="presParOf" srcId="{22A5E780-D209-49DC-9908-92F41A2F8EC2}" destId="{9CF8167E-728C-4BE1-926F-45F8B988882B}" srcOrd="6" destOrd="0" presId="urn:microsoft.com/office/officeart/2005/8/layout/equation1"/>
    <dgm:cxn modelId="{1DA9453B-F482-42F0-B5A6-3F741E6AC9D2}" type="presParOf" srcId="{22A5E780-D209-49DC-9908-92F41A2F8EC2}" destId="{1273D7FF-17AF-45DB-B486-FDCEACD3B31E}" srcOrd="7" destOrd="0" presId="urn:microsoft.com/office/officeart/2005/8/layout/equation1"/>
    <dgm:cxn modelId="{9FA3310C-EF0D-4CC3-9867-15971AAC2BD2}" type="presParOf" srcId="{22A5E780-D209-49DC-9908-92F41A2F8EC2}" destId="{771F7A83-0B09-4B29-8D3A-AC190F524C8C}" srcOrd="8" destOrd="0" presId="urn:microsoft.com/office/officeart/2005/8/layout/equatio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4919F0D-E1DC-4A36-96F7-199441B6C9D1}" type="doc">
      <dgm:prSet loTypeId="urn:microsoft.com/office/officeart/2005/8/layout/radial2" loCatId="relationship" qsTypeId="urn:microsoft.com/office/officeart/2005/8/quickstyle/simple1" qsCatId="simple" csTypeId="urn:microsoft.com/office/officeart/2005/8/colors/accent3_1" csCatId="accent3" phldr="1"/>
      <dgm:spPr/>
      <dgm:t>
        <a:bodyPr/>
        <a:lstStyle/>
        <a:p>
          <a:endParaRPr lang="de-DE"/>
        </a:p>
      </dgm:t>
    </dgm:pt>
    <dgm:pt modelId="{B54E8770-E2D6-42F8-9023-C94093AC167E}">
      <dgm:prSet phldrT="[Text]" custT="1"/>
      <dgm:spPr/>
      <dgm:t>
        <a:bodyPr/>
        <a:lstStyle/>
        <a:p>
          <a:r>
            <a:rPr lang="de-DE" sz="2000" b="1" dirty="0"/>
            <a:t>PS-Verordnung NRW gibt die </a:t>
          </a:r>
          <a:r>
            <a:rPr lang="de-DE" sz="2000" b="1" dirty="0" err="1"/>
            <a:t>Obligatorik</a:t>
          </a:r>
          <a:r>
            <a:rPr lang="de-DE" sz="2000" b="1" dirty="0"/>
            <a:t> vor</a:t>
          </a:r>
        </a:p>
      </dgm:t>
    </dgm:pt>
    <dgm:pt modelId="{D5E4A824-6888-489C-B849-CB62C1C71C27}" type="parTrans" cxnId="{D6FC7974-E108-4CAB-ACCF-E645680053E5}">
      <dgm:prSet/>
      <dgm:spPr/>
      <dgm:t>
        <a:bodyPr/>
        <a:lstStyle/>
        <a:p>
          <a:endParaRPr lang="de-DE"/>
        </a:p>
      </dgm:t>
    </dgm:pt>
    <dgm:pt modelId="{02E55ABA-665C-40C8-8D02-8173C0547108}" type="sibTrans" cxnId="{D6FC7974-E108-4CAB-ACCF-E645680053E5}">
      <dgm:prSet/>
      <dgm:spPr/>
      <dgm:t>
        <a:bodyPr/>
        <a:lstStyle/>
        <a:p>
          <a:endParaRPr lang="de-DE"/>
        </a:p>
      </dgm:t>
    </dgm:pt>
    <dgm:pt modelId="{63EC42E3-1D7F-40B7-B223-E32B8F339884}">
      <dgm:prSet phldrT="[Text]" custT="1"/>
      <dgm:spPr/>
      <dgm:t>
        <a:bodyPr/>
        <a:lstStyle/>
        <a:p>
          <a:r>
            <a:rPr lang="de-DE" sz="2000" b="1" dirty="0"/>
            <a:t>An Schüler*innen orientiertes Leitbild der Unterrichtsvorhaben</a:t>
          </a:r>
        </a:p>
      </dgm:t>
    </dgm:pt>
    <dgm:pt modelId="{685167E9-46AA-413F-B9B2-BDB102AB8E47}" type="parTrans" cxnId="{CC7F1669-2196-4CFD-8016-F8CF851A1829}">
      <dgm:prSet/>
      <dgm:spPr/>
      <dgm:t>
        <a:bodyPr/>
        <a:lstStyle/>
        <a:p>
          <a:endParaRPr lang="de-DE"/>
        </a:p>
      </dgm:t>
    </dgm:pt>
    <dgm:pt modelId="{A75AB669-8BFA-4D87-AC0E-C60F17A264C7}" type="sibTrans" cxnId="{CC7F1669-2196-4CFD-8016-F8CF851A1829}">
      <dgm:prSet/>
      <dgm:spPr/>
      <dgm:t>
        <a:bodyPr/>
        <a:lstStyle/>
        <a:p>
          <a:endParaRPr lang="de-DE"/>
        </a:p>
      </dgm:t>
    </dgm:pt>
    <dgm:pt modelId="{F1AF6FC6-3656-462A-A2CF-B07D9575929A}">
      <dgm:prSet phldrT="[Text]" custT="1"/>
      <dgm:spPr/>
      <dgm:t>
        <a:bodyPr/>
        <a:lstStyle/>
        <a:p>
          <a:r>
            <a:rPr lang="de-DE" sz="2000" b="1" dirty="0"/>
            <a:t>Beratungsfunktion bei Unterrichtsvorhaben</a:t>
          </a:r>
        </a:p>
      </dgm:t>
    </dgm:pt>
    <dgm:pt modelId="{D3BA2D2E-1341-4A74-8BAA-C7B60BD9C99C}" type="parTrans" cxnId="{FA089841-1F12-4B61-8131-B076B9536C82}">
      <dgm:prSet/>
      <dgm:spPr/>
      <dgm:t>
        <a:bodyPr/>
        <a:lstStyle/>
        <a:p>
          <a:endParaRPr lang="de-DE"/>
        </a:p>
      </dgm:t>
    </dgm:pt>
    <dgm:pt modelId="{B092D09A-BE75-4E56-A15E-B9717A414DB4}" type="sibTrans" cxnId="{FA089841-1F12-4B61-8131-B076B9536C82}">
      <dgm:prSet/>
      <dgm:spPr/>
      <dgm:t>
        <a:bodyPr/>
        <a:lstStyle/>
        <a:p>
          <a:endParaRPr lang="de-DE"/>
        </a:p>
      </dgm:t>
    </dgm:pt>
    <dgm:pt modelId="{1D15076A-04BE-402D-A490-01235F35F498}">
      <dgm:prSet phldrT="[Text]" custT="1"/>
      <dgm:spPr/>
      <dgm:t>
        <a:bodyPr/>
        <a:lstStyle/>
        <a:p>
          <a:pPr algn="ctr"/>
          <a:r>
            <a:rPr lang="de-DE" sz="2000" b="1" dirty="0"/>
            <a:t>Strukturelle Ähnlichkeit:</a:t>
          </a:r>
        </a:p>
        <a:p>
          <a:pPr algn="ctr"/>
          <a:r>
            <a:rPr lang="de-DE" sz="2000" b="1" dirty="0"/>
            <a:t>fachliche Praxisbegleitung (PB) bei einem Unterrichtsvorhaben im Praxis-semester und Unterrichtsbesuch (UB) im                                      Vorbereitungsdienst</a:t>
          </a:r>
        </a:p>
      </dgm:t>
    </dgm:pt>
    <dgm:pt modelId="{45743CA0-8380-4A7B-8839-F3BC6F245B3D}" type="parTrans" cxnId="{273CC8AD-44DC-42DB-A52C-FAB918FFA509}">
      <dgm:prSet/>
      <dgm:spPr/>
      <dgm:t>
        <a:bodyPr/>
        <a:lstStyle/>
        <a:p>
          <a:endParaRPr lang="de-DE"/>
        </a:p>
      </dgm:t>
    </dgm:pt>
    <dgm:pt modelId="{966E2336-1ABA-49B8-A6A6-B6AE6199E8F8}" type="sibTrans" cxnId="{273CC8AD-44DC-42DB-A52C-FAB918FFA509}">
      <dgm:prSet/>
      <dgm:spPr/>
      <dgm:t>
        <a:bodyPr/>
        <a:lstStyle/>
        <a:p>
          <a:endParaRPr lang="de-DE"/>
        </a:p>
      </dgm:t>
    </dgm:pt>
    <dgm:pt modelId="{E6435310-87C3-487C-9790-D84BDB80AFD6}">
      <dgm:prSet phldrT="[Text]" custT="1"/>
      <dgm:spPr/>
      <dgm:t>
        <a:bodyPr/>
        <a:lstStyle/>
        <a:p>
          <a:r>
            <a:rPr lang="de-DE" sz="2000" b="1" dirty="0"/>
            <a:t>Betonung von Unterrichtselementen in den  ZfsL-Begleitveranstaltungen</a:t>
          </a:r>
        </a:p>
      </dgm:t>
    </dgm:pt>
    <dgm:pt modelId="{D5811C6E-69F1-4FB0-B36D-6CD289C7D6D4}" type="parTrans" cxnId="{8AB82F7E-E8BA-4AD9-A7E4-017AEC57AEF3}">
      <dgm:prSet/>
      <dgm:spPr/>
      <dgm:t>
        <a:bodyPr/>
        <a:lstStyle/>
        <a:p>
          <a:endParaRPr lang="de-DE"/>
        </a:p>
      </dgm:t>
    </dgm:pt>
    <dgm:pt modelId="{DB6C5FC9-B775-4BC7-8175-E1E920D3C1F4}" type="sibTrans" cxnId="{8AB82F7E-E8BA-4AD9-A7E4-017AEC57AEF3}">
      <dgm:prSet/>
      <dgm:spPr/>
      <dgm:t>
        <a:bodyPr/>
        <a:lstStyle/>
        <a:p>
          <a:endParaRPr lang="de-DE"/>
        </a:p>
      </dgm:t>
    </dgm:pt>
    <dgm:pt modelId="{7FBEA6DE-562B-4E77-8592-39286A9ADAE1}" type="pres">
      <dgm:prSet presAssocID="{74919F0D-E1DC-4A36-96F7-199441B6C9D1}" presName="composite" presStyleCnt="0">
        <dgm:presLayoutVars>
          <dgm:chMax val="5"/>
          <dgm:dir/>
          <dgm:animLvl val="ctr"/>
          <dgm:resizeHandles val="exact"/>
        </dgm:presLayoutVars>
      </dgm:prSet>
      <dgm:spPr/>
    </dgm:pt>
    <dgm:pt modelId="{CFDC6946-971F-407A-BF4A-F9392AA55DE9}" type="pres">
      <dgm:prSet presAssocID="{74919F0D-E1DC-4A36-96F7-199441B6C9D1}" presName="cycle" presStyleCnt="0"/>
      <dgm:spPr/>
    </dgm:pt>
    <dgm:pt modelId="{90A2942E-344C-4061-AD0C-8A8E523E94BF}" type="pres">
      <dgm:prSet presAssocID="{74919F0D-E1DC-4A36-96F7-199441B6C9D1}" presName="centerShape" presStyleCnt="0"/>
      <dgm:spPr/>
    </dgm:pt>
    <dgm:pt modelId="{9C732437-CD09-4C50-A052-EE0BFD2DC7C7}" type="pres">
      <dgm:prSet presAssocID="{74919F0D-E1DC-4A36-96F7-199441B6C9D1}" presName="connSite" presStyleLbl="node1" presStyleIdx="0" presStyleCnt="6"/>
      <dgm:spPr/>
    </dgm:pt>
    <dgm:pt modelId="{D59F0D65-FF00-47AF-8BA4-FD2166AD352A}" type="pres">
      <dgm:prSet presAssocID="{74919F0D-E1DC-4A36-96F7-199441B6C9D1}" presName="visible" presStyleLbl="node1" presStyleIdx="0" presStyleCnt="6" custScaleX="188040" custScaleY="167094" custLinFactNeighborX="-37443" custLinFactNeighborY="-11669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77000" r="-77000"/>
          </a:stretch>
        </a:blipFill>
      </dgm:spPr>
    </dgm:pt>
    <dgm:pt modelId="{2EE6D0F2-1634-44AD-84F0-10C27C4CD8DD}" type="pres">
      <dgm:prSet presAssocID="{D5811C6E-69F1-4FB0-B36D-6CD289C7D6D4}" presName="Name25" presStyleLbl="parChTrans1D1" presStyleIdx="0" presStyleCnt="5"/>
      <dgm:spPr/>
    </dgm:pt>
    <dgm:pt modelId="{ECBBAB41-AA66-413D-988C-69F26CD28FCD}" type="pres">
      <dgm:prSet presAssocID="{E6435310-87C3-487C-9790-D84BDB80AFD6}" presName="node" presStyleCnt="0"/>
      <dgm:spPr/>
    </dgm:pt>
    <dgm:pt modelId="{797A1D69-AF96-4C35-9B09-815241FFA527}" type="pres">
      <dgm:prSet presAssocID="{E6435310-87C3-487C-9790-D84BDB80AFD6}" presName="parentNode" presStyleLbl="node1" presStyleIdx="1" presStyleCnt="6" custScaleX="777430" custScaleY="149306" custLinFactNeighborX="-63556" custLinFactNeighborY="42558">
        <dgm:presLayoutVars>
          <dgm:chMax val="1"/>
          <dgm:bulletEnabled val="1"/>
        </dgm:presLayoutVars>
      </dgm:prSet>
      <dgm:spPr/>
    </dgm:pt>
    <dgm:pt modelId="{D88EFEF7-D8F7-446B-A340-77A1F2B1633B}" type="pres">
      <dgm:prSet presAssocID="{E6435310-87C3-487C-9790-D84BDB80AFD6}" presName="childNode" presStyleLbl="revTx" presStyleIdx="0" presStyleCnt="0">
        <dgm:presLayoutVars>
          <dgm:bulletEnabled val="1"/>
        </dgm:presLayoutVars>
      </dgm:prSet>
      <dgm:spPr/>
    </dgm:pt>
    <dgm:pt modelId="{7CCB4AB3-FD01-49ED-BF4C-A505527B5098}" type="pres">
      <dgm:prSet presAssocID="{D5E4A824-6888-489C-B849-CB62C1C71C27}" presName="Name25" presStyleLbl="parChTrans1D1" presStyleIdx="1" presStyleCnt="5"/>
      <dgm:spPr/>
    </dgm:pt>
    <dgm:pt modelId="{BEB0615D-7424-4CB2-9CFE-9C722C5A53E3}" type="pres">
      <dgm:prSet presAssocID="{B54E8770-E2D6-42F8-9023-C94093AC167E}" presName="node" presStyleCnt="0"/>
      <dgm:spPr/>
    </dgm:pt>
    <dgm:pt modelId="{F56971B1-29ED-42F3-8B0E-345A5308CE6B}" type="pres">
      <dgm:prSet presAssocID="{B54E8770-E2D6-42F8-9023-C94093AC167E}" presName="parentNode" presStyleLbl="node1" presStyleIdx="2" presStyleCnt="6" custScaleX="628172" custScaleY="147521" custLinFactX="122699" custLinFactNeighborX="200000" custLinFactNeighborY="-3040">
        <dgm:presLayoutVars>
          <dgm:chMax val="1"/>
          <dgm:bulletEnabled val="1"/>
        </dgm:presLayoutVars>
      </dgm:prSet>
      <dgm:spPr/>
    </dgm:pt>
    <dgm:pt modelId="{20511A88-2995-4E1C-9BA1-9E3634824932}" type="pres">
      <dgm:prSet presAssocID="{B54E8770-E2D6-42F8-9023-C94093AC167E}" presName="childNode" presStyleLbl="revTx" presStyleIdx="0" presStyleCnt="0">
        <dgm:presLayoutVars>
          <dgm:bulletEnabled val="1"/>
        </dgm:presLayoutVars>
      </dgm:prSet>
      <dgm:spPr/>
    </dgm:pt>
    <dgm:pt modelId="{FEFCFFA3-D774-48AE-9AD8-B9EF3523F4AD}" type="pres">
      <dgm:prSet presAssocID="{685167E9-46AA-413F-B9B2-BDB102AB8E47}" presName="Name25" presStyleLbl="parChTrans1D1" presStyleIdx="2" presStyleCnt="5"/>
      <dgm:spPr/>
    </dgm:pt>
    <dgm:pt modelId="{69822014-05F7-44C9-860F-B2342E5FE6D2}" type="pres">
      <dgm:prSet presAssocID="{63EC42E3-1D7F-40B7-B223-E32B8F339884}" presName="node" presStyleCnt="0"/>
      <dgm:spPr/>
    </dgm:pt>
    <dgm:pt modelId="{4468ECD5-F5D6-4995-B644-AF558A542242}" type="pres">
      <dgm:prSet presAssocID="{63EC42E3-1D7F-40B7-B223-E32B8F339884}" presName="parentNode" presStyleLbl="node1" presStyleIdx="3" presStyleCnt="6" custAng="0" custScaleX="511644" custScaleY="243363" custLinFactX="111163" custLinFactNeighborX="200000" custLinFactNeighborY="9285">
        <dgm:presLayoutVars>
          <dgm:chMax val="1"/>
          <dgm:bulletEnabled val="1"/>
        </dgm:presLayoutVars>
      </dgm:prSet>
      <dgm:spPr/>
    </dgm:pt>
    <dgm:pt modelId="{7AC14C49-90B3-4535-8128-B3B980EBACC1}" type="pres">
      <dgm:prSet presAssocID="{63EC42E3-1D7F-40B7-B223-E32B8F339884}" presName="childNode" presStyleLbl="revTx" presStyleIdx="0" presStyleCnt="0">
        <dgm:presLayoutVars>
          <dgm:bulletEnabled val="1"/>
        </dgm:presLayoutVars>
      </dgm:prSet>
      <dgm:spPr/>
    </dgm:pt>
    <dgm:pt modelId="{715001E7-66CC-44A0-A628-9003CEEFB76F}" type="pres">
      <dgm:prSet presAssocID="{D3BA2D2E-1341-4A74-8BAA-C7B60BD9C99C}" presName="Name25" presStyleLbl="parChTrans1D1" presStyleIdx="3" presStyleCnt="5"/>
      <dgm:spPr/>
    </dgm:pt>
    <dgm:pt modelId="{B96ED60C-55C7-424D-9474-63A6F01BB05A}" type="pres">
      <dgm:prSet presAssocID="{F1AF6FC6-3656-462A-A2CF-B07D9575929A}" presName="node" presStyleCnt="0"/>
      <dgm:spPr/>
    </dgm:pt>
    <dgm:pt modelId="{E12C28A2-8964-4F0F-9955-82D8AEF088DE}" type="pres">
      <dgm:prSet presAssocID="{F1AF6FC6-3656-462A-A2CF-B07D9575929A}" presName="parentNode" presStyleLbl="node1" presStyleIdx="4" presStyleCnt="6" custScaleX="549965" custScaleY="172466" custLinFactX="200000" custLinFactNeighborX="297340" custLinFactNeighborY="-15519">
        <dgm:presLayoutVars>
          <dgm:chMax val="1"/>
          <dgm:bulletEnabled val="1"/>
        </dgm:presLayoutVars>
      </dgm:prSet>
      <dgm:spPr/>
    </dgm:pt>
    <dgm:pt modelId="{650AD448-6056-49FD-982D-A20786FBFF00}" type="pres">
      <dgm:prSet presAssocID="{F1AF6FC6-3656-462A-A2CF-B07D9575929A}" presName="childNode" presStyleLbl="revTx" presStyleIdx="0" presStyleCnt="0">
        <dgm:presLayoutVars>
          <dgm:bulletEnabled val="1"/>
        </dgm:presLayoutVars>
      </dgm:prSet>
      <dgm:spPr/>
    </dgm:pt>
    <dgm:pt modelId="{AF6B6BAC-79F1-498F-A0F5-6497DC3B405B}" type="pres">
      <dgm:prSet presAssocID="{45743CA0-8380-4A7B-8839-F3BC6F245B3D}" presName="Name25" presStyleLbl="parChTrans1D1" presStyleIdx="4" presStyleCnt="5"/>
      <dgm:spPr/>
    </dgm:pt>
    <dgm:pt modelId="{A513671A-836A-4087-AED5-6BA859D1FB59}" type="pres">
      <dgm:prSet presAssocID="{1D15076A-04BE-402D-A490-01235F35F498}" presName="node" presStyleCnt="0"/>
      <dgm:spPr/>
    </dgm:pt>
    <dgm:pt modelId="{B4069BB9-4AD8-4CEA-8AE4-303591C7A9B0}" type="pres">
      <dgm:prSet presAssocID="{1D15076A-04BE-402D-A490-01235F35F498}" presName="parentNode" presStyleLbl="node1" presStyleIdx="5" presStyleCnt="6" custScaleX="966601" custScaleY="261734" custLinFactNeighborX="-78610" custLinFactNeighborY="-76781">
        <dgm:presLayoutVars>
          <dgm:chMax val="1"/>
          <dgm:bulletEnabled val="1"/>
        </dgm:presLayoutVars>
      </dgm:prSet>
      <dgm:spPr/>
    </dgm:pt>
    <dgm:pt modelId="{2BE68D13-611E-47BB-BD1B-ACF1CF1DE932}" type="pres">
      <dgm:prSet presAssocID="{1D15076A-04BE-402D-A490-01235F35F498}" presName="childNode" presStyleLbl="revTx" presStyleIdx="0" presStyleCnt="0">
        <dgm:presLayoutVars>
          <dgm:bulletEnabled val="1"/>
        </dgm:presLayoutVars>
      </dgm:prSet>
      <dgm:spPr/>
    </dgm:pt>
  </dgm:ptLst>
  <dgm:cxnLst>
    <dgm:cxn modelId="{42702F03-7199-41D2-A924-1E99E9CA3D1A}" type="presOf" srcId="{45743CA0-8380-4A7B-8839-F3BC6F245B3D}" destId="{AF6B6BAC-79F1-498F-A0F5-6497DC3B405B}" srcOrd="0" destOrd="0" presId="urn:microsoft.com/office/officeart/2005/8/layout/radial2"/>
    <dgm:cxn modelId="{673AC93B-6A21-4A75-A181-47E0407AB633}" type="presOf" srcId="{D5E4A824-6888-489C-B849-CB62C1C71C27}" destId="{7CCB4AB3-FD01-49ED-BF4C-A505527B5098}" srcOrd="0" destOrd="0" presId="urn:microsoft.com/office/officeart/2005/8/layout/radial2"/>
    <dgm:cxn modelId="{F316A25E-0C56-4CD2-95D1-C95ACBA14E3F}" type="presOf" srcId="{E6435310-87C3-487C-9790-D84BDB80AFD6}" destId="{797A1D69-AF96-4C35-9B09-815241FFA527}" srcOrd="0" destOrd="0" presId="urn:microsoft.com/office/officeart/2005/8/layout/radial2"/>
    <dgm:cxn modelId="{FA089841-1F12-4B61-8131-B076B9536C82}" srcId="{74919F0D-E1DC-4A36-96F7-199441B6C9D1}" destId="{F1AF6FC6-3656-462A-A2CF-B07D9575929A}" srcOrd="3" destOrd="0" parTransId="{D3BA2D2E-1341-4A74-8BAA-C7B60BD9C99C}" sibTransId="{B092D09A-BE75-4E56-A15E-B9717A414DB4}"/>
    <dgm:cxn modelId="{5B245863-5836-420A-97BD-2CCECAF258B6}" type="presOf" srcId="{B54E8770-E2D6-42F8-9023-C94093AC167E}" destId="{F56971B1-29ED-42F3-8B0E-345A5308CE6B}" srcOrd="0" destOrd="0" presId="urn:microsoft.com/office/officeart/2005/8/layout/radial2"/>
    <dgm:cxn modelId="{CC7F1669-2196-4CFD-8016-F8CF851A1829}" srcId="{74919F0D-E1DC-4A36-96F7-199441B6C9D1}" destId="{63EC42E3-1D7F-40B7-B223-E32B8F339884}" srcOrd="2" destOrd="0" parTransId="{685167E9-46AA-413F-B9B2-BDB102AB8E47}" sibTransId="{A75AB669-8BFA-4D87-AC0E-C60F17A264C7}"/>
    <dgm:cxn modelId="{D6FC7974-E108-4CAB-ACCF-E645680053E5}" srcId="{74919F0D-E1DC-4A36-96F7-199441B6C9D1}" destId="{B54E8770-E2D6-42F8-9023-C94093AC167E}" srcOrd="1" destOrd="0" parTransId="{D5E4A824-6888-489C-B849-CB62C1C71C27}" sibTransId="{02E55ABA-665C-40C8-8D02-8173C0547108}"/>
    <dgm:cxn modelId="{8AB82F7E-E8BA-4AD9-A7E4-017AEC57AEF3}" srcId="{74919F0D-E1DC-4A36-96F7-199441B6C9D1}" destId="{E6435310-87C3-487C-9790-D84BDB80AFD6}" srcOrd="0" destOrd="0" parTransId="{D5811C6E-69F1-4FB0-B36D-6CD289C7D6D4}" sibTransId="{DB6C5FC9-B775-4BC7-8175-E1E920D3C1F4}"/>
    <dgm:cxn modelId="{6FA6188B-237A-4F23-AD3A-309AA039A423}" type="presOf" srcId="{685167E9-46AA-413F-B9B2-BDB102AB8E47}" destId="{FEFCFFA3-D774-48AE-9AD8-B9EF3523F4AD}" srcOrd="0" destOrd="0" presId="urn:microsoft.com/office/officeart/2005/8/layout/radial2"/>
    <dgm:cxn modelId="{88EC37A2-3BD2-486F-88ED-4C5BD6DBBBD7}" type="presOf" srcId="{D5811C6E-69F1-4FB0-B36D-6CD289C7D6D4}" destId="{2EE6D0F2-1634-44AD-84F0-10C27C4CD8DD}" srcOrd="0" destOrd="0" presId="urn:microsoft.com/office/officeart/2005/8/layout/radial2"/>
    <dgm:cxn modelId="{273CC8AD-44DC-42DB-A52C-FAB918FFA509}" srcId="{74919F0D-E1DC-4A36-96F7-199441B6C9D1}" destId="{1D15076A-04BE-402D-A490-01235F35F498}" srcOrd="4" destOrd="0" parTransId="{45743CA0-8380-4A7B-8839-F3BC6F245B3D}" sibTransId="{966E2336-1ABA-49B8-A6A6-B6AE6199E8F8}"/>
    <dgm:cxn modelId="{8E3A3BB3-22CB-4378-92C5-49E3076E0119}" type="presOf" srcId="{D3BA2D2E-1341-4A74-8BAA-C7B60BD9C99C}" destId="{715001E7-66CC-44A0-A628-9003CEEFB76F}" srcOrd="0" destOrd="0" presId="urn:microsoft.com/office/officeart/2005/8/layout/radial2"/>
    <dgm:cxn modelId="{1388AEEF-D25D-478E-982B-9CA6FCC0D101}" type="presOf" srcId="{1D15076A-04BE-402D-A490-01235F35F498}" destId="{B4069BB9-4AD8-4CEA-8AE4-303591C7A9B0}" srcOrd="0" destOrd="0" presId="urn:microsoft.com/office/officeart/2005/8/layout/radial2"/>
    <dgm:cxn modelId="{0C7D4CF2-7817-439D-B941-37855B485C1D}" type="presOf" srcId="{74919F0D-E1DC-4A36-96F7-199441B6C9D1}" destId="{7FBEA6DE-562B-4E77-8592-39286A9ADAE1}" srcOrd="0" destOrd="0" presId="urn:microsoft.com/office/officeart/2005/8/layout/radial2"/>
    <dgm:cxn modelId="{818362F8-D10E-4AEF-8A47-7AB63A265902}" type="presOf" srcId="{63EC42E3-1D7F-40B7-B223-E32B8F339884}" destId="{4468ECD5-F5D6-4995-B644-AF558A542242}" srcOrd="0" destOrd="0" presId="urn:microsoft.com/office/officeart/2005/8/layout/radial2"/>
    <dgm:cxn modelId="{98AC49FF-42F1-45EC-BEC3-773C7784C892}" type="presOf" srcId="{F1AF6FC6-3656-462A-A2CF-B07D9575929A}" destId="{E12C28A2-8964-4F0F-9955-82D8AEF088DE}" srcOrd="0" destOrd="0" presId="urn:microsoft.com/office/officeart/2005/8/layout/radial2"/>
    <dgm:cxn modelId="{4D53332D-BD09-40B9-B63D-AD466F814768}" type="presParOf" srcId="{7FBEA6DE-562B-4E77-8592-39286A9ADAE1}" destId="{CFDC6946-971F-407A-BF4A-F9392AA55DE9}" srcOrd="0" destOrd="0" presId="urn:microsoft.com/office/officeart/2005/8/layout/radial2"/>
    <dgm:cxn modelId="{D25937C1-39CC-484E-8674-DD098483CE38}" type="presParOf" srcId="{CFDC6946-971F-407A-BF4A-F9392AA55DE9}" destId="{90A2942E-344C-4061-AD0C-8A8E523E94BF}" srcOrd="0" destOrd="0" presId="urn:microsoft.com/office/officeart/2005/8/layout/radial2"/>
    <dgm:cxn modelId="{88498719-DA02-4ACE-8F50-40D3E2B35341}" type="presParOf" srcId="{90A2942E-344C-4061-AD0C-8A8E523E94BF}" destId="{9C732437-CD09-4C50-A052-EE0BFD2DC7C7}" srcOrd="0" destOrd="0" presId="urn:microsoft.com/office/officeart/2005/8/layout/radial2"/>
    <dgm:cxn modelId="{50704095-4E9A-4150-A45E-01F382F75759}" type="presParOf" srcId="{90A2942E-344C-4061-AD0C-8A8E523E94BF}" destId="{D59F0D65-FF00-47AF-8BA4-FD2166AD352A}" srcOrd="1" destOrd="0" presId="urn:microsoft.com/office/officeart/2005/8/layout/radial2"/>
    <dgm:cxn modelId="{6417EDF0-E470-4B32-A721-F0514CD7ACD6}" type="presParOf" srcId="{CFDC6946-971F-407A-BF4A-F9392AA55DE9}" destId="{2EE6D0F2-1634-44AD-84F0-10C27C4CD8DD}" srcOrd="1" destOrd="0" presId="urn:microsoft.com/office/officeart/2005/8/layout/radial2"/>
    <dgm:cxn modelId="{D3BC470C-197D-47B7-BA31-D440D81B84B0}" type="presParOf" srcId="{CFDC6946-971F-407A-BF4A-F9392AA55DE9}" destId="{ECBBAB41-AA66-413D-988C-69F26CD28FCD}" srcOrd="2" destOrd="0" presId="urn:microsoft.com/office/officeart/2005/8/layout/radial2"/>
    <dgm:cxn modelId="{FA486E79-7C37-4EF3-B6BF-096BA1F17562}" type="presParOf" srcId="{ECBBAB41-AA66-413D-988C-69F26CD28FCD}" destId="{797A1D69-AF96-4C35-9B09-815241FFA527}" srcOrd="0" destOrd="0" presId="urn:microsoft.com/office/officeart/2005/8/layout/radial2"/>
    <dgm:cxn modelId="{2109B330-6787-412A-AE8E-E4B3BDA00A68}" type="presParOf" srcId="{ECBBAB41-AA66-413D-988C-69F26CD28FCD}" destId="{D88EFEF7-D8F7-446B-A340-77A1F2B1633B}" srcOrd="1" destOrd="0" presId="urn:microsoft.com/office/officeart/2005/8/layout/radial2"/>
    <dgm:cxn modelId="{185B6856-CB8F-4F35-95C7-A5C8EBA13392}" type="presParOf" srcId="{CFDC6946-971F-407A-BF4A-F9392AA55DE9}" destId="{7CCB4AB3-FD01-49ED-BF4C-A505527B5098}" srcOrd="3" destOrd="0" presId="urn:microsoft.com/office/officeart/2005/8/layout/radial2"/>
    <dgm:cxn modelId="{977DD32E-1A3E-4724-A2AD-AB8191DCA514}" type="presParOf" srcId="{CFDC6946-971F-407A-BF4A-F9392AA55DE9}" destId="{BEB0615D-7424-4CB2-9CFE-9C722C5A53E3}" srcOrd="4" destOrd="0" presId="urn:microsoft.com/office/officeart/2005/8/layout/radial2"/>
    <dgm:cxn modelId="{9A4AE2BF-F347-4A2B-AD79-6595E10FD1CC}" type="presParOf" srcId="{BEB0615D-7424-4CB2-9CFE-9C722C5A53E3}" destId="{F56971B1-29ED-42F3-8B0E-345A5308CE6B}" srcOrd="0" destOrd="0" presId="urn:microsoft.com/office/officeart/2005/8/layout/radial2"/>
    <dgm:cxn modelId="{5D10F2A9-A564-4AD7-B0F6-402AA7F6F3D1}" type="presParOf" srcId="{BEB0615D-7424-4CB2-9CFE-9C722C5A53E3}" destId="{20511A88-2995-4E1C-9BA1-9E3634824932}" srcOrd="1" destOrd="0" presId="urn:microsoft.com/office/officeart/2005/8/layout/radial2"/>
    <dgm:cxn modelId="{AC238B49-C124-48D1-958A-694ABD67B6E9}" type="presParOf" srcId="{CFDC6946-971F-407A-BF4A-F9392AA55DE9}" destId="{FEFCFFA3-D774-48AE-9AD8-B9EF3523F4AD}" srcOrd="5" destOrd="0" presId="urn:microsoft.com/office/officeart/2005/8/layout/radial2"/>
    <dgm:cxn modelId="{AE82515D-5C4C-4008-BCE3-A2D1C523E206}" type="presParOf" srcId="{CFDC6946-971F-407A-BF4A-F9392AA55DE9}" destId="{69822014-05F7-44C9-860F-B2342E5FE6D2}" srcOrd="6" destOrd="0" presId="urn:microsoft.com/office/officeart/2005/8/layout/radial2"/>
    <dgm:cxn modelId="{5E0FA204-3EB3-49B5-AB7C-23015CBAC8AE}" type="presParOf" srcId="{69822014-05F7-44C9-860F-B2342E5FE6D2}" destId="{4468ECD5-F5D6-4995-B644-AF558A542242}" srcOrd="0" destOrd="0" presId="urn:microsoft.com/office/officeart/2005/8/layout/radial2"/>
    <dgm:cxn modelId="{3FCB8657-68B8-463B-A752-58FEF7150183}" type="presParOf" srcId="{69822014-05F7-44C9-860F-B2342E5FE6D2}" destId="{7AC14C49-90B3-4535-8128-B3B980EBACC1}" srcOrd="1" destOrd="0" presId="urn:microsoft.com/office/officeart/2005/8/layout/radial2"/>
    <dgm:cxn modelId="{901256A1-0B0D-4DD0-B62D-84104309F6C6}" type="presParOf" srcId="{CFDC6946-971F-407A-BF4A-F9392AA55DE9}" destId="{715001E7-66CC-44A0-A628-9003CEEFB76F}" srcOrd="7" destOrd="0" presId="urn:microsoft.com/office/officeart/2005/8/layout/radial2"/>
    <dgm:cxn modelId="{B32C2F7A-2216-4771-B5D0-BD5DEC1F36EA}" type="presParOf" srcId="{CFDC6946-971F-407A-BF4A-F9392AA55DE9}" destId="{B96ED60C-55C7-424D-9474-63A6F01BB05A}" srcOrd="8" destOrd="0" presId="urn:microsoft.com/office/officeart/2005/8/layout/radial2"/>
    <dgm:cxn modelId="{80F995C6-EDA3-48F0-B888-66F051B49FBA}" type="presParOf" srcId="{B96ED60C-55C7-424D-9474-63A6F01BB05A}" destId="{E12C28A2-8964-4F0F-9955-82D8AEF088DE}" srcOrd="0" destOrd="0" presId="urn:microsoft.com/office/officeart/2005/8/layout/radial2"/>
    <dgm:cxn modelId="{47F8FDAD-FAC2-4B42-B13B-429B661E1D5E}" type="presParOf" srcId="{B96ED60C-55C7-424D-9474-63A6F01BB05A}" destId="{650AD448-6056-49FD-982D-A20786FBFF00}" srcOrd="1" destOrd="0" presId="urn:microsoft.com/office/officeart/2005/8/layout/radial2"/>
    <dgm:cxn modelId="{55C77572-52CE-4A29-98FF-74AA8808FE8D}" type="presParOf" srcId="{CFDC6946-971F-407A-BF4A-F9392AA55DE9}" destId="{AF6B6BAC-79F1-498F-A0F5-6497DC3B405B}" srcOrd="9" destOrd="0" presId="urn:microsoft.com/office/officeart/2005/8/layout/radial2"/>
    <dgm:cxn modelId="{C157BE44-45CD-45EE-A75F-8F1446D32ED9}" type="presParOf" srcId="{CFDC6946-971F-407A-BF4A-F9392AA55DE9}" destId="{A513671A-836A-4087-AED5-6BA859D1FB59}" srcOrd="10" destOrd="0" presId="urn:microsoft.com/office/officeart/2005/8/layout/radial2"/>
    <dgm:cxn modelId="{9D58C225-C1EF-4246-92B6-0C4048CC68C4}" type="presParOf" srcId="{A513671A-836A-4087-AED5-6BA859D1FB59}" destId="{B4069BB9-4AD8-4CEA-8AE4-303591C7A9B0}" srcOrd="0" destOrd="0" presId="urn:microsoft.com/office/officeart/2005/8/layout/radial2"/>
    <dgm:cxn modelId="{7AE37A6C-1ACA-4352-BA6F-F2FE4B73221C}" type="presParOf" srcId="{A513671A-836A-4087-AED5-6BA859D1FB59}" destId="{2BE68D13-611E-47BB-BD1B-ACF1CF1DE932}" srcOrd="1" destOrd="0" presId="urn:microsoft.com/office/officeart/2005/8/layout/radial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56ED93C-E9A4-47AF-8305-B5454FEC8FB7}">
      <dsp:nvSpPr>
        <dsp:cNvPr id="0" name=""/>
        <dsp:cNvSpPr/>
      </dsp:nvSpPr>
      <dsp:spPr>
        <a:xfrm>
          <a:off x="1383" y="1151470"/>
          <a:ext cx="1834381" cy="183438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2400" kern="1200" dirty="0" err="1"/>
            <a:t>Ausbil</a:t>
          </a:r>
          <a:r>
            <a:rPr lang="de-DE" sz="2400" kern="1200" dirty="0"/>
            <a:t>-dungs-schule</a:t>
          </a:r>
        </a:p>
      </dsp:txBody>
      <dsp:txXfrm>
        <a:off x="270022" y="1420109"/>
        <a:ext cx="1297103" cy="1297103"/>
      </dsp:txXfrm>
    </dsp:sp>
    <dsp:sp modelId="{6A440EE2-497A-415D-AD31-9272958B046A}">
      <dsp:nvSpPr>
        <dsp:cNvPr id="0" name=""/>
        <dsp:cNvSpPr/>
      </dsp:nvSpPr>
      <dsp:spPr>
        <a:xfrm>
          <a:off x="1984716" y="1536690"/>
          <a:ext cx="1063941" cy="1063941"/>
        </a:xfrm>
        <a:prstGeom prst="mathPlus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de-DE" sz="1700" kern="1200"/>
        </a:p>
      </dsp:txBody>
      <dsp:txXfrm>
        <a:off x="2125741" y="1943541"/>
        <a:ext cx="781891" cy="250239"/>
      </dsp:txXfrm>
    </dsp:sp>
    <dsp:sp modelId="{B8459E1C-F692-4772-9C0A-0760E32DD467}">
      <dsp:nvSpPr>
        <dsp:cNvPr id="0" name=""/>
        <dsp:cNvSpPr/>
      </dsp:nvSpPr>
      <dsp:spPr>
        <a:xfrm>
          <a:off x="3197609" y="1151470"/>
          <a:ext cx="1834381" cy="183438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2400" kern="1200" dirty="0" err="1"/>
            <a:t>ZfsL</a:t>
          </a:r>
          <a:endParaRPr lang="de-DE" sz="2400" kern="1200" dirty="0"/>
        </a:p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2400" kern="1200" dirty="0"/>
            <a:t>Münster</a:t>
          </a:r>
        </a:p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2400" kern="1200" dirty="0"/>
            <a:t>Lehramt </a:t>
          </a:r>
          <a:r>
            <a:rPr lang="de-DE" sz="2400" kern="1200" dirty="0" err="1"/>
            <a:t>GyGe</a:t>
          </a:r>
          <a:endParaRPr lang="de-DE" sz="2400" kern="1200" dirty="0"/>
        </a:p>
      </dsp:txBody>
      <dsp:txXfrm>
        <a:off x="3466248" y="1420109"/>
        <a:ext cx="1297103" cy="1297103"/>
      </dsp:txXfrm>
    </dsp:sp>
    <dsp:sp modelId="{9CF8167E-728C-4BE1-926F-45F8B988882B}">
      <dsp:nvSpPr>
        <dsp:cNvPr id="0" name=""/>
        <dsp:cNvSpPr/>
      </dsp:nvSpPr>
      <dsp:spPr>
        <a:xfrm>
          <a:off x="5180942" y="1536690"/>
          <a:ext cx="1063941" cy="1063941"/>
        </a:xfrm>
        <a:prstGeom prst="mathEqual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de-DE" sz="4400" kern="1200"/>
        </a:p>
      </dsp:txBody>
      <dsp:txXfrm>
        <a:off x="5321967" y="1755862"/>
        <a:ext cx="781891" cy="625597"/>
      </dsp:txXfrm>
    </dsp:sp>
    <dsp:sp modelId="{771F7A83-0B09-4B29-8D3A-AC190F524C8C}">
      <dsp:nvSpPr>
        <dsp:cNvPr id="0" name=""/>
        <dsp:cNvSpPr/>
      </dsp:nvSpPr>
      <dsp:spPr>
        <a:xfrm>
          <a:off x="6393835" y="1130430"/>
          <a:ext cx="1834381" cy="183438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2400" kern="1200" dirty="0" err="1"/>
            <a:t>Schulsei</a:t>
          </a:r>
          <a:r>
            <a:rPr lang="de-DE" sz="2400" kern="1200" dirty="0"/>
            <a:t>-tiger Teil des PS</a:t>
          </a:r>
        </a:p>
      </dsp:txBody>
      <dsp:txXfrm>
        <a:off x="6662474" y="1399069"/>
        <a:ext cx="1297103" cy="129710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F6B6BAC-79F1-498F-A0F5-6497DC3B405B}">
      <dsp:nvSpPr>
        <dsp:cNvPr id="0" name=""/>
        <dsp:cNvSpPr/>
      </dsp:nvSpPr>
      <dsp:spPr>
        <a:xfrm rot="3780477">
          <a:off x="2336222" y="3019196"/>
          <a:ext cx="641223" cy="20676"/>
        </a:xfrm>
        <a:custGeom>
          <a:avLst/>
          <a:gdLst/>
          <a:ahLst/>
          <a:cxnLst/>
          <a:rect l="0" t="0" r="0" b="0"/>
          <a:pathLst>
            <a:path>
              <a:moveTo>
                <a:pt x="0" y="10338"/>
              </a:moveTo>
              <a:lnTo>
                <a:pt x="641223" y="10338"/>
              </a:lnTo>
            </a:path>
          </a:pathLst>
        </a:custGeom>
        <a:noFill/>
        <a:ln w="25400" cap="flat" cmpd="sng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15001E7-66CC-44A0-A628-9003CEEFB76F}">
      <dsp:nvSpPr>
        <dsp:cNvPr id="0" name=""/>
        <dsp:cNvSpPr/>
      </dsp:nvSpPr>
      <dsp:spPr>
        <a:xfrm rot="742853">
          <a:off x="2652122" y="2807828"/>
          <a:ext cx="3362704" cy="20676"/>
        </a:xfrm>
        <a:custGeom>
          <a:avLst/>
          <a:gdLst/>
          <a:ahLst/>
          <a:cxnLst/>
          <a:rect l="0" t="0" r="0" b="0"/>
          <a:pathLst>
            <a:path>
              <a:moveTo>
                <a:pt x="0" y="10338"/>
              </a:moveTo>
              <a:lnTo>
                <a:pt x="3362704" y="10338"/>
              </a:lnTo>
            </a:path>
          </a:pathLst>
        </a:custGeom>
        <a:noFill/>
        <a:ln w="25400" cap="flat" cmpd="sng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EFCFFA3-D774-48AE-9AD8-B9EF3523F4AD}">
      <dsp:nvSpPr>
        <dsp:cNvPr id="0" name=""/>
        <dsp:cNvSpPr/>
      </dsp:nvSpPr>
      <dsp:spPr>
        <a:xfrm rot="46753">
          <a:off x="2691117" y="2387586"/>
          <a:ext cx="2317309" cy="20676"/>
        </a:xfrm>
        <a:custGeom>
          <a:avLst/>
          <a:gdLst/>
          <a:ahLst/>
          <a:cxnLst/>
          <a:rect l="0" t="0" r="0" b="0"/>
          <a:pathLst>
            <a:path>
              <a:moveTo>
                <a:pt x="0" y="10338"/>
              </a:moveTo>
              <a:lnTo>
                <a:pt x="2317309" y="10338"/>
              </a:lnTo>
            </a:path>
          </a:pathLst>
        </a:custGeom>
        <a:noFill/>
        <a:ln w="25400" cap="flat" cmpd="sng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CCB4AB3-FD01-49ED-BF4C-A505527B5098}">
      <dsp:nvSpPr>
        <dsp:cNvPr id="0" name=""/>
        <dsp:cNvSpPr/>
      </dsp:nvSpPr>
      <dsp:spPr>
        <a:xfrm rot="20598995">
          <a:off x="2635934" y="1879879"/>
          <a:ext cx="2626919" cy="20676"/>
        </a:xfrm>
        <a:custGeom>
          <a:avLst/>
          <a:gdLst/>
          <a:ahLst/>
          <a:cxnLst/>
          <a:rect l="0" t="0" r="0" b="0"/>
          <a:pathLst>
            <a:path>
              <a:moveTo>
                <a:pt x="0" y="10338"/>
              </a:moveTo>
              <a:lnTo>
                <a:pt x="2626919" y="10338"/>
              </a:lnTo>
            </a:path>
          </a:pathLst>
        </a:custGeom>
        <a:noFill/>
        <a:ln w="25400" cap="flat" cmpd="sng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EE6D0F2-1634-44AD-84F0-10C27C4CD8DD}">
      <dsp:nvSpPr>
        <dsp:cNvPr id="0" name=""/>
        <dsp:cNvSpPr/>
      </dsp:nvSpPr>
      <dsp:spPr>
        <a:xfrm rot="17798733">
          <a:off x="2158571" y="1433030"/>
          <a:ext cx="1269063" cy="20676"/>
        </a:xfrm>
        <a:custGeom>
          <a:avLst/>
          <a:gdLst/>
          <a:ahLst/>
          <a:cxnLst/>
          <a:rect l="0" t="0" r="0" b="0"/>
          <a:pathLst>
            <a:path>
              <a:moveTo>
                <a:pt x="0" y="10338"/>
              </a:moveTo>
              <a:lnTo>
                <a:pt x="1269063" y="10338"/>
              </a:lnTo>
            </a:path>
          </a:pathLst>
        </a:custGeom>
        <a:noFill/>
        <a:ln w="25400" cap="flat" cmpd="sng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59F0D65-FF00-47AF-8BA4-FD2166AD352A}">
      <dsp:nvSpPr>
        <dsp:cNvPr id="0" name=""/>
        <dsp:cNvSpPr/>
      </dsp:nvSpPr>
      <dsp:spPr>
        <a:xfrm>
          <a:off x="947321" y="1379676"/>
          <a:ext cx="1969947" cy="1750512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77000" r="-77000"/>
          </a:stretch>
        </a:blip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97A1D69-AF96-4C35-9B09-815241FFA527}">
      <dsp:nvSpPr>
        <dsp:cNvPr id="0" name=""/>
        <dsp:cNvSpPr/>
      </dsp:nvSpPr>
      <dsp:spPr>
        <a:xfrm>
          <a:off x="868677" y="-60107"/>
          <a:ext cx="4886714" cy="938497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2000" b="1" kern="1200" dirty="0"/>
            <a:t>Betonung von Unterrichtselementen in den  ZfsL-Begleitveranstaltungen</a:t>
          </a:r>
        </a:p>
      </dsp:txBody>
      <dsp:txXfrm>
        <a:off x="1584320" y="77333"/>
        <a:ext cx="3455428" cy="663617"/>
      </dsp:txXfrm>
    </dsp:sp>
    <dsp:sp modelId="{F56971B1-29ED-42F3-8B0E-345A5308CE6B}">
      <dsp:nvSpPr>
        <dsp:cNvPr id="0" name=""/>
        <dsp:cNvSpPr/>
      </dsp:nvSpPr>
      <dsp:spPr>
        <a:xfrm>
          <a:off x="4451005" y="684563"/>
          <a:ext cx="3948519" cy="927277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2000" b="1" kern="1200" dirty="0"/>
            <a:t>PS-Verordnung NRW gibt die </a:t>
          </a:r>
          <a:r>
            <a:rPr lang="de-DE" sz="2000" b="1" kern="1200" dirty="0" err="1"/>
            <a:t>Obligatorik</a:t>
          </a:r>
          <a:r>
            <a:rPr lang="de-DE" sz="2000" b="1" kern="1200" dirty="0"/>
            <a:t> vor</a:t>
          </a:r>
        </a:p>
      </dsp:txBody>
      <dsp:txXfrm>
        <a:off x="5029252" y="820360"/>
        <a:ext cx="2792025" cy="655683"/>
      </dsp:txXfrm>
    </dsp:sp>
    <dsp:sp modelId="{4468ECD5-F5D6-4995-B644-AF558A542242}">
      <dsp:nvSpPr>
        <dsp:cNvPr id="0" name=""/>
        <dsp:cNvSpPr/>
      </dsp:nvSpPr>
      <dsp:spPr>
        <a:xfrm>
          <a:off x="5007662" y="1670686"/>
          <a:ext cx="3216055" cy="1529713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2000" b="1" kern="1200" dirty="0"/>
            <a:t>An Schüler*innen orientiertes Leitbild der Unterrichtsvorhaben</a:t>
          </a:r>
        </a:p>
      </dsp:txBody>
      <dsp:txXfrm>
        <a:off x="5478642" y="1894707"/>
        <a:ext cx="2274095" cy="1081671"/>
      </dsp:txXfrm>
    </dsp:sp>
    <dsp:sp modelId="{E12C28A2-8964-4F0F-9955-82D8AEF088DE}">
      <dsp:nvSpPr>
        <dsp:cNvPr id="0" name=""/>
        <dsp:cNvSpPr/>
      </dsp:nvSpPr>
      <dsp:spPr>
        <a:xfrm>
          <a:off x="5663276" y="2947463"/>
          <a:ext cx="3456931" cy="1084074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2000" b="1" kern="1200" dirty="0"/>
            <a:t>Beratungsfunktion bei Unterrichtsvorhaben</a:t>
          </a:r>
        </a:p>
      </dsp:txBody>
      <dsp:txXfrm>
        <a:off x="6169532" y="3106222"/>
        <a:ext cx="2444419" cy="766556"/>
      </dsp:txXfrm>
    </dsp:sp>
    <dsp:sp modelId="{B4069BB9-4AD8-4CEA-8AE4-303591C7A9B0}">
      <dsp:nvSpPr>
        <dsp:cNvPr id="0" name=""/>
        <dsp:cNvSpPr/>
      </dsp:nvSpPr>
      <dsp:spPr>
        <a:xfrm>
          <a:off x="179513" y="3307508"/>
          <a:ext cx="6075792" cy="1645189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2000" b="1" kern="1200" dirty="0"/>
            <a:t>Strukturelle Ähnlichkeit:</a:t>
          </a:r>
        </a:p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2000" b="1" kern="1200" dirty="0"/>
            <a:t>fachliche Praxisbegleitung (PB) bei einem Unterrichtsvorhaben im Praxis-semester und Unterrichtsbesuch (UB) im                                      Vorbereitungsdienst</a:t>
          </a:r>
        </a:p>
      </dsp:txBody>
      <dsp:txXfrm>
        <a:off x="1069292" y="3548440"/>
        <a:ext cx="4296234" cy="116332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equation1">
  <dgm:title val=""/>
  <dgm:desc val=""/>
  <dgm:catLst>
    <dgm:cat type="relationship" pri="17000"/>
    <dgm:cat type="process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choose name="Name0">
      <dgm:if name="Name1" func="var" arg="dir" op="equ" val="norm">
        <dgm:alg type="lin">
          <dgm:param type="fallback" val="2D"/>
        </dgm:alg>
      </dgm:if>
      <dgm:else name="Name2">
        <dgm:alg type="lin">
          <dgm:param type="linDir" val="fromR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fact="0.58"/>
      <dgm:constr type="primFontSz" for="ch" ptType="node" op="equ" val="65"/>
      <dgm:constr type="primFontSz" for="ch" ptType="sibTrans" op="equ" val="55"/>
      <dgm:constr type="primFontSz" for="ch" ptType="sibTrans" refType="primFontSz" refFor="ch" refPtType="node" op="lte" fact="0.8"/>
      <dgm:constr type="w" for="ch" forName="spacerL" refType="w" refFor="ch" refPtType="sibTrans" fact="0.14"/>
      <dgm:constr type="w" for="ch" forName="spacerR" refType="w" refFor="ch" refPtType="sibTrans" fact="0.14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pacerL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ibTrans">
          <dgm:alg type="tx"/>
          <dgm:choose name="Name3">
            <dgm:if name="Name4" axis="followSib" ptType="sibTrans" func="cnt" op="equ" val="0">
              <dgm:shape xmlns:r="http://schemas.openxmlformats.org/officeDocument/2006/relationships" type="mathEqual" r:blip="">
                <dgm:adjLst/>
              </dgm:shape>
            </dgm:if>
            <dgm:else name="Name5">
              <dgm:shape xmlns:r="http://schemas.openxmlformats.org/officeDocument/2006/relationships" type="mathPlus" r:blip="">
                <dgm:adjLst/>
              </dgm:shape>
            </dgm:else>
          </dgm:choose>
          <dgm:presOf axis="self"/>
          <dgm:constrLst>
            <dgm:constr type="h" refType="w"/>
            <dgm:constr type="lMarg"/>
            <dgm:constr type="rMarg"/>
            <dgm:constr type="tMarg"/>
            <dgm:constr type="bMarg"/>
          </dgm:constrLst>
          <dgm:ruleLst>
            <dgm:rule type="primFontSz" val="5" fact="NaN" max="NaN"/>
          </dgm:ruleLst>
        </dgm:layoutNode>
        <dgm:layoutNode name="spacerR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2">
  <dgm:title val=""/>
  <dgm:desc val=""/>
  <dgm:catLst>
    <dgm:cat type="relationship" pri="20000"/>
    <dgm:cat type="convert" pri="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ite">
    <dgm:varLst>
      <dgm:chMax val="5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cycle" refType="w"/>
      <dgm:constr type="h" for="ch" forName="cycle" refType="h"/>
    </dgm:constrLst>
    <dgm:ruleLst/>
    <dgm:layoutNode name="cycle">
      <dgm:choose name="Name0">
        <dgm:if name="Name1" func="var" arg="dir" op="equ" val="norm">
          <dgm:choose name="Name2">
            <dgm:if name="Name3" axis="ch" ptType="node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if name="Name4" axis="ch" ptType="node" func="cnt" op="equ" val="2">
              <dgm:alg type="cycle">
                <dgm:param type="stAng" val="70"/>
                <dgm:param type="spanAng" val="40"/>
                <dgm:param type="ctrShpMap" val="fNode"/>
              </dgm:alg>
            </dgm:if>
            <dgm:if name="Name5" axis="ch" ptType="node" func="cnt" op="equ" val="3">
              <dgm:alg type="cycle">
                <dgm:param type="stAng" val="60"/>
                <dgm:param type="spanAng" val="60"/>
                <dgm:param type="ctrShpMap" val="fNode"/>
              </dgm:alg>
            </dgm:if>
            <dgm:else name="Name6">
              <dgm:alg type="cycle">
                <dgm:param type="stAng" val="45"/>
                <dgm:param type="spanAng" val="90"/>
                <dgm:param type="ctrShpMap" val="fNode"/>
              </dgm:alg>
            </dgm:else>
          </dgm:choose>
        </dgm:if>
        <dgm:else name="Name7">
          <dgm:choose name="Name8">
            <dgm:if name="Name9" axis="ch" ptType="node" func="cnt" op="lte" val="1">
              <dgm:alg type="cycle">
                <dgm:param type="stAng" val="-90"/>
                <dgm:param type="spanAng" val="-360"/>
                <dgm:param type="ctrShpMap" val="fNode"/>
              </dgm:alg>
            </dgm:if>
            <dgm:if name="Name10" axis="ch" ptType="node" func="cnt" op="equ" val="2">
              <dgm:alg type="cycle">
                <dgm:param type="stAng" val="-70"/>
                <dgm:param type="spanAng" val="-40"/>
                <dgm:param type="ctrShpMap" val="fNode"/>
              </dgm:alg>
            </dgm:if>
            <dgm:if name="Name11" axis="ch" ptType="node" func="cnt" op="equ" val="3">
              <dgm:alg type="cycle">
                <dgm:param type="stAng" val="-60"/>
                <dgm:param type="spanAng" val="-60"/>
                <dgm:param type="ctrShpMap" val="fNode"/>
              </dgm:alg>
            </dgm:if>
            <dgm:else name="Name12">
              <dgm:alg type="cycle">
                <dgm:param type="stAng" val="-45"/>
                <dgm:param type="spanAng" val="-90"/>
                <dgm:param type="ctrShpMap" val="fNode"/>
              </dgm:alg>
            </dgm:else>
          </dgm:choose>
        </dgm:else>
      </dgm:choose>
      <dgm:shape xmlns:r="http://schemas.openxmlformats.org/officeDocument/2006/relationships" r:blip="">
        <dgm:adjLst/>
      </dgm:shape>
      <dgm:presOf/>
      <dgm:constrLst>
        <dgm:constr type="sp" val="20"/>
        <dgm:constr type="w" for="ch" forName="centerShape" refType="w"/>
        <dgm:constr type="w" for="ch" forName="node" refType="w" refFor="ch" refForName="centerShape" fact="1.5"/>
        <dgm:constr type="sibSp" refType="w" refFor="ch" refForName="centerShape" op="equ" fact="0.08"/>
        <dgm:constr type="primFontSz" for="des" forName="parentNode" op="equ" val="65"/>
        <dgm:constr type="secFontSz" for="des" forName="childNode" op="equ" val="65"/>
      </dgm:constrLst>
      <dgm:ruleLst/>
      <dgm:choose name="Name13">
        <dgm:if name="Name14" axis="ch" ptType="node" hideLastTrans="0" func="cnt" op="gte" val="1">
          <dgm:layoutNode name="centerShape" styleLbl="node0">
            <dgm:alg type="composite"/>
            <dgm:shape xmlns:r="http://schemas.openxmlformats.org/officeDocument/2006/relationships" r:blip="">
              <dgm:adjLst/>
            </dgm:shape>
            <dgm:presOf axis="ch" ptType="node" cnt="1"/>
            <dgm:constrLst>
              <dgm:constr type="w" for="ch" forName="connSite" refType="w" fact="0.7"/>
              <dgm:constr type="h" for="ch" forName="connSite" refType="w" fact="0.7"/>
              <dgm:constr type="ctrX" for="ch" forName="connSite" refType="w" fact="0.5"/>
              <dgm:constr type="ctrY" for="ch" forName="connSite" refType="h" fact="0.5"/>
              <dgm:constr type="w" for="ch" forName="visible" refType="w"/>
              <dgm:constr type="h" for="ch" forName="visible" refType="w"/>
              <dgm:constr type="ctrX" for="ch" forName="visible" refType="w" fact="0.5"/>
              <dgm:constr type="ctrY" for="ch" forName="visible" refType="h" fact="0.5"/>
            </dgm:constrLst>
            <dgm:ruleLst/>
            <dgm:layoutNode name="connSite">
              <dgm:alg type="sp"/>
              <dgm:shape xmlns:r="http://schemas.openxmlformats.org/officeDocument/2006/relationships" type="ellipse" r:blip="" hideGeom="1">
                <dgm:adjLst/>
              </dgm:shape>
              <dgm:presOf/>
              <dgm:constrLst/>
              <dgm:ruleLst/>
            </dgm:layoutNode>
            <dgm:layoutNode name="visible">
              <dgm:alg type="sp"/>
              <dgm:shape xmlns:r="http://schemas.openxmlformats.org/officeDocument/2006/relationships" type="ellipse" r:blip="" blipPhldr="1">
                <dgm:adjLst/>
              </dgm:shape>
              <dgm:presOf/>
              <dgm:constrLst/>
              <dgm:ruleLst/>
            </dgm:layoutNode>
          </dgm:layoutNode>
        </dgm:if>
        <dgm:else name="Name15"/>
      </dgm:choose>
      <dgm:forEach name="Name16" axis="ch">
        <dgm:forEach name="Name17" axis="self" ptType="node">
          <dgm:layoutNode name="node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func="var" arg="dir" op="equ" val="norm">
                <dgm:constrLst>
                  <dgm:constr type="t" for="ch" forName="parentNode"/>
                  <dgm:constr type="l" for="ch" forName="parentNode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 refType="w" refFor="ch" refForName="parentNode" op="equ" fact="1.1"/>
                  <dgm:constr type="w" for="ch" forName="childNode" refType="w" fact="0.6"/>
                  <dgm:constr type="h" for="ch" forName="childNode" refType="h" refFor="ch" refForName="parentNode"/>
                </dgm:constrLst>
              </dgm:if>
              <dgm:else name="Name20">
                <dgm:constrLst>
                  <dgm:constr type="t" for="ch" forName="parentNode"/>
                  <dgm:constr type="r" for="ch" forName="parentNode" refType="w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/>
                  <dgm:constr type="w" for="ch" forName="childNode" refType="w" fact="0.6"/>
                  <dgm:constr type="h" for="ch" forName="childNode" refType="h" refFor="ch" refForName="parentNode"/>
                </dgm:constrLst>
              </dgm:else>
            </dgm:choose>
            <dgm:ruleLst/>
            <dgm:layoutNode name="parentNode" styleLbl="node1">
              <dgm:varLst>
                <dgm:chMax val="1"/>
                <dgm:bulletEnabled val="1"/>
              </dgm:varLst>
              <dgm:alg type="tx"/>
              <dgm:shape xmlns:r="http://schemas.openxmlformats.org/officeDocument/2006/relationships" type="ellipse" r:blip="">
                <dgm:adjLst/>
              </dgm:shape>
              <dgm:presOf axis="self"/>
              <dgm:constrLst>
                <dgm:constr type="tMarg" refType="primFontSz" fact="0.05"/>
                <dgm:constr type="bMarg" refType="primFontSz" fact="0.05"/>
                <dgm:constr type="lMarg" refType="primFontSz" fact="0.05"/>
                <dgm:constr type="rMarg" refType="primFontSz" fact="0.05"/>
              </dgm:constrLst>
              <dgm:ruleLst>
                <dgm:rule type="primFontSz" val="5" fact="NaN" max="NaN"/>
              </dgm:ruleLst>
            </dgm:layoutNode>
            <dgm:layoutNode name="childNode" styleLbl="revTx" moveWith="parentNode">
              <dgm:varLst>
                <dgm:bulletEnabled val="1"/>
              </dgm:varLst>
              <dgm:alg type="tx">
                <dgm:param type="txAnchorVertCh" val="mid"/>
                <dgm:param type="stBulletLvl" val="1"/>
              </dgm:alg>
              <dgm:choose name="Name21">
                <dgm:if name="Name22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23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tMarg"/>
                <dgm:constr type="bMarg"/>
                <dgm:constr type="lMarg"/>
                <dgm:constr type="rMarg"/>
              </dgm:constrLst>
              <dgm:ruleLst>
                <dgm:rule type="secFontSz" val="5" fact="NaN" max="NaN"/>
              </dgm:ruleLst>
            </dgm:layoutNode>
          </dgm:layoutNode>
        </dgm:forEach>
        <dgm:forEach name="Name24" axis="self" ptType="parTrans" cnt="1">
          <dgm:layoutNode name="Name25">
            <dgm:alg type="conn">
              <dgm:param type="dim" val="1D"/>
              <dgm:param type="endSty" val="noArr"/>
              <dgm:param type="begPts" val="auto"/>
              <dgm:param type="endPts" val="auto"/>
              <dgm:param type="srcNode" val="connSite"/>
              <dgm:param type="dstNode" val="parentNode"/>
            </dgm:alg>
            <dgm:shape xmlns:r="http://schemas.openxmlformats.org/officeDocument/2006/relationships" type="conn" r:blip="" zOrderOff="-99">
              <dgm:adjLst/>
            </dgm:shape>
            <dgm:presOf axis="self"/>
            <dgm:constrLst>
              <dgm:constr type="connDist"/>
              <dgm:constr type="w" val="1"/>
              <dgm:constr type="h" val="5"/>
              <dgm:constr type="begPad"/>
              <dgm:constr type="endPad"/>
            </dgm:constrLst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27" tIns="45714" rIns="91427" bIns="45714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4" y="0"/>
            <a:ext cx="2971800" cy="457200"/>
          </a:xfrm>
          <a:prstGeom prst="rect">
            <a:avLst/>
          </a:prstGeom>
        </p:spPr>
        <p:txBody>
          <a:bodyPr vert="horz" lIns="91427" tIns="45714" rIns="91427" bIns="45714" rtlCol="0"/>
          <a:lstStyle>
            <a:lvl1pPr algn="r">
              <a:defRPr sz="1200"/>
            </a:lvl1pPr>
          </a:lstStyle>
          <a:p>
            <a:fld id="{E86AE1F5-94D0-4390-A650-A7932954EF99}" type="datetimeFigureOut">
              <a:rPr lang="de-DE" smtClean="0"/>
              <a:t>22.02.2021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27" tIns="45714" rIns="91427" bIns="45714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27" tIns="45714" rIns="91427" bIns="45714" rtlCol="0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27" tIns="45714" rIns="91427" bIns="45714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4" y="8685213"/>
            <a:ext cx="2971800" cy="457200"/>
          </a:xfrm>
          <a:prstGeom prst="rect">
            <a:avLst/>
          </a:prstGeom>
        </p:spPr>
        <p:txBody>
          <a:bodyPr vert="horz" lIns="91427" tIns="45714" rIns="91427" bIns="45714" rtlCol="0" anchor="b"/>
          <a:lstStyle>
            <a:lvl1pPr algn="r">
              <a:defRPr sz="1200"/>
            </a:lvl1pPr>
          </a:lstStyle>
          <a:p>
            <a:fld id="{C1D53D70-9B26-4046-B533-C48FADF88E4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388338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7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 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A86BEC8-EFF7-4EB0-A87A-71FAF5B9B5D4}" type="slidenum">
              <a:rPr lang="de-DE" smtClean="0"/>
              <a:pPr>
                <a:defRPr/>
              </a:pPr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7795554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573CAC1-3069-40F6-A2E9-E9E6C773FF7D}" type="slidenum">
              <a:rPr lang="de-DE" smtClean="0"/>
              <a:pPr/>
              <a:t>13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1531947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1D53D70-9B26-4046-B533-C48FADF88E4B}" type="slidenum">
              <a:rPr lang="de-DE" smtClean="0"/>
              <a:t>17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4265864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b="1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1D53D70-9B26-4046-B533-C48FADF88E4B}" type="slidenum">
              <a:rPr lang="de-DE" smtClean="0"/>
              <a:t>20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4217826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b="1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1D53D70-9B26-4046-B533-C48FADF88E4B}" type="slidenum">
              <a:rPr lang="de-DE" smtClean="0"/>
              <a:t>21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6682778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A86BEC8-EFF7-4EB0-A87A-71FAF5B9B5D4}" type="slidenum">
              <a:rPr lang="de-DE" smtClean="0"/>
              <a:pPr>
                <a:defRPr/>
              </a:pPr>
              <a:t>24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3542485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1D53D70-9B26-4046-B533-C48FADF88E4B}" type="slidenum">
              <a:rPr lang="de-DE" smtClean="0"/>
              <a:t>25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8154244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1D53D70-9B26-4046-B533-C48FADF88E4B}" type="slidenum">
              <a:rPr lang="de-DE" smtClean="0"/>
              <a:t>26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4221821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A86BEC8-EFF7-4EB0-A87A-71FAF5B9B5D4}" type="slidenum">
              <a:rPr lang="de-DE" smtClean="0"/>
              <a:pPr>
                <a:defRPr/>
              </a:pPr>
              <a:t>28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9478470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A86BEC8-EFF7-4EB0-A87A-71FAF5B9B5D4}" type="slidenum">
              <a:rPr lang="de-DE" smtClean="0"/>
              <a:pPr>
                <a:defRPr/>
              </a:pPr>
              <a:t>29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7877698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A86BEC8-EFF7-4EB0-A87A-71FAF5B9B5D4}" type="slidenum">
              <a:rPr lang="de-DE" smtClean="0"/>
              <a:pPr>
                <a:defRPr/>
              </a:pPr>
              <a:t>31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4022778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1D53D70-9B26-4046-B533-C48FADF88E4B}" type="slidenum">
              <a:rPr lang="de-DE" smtClean="0"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3861190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A86BEC8-EFF7-4EB0-A87A-71FAF5B9B5D4}" type="slidenum">
              <a:rPr lang="de-DE" smtClean="0"/>
              <a:pPr>
                <a:defRPr/>
              </a:pPr>
              <a:t>32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0682288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A86BEC8-EFF7-4EB0-A87A-71FAF5B9B5D4}" type="slidenum">
              <a:rPr lang="de-DE" smtClean="0"/>
              <a:pPr>
                <a:defRPr/>
              </a:pPr>
              <a:t>33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61261785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A86BEC8-EFF7-4EB0-A87A-71FAF5B9B5D4}" type="slidenum">
              <a:rPr lang="de-DE" smtClean="0"/>
              <a:pPr>
                <a:defRPr/>
              </a:pPr>
              <a:t>36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36126698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1D53D70-9B26-4046-B533-C48FADF88E4B}" type="slidenum">
              <a:rPr lang="de-DE" smtClean="0"/>
              <a:t>38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4590709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b="1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A86BEC8-EFF7-4EB0-A87A-71FAF5B9B5D4}" type="slidenum">
              <a:rPr lang="de-DE" smtClean="0"/>
              <a:pPr>
                <a:defRPr/>
              </a:pPr>
              <a:t>39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8314023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F8EBD2-0B45-497A-B94A-E3F575C53EEC}" type="slidenum">
              <a:rPr lang="de-DE" smtClean="0"/>
              <a:t>41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80063139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A86BEC8-EFF7-4EB0-A87A-71FAF5B9B5D4}" type="slidenum">
              <a:rPr lang="de-DE" smtClean="0"/>
              <a:pPr>
                <a:defRPr/>
              </a:pPr>
              <a:t>42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62639957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A86BEC8-EFF7-4EB0-A87A-71FAF5B9B5D4}" type="slidenum">
              <a:rPr lang="de-DE" smtClean="0"/>
              <a:pPr>
                <a:defRPr/>
              </a:pPr>
              <a:t>43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17586982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1D53D70-9B26-4046-B533-C48FADF88E4B}" type="slidenum">
              <a:rPr lang="de-DE" smtClean="0"/>
              <a:t>47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21579243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1D53D70-9B26-4046-B533-C48FADF88E4B}" type="slidenum">
              <a:rPr lang="de-DE" smtClean="0"/>
              <a:t>65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4366725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1D53D70-9B26-4046-B533-C48FADF88E4B}" type="slidenum">
              <a:rPr lang="de-DE" smtClean="0"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72017810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1D53D70-9B26-4046-B533-C48FADF88E4B}" type="slidenum">
              <a:rPr lang="de-DE" smtClean="0"/>
              <a:t>67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61675783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1D53D70-9B26-4046-B533-C48FADF88E4B}" type="slidenum">
              <a:rPr lang="de-DE" smtClean="0"/>
              <a:t>69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193352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1D53D70-9B26-4046-B533-C48FADF88E4B}" type="slidenum">
              <a:rPr lang="de-DE" smtClean="0"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2816201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D53D70-9B26-4046-B533-C48FADF88E4B}" type="slidenum">
              <a:rPr lang="de-DE" smtClean="0"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3689050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1D53D70-9B26-4046-B533-C48FADF88E4B}" type="slidenum">
              <a:rPr lang="de-DE" smtClean="0"/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4203216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1D53D70-9B26-4046-B533-C48FADF88E4B}" type="slidenum">
              <a:rPr lang="de-DE" smtClean="0"/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7126669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1D53D70-9B26-4046-B533-C48FADF88E4B}" type="slidenum">
              <a:rPr lang="de-DE" smtClean="0"/>
              <a:t>10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98971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1D53D70-9B26-4046-B533-C48FADF88E4B}" type="slidenum">
              <a:rPr lang="de-DE" smtClean="0"/>
              <a:t>11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233978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141D08-EA56-46DB-9259-3A72ABBFE864}" type="datetimeFigureOut">
              <a:rPr lang="de-DE" smtClean="0"/>
              <a:t>22.02.2021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F0E2C-DB56-4B79-B6EA-E929EA530B1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94263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141D08-EA56-46DB-9259-3A72ABBFE864}" type="datetimeFigureOut">
              <a:rPr lang="de-DE" smtClean="0"/>
              <a:t>22.02.2021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F0E2C-DB56-4B79-B6EA-E929EA530B1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807201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141D08-EA56-46DB-9259-3A72ABBFE864}" type="datetimeFigureOut">
              <a:rPr lang="de-DE" smtClean="0"/>
              <a:t>22.02.2021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F0E2C-DB56-4B79-B6EA-E929EA530B1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3898448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mbria" pitchFamily="18" charset="0"/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23850" y="1844675"/>
            <a:ext cx="4104135" cy="4429125"/>
          </a:xfrm>
        </p:spPr>
        <p:txBody>
          <a:bodyPr/>
          <a:lstStyle/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Inhaltsplatzhalter 2"/>
          <p:cNvSpPr>
            <a:spLocks noGrp="1"/>
          </p:cNvSpPr>
          <p:nvPr>
            <p:ph idx="10"/>
          </p:nvPr>
        </p:nvSpPr>
        <p:spPr>
          <a:xfrm>
            <a:off x="4572001" y="1844824"/>
            <a:ext cx="4104135" cy="4429125"/>
          </a:xfrm>
        </p:spPr>
        <p:txBody>
          <a:bodyPr/>
          <a:lstStyle/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2957768247"/>
      </p:ext>
    </p:extLst>
  </p:cSld>
  <p:clrMapOvr>
    <a:masterClrMapping/>
  </p:clrMapOvr>
  <p:transition spd="slow"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2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23850" y="1844675"/>
            <a:ext cx="8572500" cy="4429125"/>
          </a:xfrm>
        </p:spPr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3124046596"/>
      </p:ext>
    </p:extLst>
  </p:cSld>
  <p:clrMapOvr>
    <a:masterClrMapping/>
  </p:clrMapOvr>
  <p:transition spd="slow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141D08-EA56-46DB-9259-3A72ABBFE864}" type="datetimeFigureOut">
              <a:rPr lang="de-DE" smtClean="0"/>
              <a:t>22.02.2021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F0E2C-DB56-4B79-B6EA-E929EA530B1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230460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141D08-EA56-46DB-9259-3A72ABBFE864}" type="datetimeFigureOut">
              <a:rPr lang="de-DE" smtClean="0"/>
              <a:t>22.02.2021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F0E2C-DB56-4B79-B6EA-E929EA530B1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860594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141D08-EA56-46DB-9259-3A72ABBFE864}" type="datetimeFigureOut">
              <a:rPr lang="de-DE" smtClean="0"/>
              <a:t>22.02.2021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F0E2C-DB56-4B79-B6EA-E929EA530B1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443221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141D08-EA56-46DB-9259-3A72ABBFE864}" type="datetimeFigureOut">
              <a:rPr lang="de-DE" smtClean="0"/>
              <a:t>22.02.2021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F0E2C-DB56-4B79-B6EA-E929EA530B1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329974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141D08-EA56-46DB-9259-3A72ABBFE864}" type="datetimeFigureOut">
              <a:rPr lang="de-DE" smtClean="0"/>
              <a:t>22.02.2021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F0E2C-DB56-4B79-B6EA-E929EA530B1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049634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141D08-EA56-46DB-9259-3A72ABBFE864}" type="datetimeFigureOut">
              <a:rPr lang="de-DE" smtClean="0"/>
              <a:t>22.02.2021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F0E2C-DB56-4B79-B6EA-E929EA530B1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92688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141D08-EA56-46DB-9259-3A72ABBFE864}" type="datetimeFigureOut">
              <a:rPr lang="de-DE" smtClean="0"/>
              <a:t>22.02.2021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F0E2C-DB56-4B79-B6EA-E929EA530B1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744030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141D08-EA56-46DB-9259-3A72ABBFE864}" type="datetimeFigureOut">
              <a:rPr lang="de-DE" smtClean="0"/>
              <a:t>22.02.2021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F0E2C-DB56-4B79-B6EA-E929EA530B1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726509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141D08-EA56-46DB-9259-3A72ABBFE864}" type="datetimeFigureOut">
              <a:rPr lang="de-DE" smtClean="0"/>
              <a:t>22.02.2021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1F0E2C-DB56-4B79-B6EA-E929EA530B1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600313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microsoft.com/office/2007/relationships/hdphoto" Target="../media/hdphoto1.wdp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package" Target="../embeddings/Microsoft_Word_Document.docx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8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8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8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8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4" Type="http://schemas.microsoft.com/office/2007/relationships/hdphoto" Target="../media/hdphoto3.wdp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mailto:praba-gyge@zfslms.de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8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8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8.xml"/></Relationships>
</file>

<file path=ppt/slides/_rels/slide44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microsoft.com/office/2007/relationships/hdphoto" Target="../media/hdphoto5.wdp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3" Type="http://schemas.microsoft.com/office/2007/relationships/hdphoto" Target="../media/hdphoto6.wdp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Relationship Id="rId4" Type="http://schemas.openxmlformats.org/officeDocument/2006/relationships/image" Target="cid:6c999f473cf5497a923cb43794ba7bb8@Open-Xchange" TargetMode="Externa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539552" y="4581128"/>
            <a:ext cx="7840861" cy="1872208"/>
          </a:xfrm>
        </p:spPr>
        <p:txBody>
          <a:bodyPr>
            <a:normAutofit fontScale="62500" lnSpcReduction="20000"/>
          </a:bodyPr>
          <a:lstStyle/>
          <a:p>
            <a:pPr algn="ctr">
              <a:defRPr/>
            </a:pPr>
            <a:r>
              <a:rPr lang="de-DE" sz="4600" b="1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Informationen für das Praxissemester 02/2021</a:t>
            </a:r>
          </a:p>
          <a:p>
            <a:pPr algn="ctr">
              <a:defRPr/>
            </a:pPr>
            <a:r>
              <a:rPr lang="de-DE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Stand</a:t>
            </a:r>
            <a:r>
              <a:rPr lang="de-DE" b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: 23.02.2021</a:t>
            </a:r>
            <a:endParaRPr lang="de-DE" b="1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defRPr/>
            </a:pPr>
            <a:r>
              <a:rPr lang="de-DE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PRABA-Team Sabine Badde und Udo Nesselbosch </a:t>
            </a:r>
          </a:p>
          <a:p>
            <a:pPr algn="ctr">
              <a:defRPr/>
            </a:pPr>
            <a:endParaRPr lang="de-DE" sz="900" b="1" dirty="0">
              <a:solidFill>
                <a:schemeClr val="tx2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defRPr/>
            </a:pPr>
            <a:r>
              <a:rPr lang="de-DE" b="1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1800" b="1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am </a:t>
            </a:r>
            <a:r>
              <a:rPr lang="de-DE" sz="1800" b="1" dirty="0" err="1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ZfsL</a:t>
            </a:r>
            <a:r>
              <a:rPr lang="de-DE" sz="1800" b="1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Münster, Seminar für  das Lehramt an Gymnasien und Gesamtschulen</a:t>
            </a:r>
          </a:p>
          <a:p>
            <a:pPr algn="ctr">
              <a:defRPr/>
            </a:pPr>
            <a:endParaRPr lang="de-DE" dirty="0">
              <a:solidFill>
                <a:schemeClr val="tx2"/>
              </a:solidFill>
            </a:endParaRPr>
          </a:p>
        </p:txBody>
      </p:sp>
      <p:sp>
        <p:nvSpPr>
          <p:cNvPr id="4" name="Textfeld 3"/>
          <p:cNvSpPr txBox="1"/>
          <p:nvPr/>
        </p:nvSpPr>
        <p:spPr>
          <a:xfrm>
            <a:off x="899592" y="620688"/>
            <a:ext cx="7272809" cy="1215717"/>
          </a:xfrm>
          <a:prstGeom prst="rect">
            <a:avLst/>
          </a:prstGeom>
          <a:solidFill>
            <a:schemeClr val="bg1">
              <a:lumMod val="95000"/>
              <a:alpha val="58824"/>
            </a:schemeClr>
          </a:solidFill>
        </p:spPr>
        <p:txBody>
          <a:bodyPr wrap="square" rtlCol="0">
            <a:spAutoFit/>
          </a:bodyPr>
          <a:lstStyle/>
          <a:p>
            <a:pPr algn="ctr"/>
            <a:endParaRPr lang="de-DE" sz="9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r>
              <a:rPr lang="de-DE" sz="3200" b="1" dirty="0">
                <a:latin typeface="Calibri" panose="020F0502020204030204" pitchFamily="34" charset="0"/>
                <a:cs typeface="Calibri" panose="020F0502020204030204" pitchFamily="34" charset="0"/>
              </a:rPr>
              <a:t>Wir begrüßen Sie im Praxissemester!</a:t>
            </a:r>
          </a:p>
          <a:p>
            <a:pPr algn="ctr"/>
            <a:r>
              <a:rPr lang="de-DE" sz="3200" b="1" dirty="0">
                <a:latin typeface="Calibri" panose="020F0502020204030204" pitchFamily="34" charset="0"/>
                <a:cs typeface="Calibri" panose="020F0502020204030204" pitchFamily="34" charset="0"/>
              </a:rPr>
              <a:t>Herzlich willkommen in der Praxis!</a:t>
            </a: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8A55968B-EAF4-4280-8C81-6D677016A9A9}"/>
              </a:ext>
            </a:extLst>
          </p:cNvPr>
          <p:cNvSpPr txBox="1"/>
          <p:nvPr/>
        </p:nvSpPr>
        <p:spPr>
          <a:xfrm>
            <a:off x="1115616" y="-27384"/>
            <a:ext cx="66247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de-DE" dirty="0"/>
          </a:p>
          <a:p>
            <a:pPr algn="ctr"/>
            <a:r>
              <a:rPr lang="de-DE" dirty="0" err="1">
                <a:latin typeface="+mn-lt"/>
              </a:rPr>
              <a:t>ZfsL</a:t>
            </a:r>
            <a:r>
              <a:rPr lang="de-DE" dirty="0">
                <a:latin typeface="+mn-lt"/>
              </a:rPr>
              <a:t> Münster </a:t>
            </a:r>
            <a:r>
              <a:rPr lang="de-DE" dirty="0" err="1">
                <a:latin typeface="+mn-lt"/>
              </a:rPr>
              <a:t>GyGe</a:t>
            </a:r>
            <a:r>
              <a:rPr lang="de-DE" dirty="0">
                <a:latin typeface="+mn-lt"/>
              </a:rPr>
              <a:t> –  </a:t>
            </a:r>
            <a:r>
              <a:rPr lang="de-DE" dirty="0"/>
              <a:t>Info-PDF</a:t>
            </a:r>
            <a:r>
              <a:rPr lang="de-DE" dirty="0">
                <a:latin typeface="+mn-lt"/>
              </a:rPr>
              <a:t> PS 02/2021</a:t>
            </a:r>
          </a:p>
        </p:txBody>
      </p:sp>
      <p:pic>
        <p:nvPicPr>
          <p:cNvPr id="5131" name="Grafik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1135" y="116632"/>
            <a:ext cx="616569" cy="6480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4" name="Picture 2" descr="C:\Users\Nesselbosch\Pictures\studenten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artisticCutout/>
                    </a14:imgEffect>
                    <a14:imgEffect>
                      <a14:colorTemperature colorTemp="7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2092459"/>
            <a:ext cx="3880093" cy="2182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5027810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82154"/>
          </a:xfrm>
          <a:solidFill>
            <a:schemeClr val="bg2">
              <a:lumMod val="90000"/>
            </a:schemeClr>
          </a:solidFill>
        </p:spPr>
        <p:txBody>
          <a:bodyPr>
            <a:normAutofit fontScale="90000"/>
          </a:bodyPr>
          <a:lstStyle/>
          <a:p>
            <a:r>
              <a:rPr lang="de-DE" sz="3200" b="1" dirty="0">
                <a:solidFill>
                  <a:srgbClr val="0070C0"/>
                </a:solidFill>
                <a:latin typeface="+mn-lt"/>
              </a:rPr>
              <a:t>Leitidee der</a:t>
            </a:r>
            <a:br>
              <a:rPr lang="de-DE" sz="3200" b="1" dirty="0">
                <a:solidFill>
                  <a:srgbClr val="0070C0"/>
                </a:solidFill>
                <a:latin typeface="+mn-lt"/>
              </a:rPr>
            </a:br>
            <a:r>
              <a:rPr lang="de-DE" sz="3200" b="1" dirty="0">
                <a:solidFill>
                  <a:srgbClr val="0070C0"/>
                </a:solidFill>
                <a:latin typeface="+mn-lt"/>
              </a:rPr>
              <a:t>Begleitung im PS an Schule und ZfsL</a:t>
            </a:r>
            <a:br>
              <a:rPr lang="de-DE" sz="3200" b="1" dirty="0"/>
            </a:br>
            <a:r>
              <a:rPr lang="de-DE" sz="1800" b="1" dirty="0"/>
              <a:t>(Orientierungsrahmen Ausbildungsregion MS, gültig seit PS 2/19)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de-DE" sz="2800" u="sng" dirty="0"/>
              <a:t>Personenorientierung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half" idx="2"/>
          </p:nvPr>
        </p:nvSpPr>
        <p:spPr>
          <a:xfrm>
            <a:off x="457200" y="2174874"/>
            <a:ext cx="4040188" cy="4422477"/>
          </a:xfrm>
        </p:spPr>
        <p:txBody>
          <a:bodyPr>
            <a:normAutofit/>
          </a:bodyPr>
          <a:lstStyle/>
          <a:p>
            <a:r>
              <a:rPr lang="de-DE" b="1" dirty="0"/>
              <a:t>Reflexion der eigenen Lehrerpersönlichkeit</a:t>
            </a:r>
          </a:p>
          <a:p>
            <a:r>
              <a:rPr lang="de-DE" b="1" dirty="0"/>
              <a:t>Entwicklung eigener Fragestellungen </a:t>
            </a:r>
          </a:p>
          <a:p>
            <a:r>
              <a:rPr lang="de-DE" b="1" dirty="0"/>
              <a:t>Kein Erwerb von prof. Handlungsroutinen vorgesehen</a:t>
            </a:r>
          </a:p>
          <a:p>
            <a:pPr marL="0" indent="0">
              <a:buNone/>
            </a:pPr>
            <a:r>
              <a:rPr lang="de-DE" sz="2800" b="1" dirty="0">
                <a:solidFill>
                  <a:srgbClr val="0070C0"/>
                </a:solidFill>
              </a:rPr>
              <a:t>=&gt; Professionsbezogene     Selbsterkundung</a:t>
            </a:r>
          </a:p>
          <a:p>
            <a:pPr marL="0" indent="0">
              <a:buNone/>
            </a:pPr>
            <a:endParaRPr lang="de-DE" b="1" dirty="0">
              <a:solidFill>
                <a:srgbClr val="0070C0"/>
              </a:solidFill>
            </a:endParaRPr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/>
          </a:bodyPr>
          <a:lstStyle/>
          <a:p>
            <a:r>
              <a:rPr lang="de-DE" sz="2800" u="sng" dirty="0"/>
              <a:t>Professionsorientierung</a:t>
            </a:r>
          </a:p>
        </p:txBody>
      </p:sp>
      <p:sp>
        <p:nvSpPr>
          <p:cNvPr id="8" name="Inhaltsplatzhalter 7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4408488"/>
          </a:xfrm>
        </p:spPr>
        <p:txBody>
          <a:bodyPr>
            <a:noAutofit/>
          </a:bodyPr>
          <a:lstStyle/>
          <a:p>
            <a:r>
              <a:rPr lang="de-DE" b="1" dirty="0"/>
              <a:t>Anbahnung notwendiger professionsbezogener </a:t>
            </a:r>
          </a:p>
          <a:p>
            <a:pPr marL="0" indent="0">
              <a:buNone/>
            </a:pPr>
            <a:r>
              <a:rPr lang="de-DE" b="1" dirty="0"/>
              <a:t>     Kompetenzen (z.B. Planung</a:t>
            </a:r>
          </a:p>
          <a:p>
            <a:pPr marL="0" indent="0">
              <a:buNone/>
            </a:pPr>
            <a:r>
              <a:rPr lang="de-DE" b="1" dirty="0"/>
              <a:t>     und Durchführung  von </a:t>
            </a:r>
          </a:p>
          <a:p>
            <a:pPr marL="0" indent="0">
              <a:buNone/>
            </a:pPr>
            <a:r>
              <a:rPr lang="de-DE" b="1" dirty="0"/>
              <a:t>     Fachunterricht in Unter-</a:t>
            </a:r>
          </a:p>
          <a:p>
            <a:pPr marL="0" indent="0">
              <a:buNone/>
            </a:pPr>
            <a:r>
              <a:rPr lang="de-DE" b="1" dirty="0"/>
              <a:t>     </a:t>
            </a:r>
            <a:r>
              <a:rPr lang="de-DE" b="1" dirty="0" err="1"/>
              <a:t>richtsvorhaben</a:t>
            </a:r>
            <a:r>
              <a:rPr lang="de-DE" b="1" dirty="0"/>
              <a:t>)</a:t>
            </a:r>
          </a:p>
          <a:p>
            <a:pPr marL="0" indent="0">
              <a:buNone/>
            </a:pPr>
            <a:endParaRPr lang="de-DE" sz="1200" b="1" dirty="0"/>
          </a:p>
          <a:p>
            <a:pPr marL="0" indent="0">
              <a:buNone/>
            </a:pPr>
            <a:r>
              <a:rPr lang="de-DE" sz="2800" b="1" dirty="0">
                <a:solidFill>
                  <a:srgbClr val="0070C0"/>
                </a:solidFill>
              </a:rPr>
              <a:t>=&gt; Vorelemente des               Vorbereitungsdienstes (Referendariat)</a:t>
            </a:r>
          </a:p>
        </p:txBody>
      </p:sp>
    </p:spTree>
    <p:extLst>
      <p:ext uri="{BB962C8B-B14F-4D97-AF65-F5344CB8AC3E}">
        <p14:creationId xmlns:p14="http://schemas.microsoft.com/office/powerpoint/2010/main" val="150705001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790" y="0"/>
            <a:ext cx="9120209" cy="1417638"/>
          </a:xfrm>
          <a:solidFill>
            <a:schemeClr val="bg2">
              <a:lumMod val="90000"/>
            </a:schemeClr>
          </a:solidFill>
        </p:spPr>
        <p:txBody>
          <a:bodyPr>
            <a:normAutofit fontScale="90000"/>
          </a:bodyPr>
          <a:lstStyle/>
          <a:p>
            <a:r>
              <a:rPr lang="de-DE" sz="3100" b="1" dirty="0">
                <a:solidFill>
                  <a:srgbClr val="0070C0"/>
                </a:solidFill>
              </a:rPr>
              <a:t>Konsequenzen  aus der Leitidee des PS  für die inhaltliche Gestaltung der ZfsL-Begleitveranstaltungen (BVs)                                       </a:t>
            </a:r>
            <a:br>
              <a:rPr lang="de-DE" sz="3600" b="1" dirty="0"/>
            </a:br>
            <a:r>
              <a:rPr lang="de-DE" sz="3600" b="1" dirty="0"/>
              <a:t>                              </a:t>
            </a:r>
            <a:r>
              <a:rPr lang="de-DE" sz="3100" b="1" u="sng" dirty="0"/>
              <a:t>Einerseits</a:t>
            </a:r>
            <a:r>
              <a:rPr lang="de-DE" sz="2400" b="1" u="sng" dirty="0"/>
              <a:t>… </a:t>
            </a:r>
            <a:r>
              <a:rPr lang="de-DE" sz="3100" b="1" u="sng" dirty="0"/>
              <a:t>Nähe zum VD (Referendariat)</a:t>
            </a:r>
          </a:p>
        </p:txBody>
      </p:sp>
      <p:graphicFrame>
        <p:nvGraphicFramePr>
          <p:cNvPr id="4" name="Inhaltsplatzhalt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28689166"/>
              </p:ext>
            </p:extLst>
          </p:nvPr>
        </p:nvGraphicFramePr>
        <p:xfrm>
          <a:off x="0" y="1417638"/>
          <a:ext cx="9120208" cy="510770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1534089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628800"/>
          </a:xfrm>
          <a:solidFill>
            <a:schemeClr val="bg2">
              <a:lumMod val="90000"/>
            </a:schemeClr>
          </a:solidFill>
        </p:spPr>
        <p:txBody>
          <a:bodyPr>
            <a:noAutofit/>
          </a:bodyPr>
          <a:lstStyle/>
          <a:p>
            <a:r>
              <a:rPr lang="de-DE" sz="2800" b="1" dirty="0">
                <a:solidFill>
                  <a:srgbClr val="0070C0"/>
                </a:solidFill>
              </a:rPr>
              <a:t>Konsequenzen  aus der Leitidee des PS für die inhaltliche Gestaltung der ZfsL-Begleitveranstaltungen (BVs)</a:t>
            </a:r>
            <a:br>
              <a:rPr lang="de-DE" sz="3200" b="1" dirty="0">
                <a:solidFill>
                  <a:srgbClr val="0070C0"/>
                </a:solidFill>
              </a:rPr>
            </a:br>
            <a:r>
              <a:rPr lang="de-DE" sz="3200" b="1" dirty="0">
                <a:solidFill>
                  <a:srgbClr val="0070C0"/>
                </a:solidFill>
              </a:rPr>
              <a:t>               </a:t>
            </a:r>
            <a:r>
              <a:rPr lang="de-DE" sz="2800" b="1" u="sng" dirty="0"/>
              <a:t>Andererseits… Abgrenzung vom VD (Referendariat)</a:t>
            </a:r>
            <a:endParaRPr lang="de-DE" sz="2800" u="sng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0" y="2132856"/>
            <a:ext cx="9144000" cy="472514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de-DE" sz="2800" b="1" dirty="0">
                <a:solidFill>
                  <a:srgbClr val="0070C0"/>
                </a:solidFill>
              </a:rPr>
              <a:t>Subjekt-, Bedarfsorientierung:</a:t>
            </a:r>
          </a:p>
          <a:p>
            <a:r>
              <a:rPr lang="de-DE" sz="2800" b="1" dirty="0"/>
              <a:t>„Im Mittelpunkt  steht die Wahrnehmung und  Reflexion sowie  Entwicklung der eigenen Lehrerpersönlichkeit </a:t>
            </a:r>
            <a:r>
              <a:rPr lang="de-DE" sz="2800" b="1" dirty="0">
                <a:solidFill>
                  <a:srgbClr val="0070C0"/>
                </a:solidFill>
              </a:rPr>
              <a:t>(professionelles Selbstkonzept).“</a:t>
            </a:r>
          </a:p>
          <a:p>
            <a:r>
              <a:rPr lang="de-DE" sz="2800" b="1" dirty="0">
                <a:solidFill>
                  <a:srgbClr val="0070C0"/>
                </a:solidFill>
              </a:rPr>
              <a:t>Forschendes Lernen: </a:t>
            </a:r>
            <a:r>
              <a:rPr lang="de-DE" sz="2800" b="1" dirty="0"/>
              <a:t>„Konstituierende Kernmerkmale für das  Praxissemester sind  somit  die </a:t>
            </a:r>
            <a:r>
              <a:rPr lang="de-DE" sz="2800" b="1" dirty="0">
                <a:solidFill>
                  <a:srgbClr val="0070C0"/>
                </a:solidFill>
              </a:rPr>
              <a:t>Entwicklung einer eigenen professionsbezogenen Fragestellung.“</a:t>
            </a:r>
          </a:p>
          <a:p>
            <a:r>
              <a:rPr lang="de-DE" sz="2800" b="1" dirty="0"/>
              <a:t>„Dabei liegt der Fokus auf der </a:t>
            </a:r>
            <a:r>
              <a:rPr lang="de-DE" sz="2800" b="1" dirty="0">
                <a:solidFill>
                  <a:srgbClr val="0070C0"/>
                </a:solidFill>
              </a:rPr>
              <a:t>Bearbeitung eigener Fragen von individuell-berufsbiographischer Relevanz.“ </a:t>
            </a:r>
          </a:p>
          <a:p>
            <a:endParaRPr lang="de-DE" b="1" dirty="0"/>
          </a:p>
          <a:p>
            <a:endParaRPr lang="de-DE" dirty="0"/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10405644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>
            <a:extLst>
              <a:ext uri="{FF2B5EF4-FFF2-40B4-BE49-F238E27FC236}">
                <a16:creationId xmlns:a16="http://schemas.microsoft.com/office/drawing/2014/main" id="{87A004FE-EE1D-43EE-A364-A330E5DF24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96752"/>
          </a:xfrm>
        </p:spPr>
        <p:txBody>
          <a:bodyPr>
            <a:noAutofit/>
          </a:bodyPr>
          <a:lstStyle/>
          <a:p>
            <a:r>
              <a:rPr lang="de-DE" sz="3200" b="1" dirty="0">
                <a:solidFill>
                  <a:srgbClr val="0070C0"/>
                </a:solidFill>
              </a:rPr>
              <a:t>3. Wie differenziert sich die schulseitige </a:t>
            </a:r>
            <a:r>
              <a:rPr lang="de-DE" sz="3200" b="1" dirty="0" err="1">
                <a:solidFill>
                  <a:srgbClr val="0070C0"/>
                </a:solidFill>
              </a:rPr>
              <a:t>Obligatorik</a:t>
            </a:r>
            <a:r>
              <a:rPr lang="de-DE" sz="3200" b="1" dirty="0">
                <a:solidFill>
                  <a:srgbClr val="0070C0"/>
                </a:solidFill>
              </a:rPr>
              <a:t>?</a:t>
            </a:r>
          </a:p>
        </p:txBody>
      </p:sp>
      <p:graphicFrame>
        <p:nvGraphicFramePr>
          <p:cNvPr id="7" name="Tabelle 6">
            <a:extLst>
              <a:ext uri="{FF2B5EF4-FFF2-40B4-BE49-F238E27FC236}">
                <a16:creationId xmlns:a16="http://schemas.microsoft.com/office/drawing/2014/main" id="{BD7482DE-0D43-450E-860F-01BC05B0613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28819073"/>
              </p:ext>
            </p:extLst>
          </p:nvPr>
        </p:nvGraphicFramePr>
        <p:xfrm>
          <a:off x="-34506" y="1196752"/>
          <a:ext cx="9178506" cy="5651162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2493142">
                  <a:extLst>
                    <a:ext uri="{9D8B030D-6E8A-4147-A177-3AD203B41FA5}">
                      <a16:colId xmlns:a16="http://schemas.microsoft.com/office/drawing/2014/main" val="3966874455"/>
                    </a:ext>
                  </a:extLst>
                </a:gridCol>
                <a:gridCol w="2096111">
                  <a:extLst>
                    <a:ext uri="{9D8B030D-6E8A-4147-A177-3AD203B41FA5}">
                      <a16:colId xmlns:a16="http://schemas.microsoft.com/office/drawing/2014/main" val="2436981255"/>
                    </a:ext>
                  </a:extLst>
                </a:gridCol>
                <a:gridCol w="4589253">
                  <a:extLst>
                    <a:ext uri="{9D8B030D-6E8A-4147-A177-3AD203B41FA5}">
                      <a16:colId xmlns:a16="http://schemas.microsoft.com/office/drawing/2014/main" val="3019205671"/>
                    </a:ext>
                  </a:extLst>
                </a:gridCol>
              </a:tblGrid>
              <a:tr h="835322">
                <a:tc gridSpan="3">
                  <a:txBody>
                    <a:bodyPr/>
                    <a:lstStyle/>
                    <a:p>
                      <a:pPr marL="0" indent="0" algn="ctr">
                        <a:buNone/>
                      </a:pPr>
                      <a:r>
                        <a:rPr lang="de-DE" sz="2800" dirty="0"/>
                        <a:t>390 Zeitstunden    </a:t>
                      </a:r>
                      <a:r>
                        <a:rPr lang="de-DE" sz="28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13 LP  (1 LP = 30 Zeitstunden)</a:t>
                      </a: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93710884"/>
                  </a:ext>
                </a:extLst>
              </a:tr>
              <a:tr h="1145598">
                <a:tc rowSpan="2">
                  <a:txBody>
                    <a:bodyPr/>
                    <a:lstStyle/>
                    <a:p>
                      <a:pPr algn="ctr"/>
                      <a:r>
                        <a:rPr lang="de-DE" sz="2400" b="1" dirty="0"/>
                        <a:t>140 Zeitstunden</a:t>
                      </a:r>
                      <a:br>
                        <a:rPr lang="de-DE" sz="2400" dirty="0"/>
                      </a:br>
                      <a:r>
                        <a:rPr lang="de-DE" sz="2400" dirty="0"/>
                        <a:t>Individuelle </a:t>
                      </a:r>
                    </a:p>
                    <a:p>
                      <a:pPr algn="ctr"/>
                      <a:r>
                        <a:rPr lang="de-DE" sz="2400" b="1" dirty="0"/>
                        <a:t>Vor- und Nachbereitung </a:t>
                      </a:r>
                    </a:p>
                    <a:p>
                      <a:pPr algn="l"/>
                      <a:endParaRPr lang="de-DE" sz="2400" dirty="0"/>
                    </a:p>
                    <a:p>
                      <a:pPr algn="l"/>
                      <a:r>
                        <a:rPr lang="de-DE" sz="2000" dirty="0"/>
                        <a:t>(Reflexion, Häusliche</a:t>
                      </a:r>
                      <a:r>
                        <a:rPr lang="de-DE" sz="2000" baseline="0" dirty="0"/>
                        <a:t> Portfolio-Arbeit etc.)</a:t>
                      </a:r>
                    </a:p>
                    <a:p>
                      <a:pPr algn="l"/>
                      <a:endParaRPr lang="de-DE" sz="2000" baseline="0" dirty="0"/>
                    </a:p>
                    <a:p>
                      <a:pPr algn="l"/>
                      <a:endParaRPr lang="de-DE" sz="2000" baseline="0" dirty="0"/>
                    </a:p>
                    <a:p>
                      <a:pPr algn="l"/>
                      <a:endParaRPr lang="de-DE" sz="2000" baseline="0" dirty="0"/>
                    </a:p>
                    <a:p>
                      <a:pPr algn="l"/>
                      <a:endParaRPr lang="de-DE" sz="2000" baseline="0" dirty="0"/>
                    </a:p>
                    <a:p>
                      <a:pPr algn="l"/>
                      <a:endParaRPr lang="de-DE" sz="2000" baseline="0" dirty="0"/>
                    </a:p>
                    <a:p>
                      <a:pPr algn="l"/>
                      <a:endParaRPr lang="de-DE" sz="2000" baseline="0" dirty="0"/>
                    </a:p>
                    <a:p>
                      <a:pPr algn="l"/>
                      <a:endParaRPr lang="de-DE" sz="2000" baseline="0" dirty="0"/>
                    </a:p>
                  </a:txBody>
                  <a:tcPr>
                    <a:solidFill>
                      <a:srgbClr val="0070C0">
                        <a:alpha val="20000"/>
                      </a:srgb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de-DE" sz="2400" b="1" dirty="0"/>
                        <a:t>250 </a:t>
                      </a:r>
                      <a:r>
                        <a:rPr lang="de-DE" sz="2400" b="1" dirty="0">
                          <a:highlight>
                            <a:srgbClr val="FFFF00"/>
                          </a:highlight>
                        </a:rPr>
                        <a:t>Zeit</a:t>
                      </a:r>
                      <a:r>
                        <a:rPr lang="de-DE" sz="2400" b="1" dirty="0"/>
                        <a:t>stunden </a:t>
                      </a:r>
                    </a:p>
                    <a:p>
                      <a:pPr algn="ctr"/>
                      <a:r>
                        <a:rPr lang="de-DE" sz="2400" b="1" dirty="0">
                          <a:highlight>
                            <a:srgbClr val="FFFF00"/>
                          </a:highlight>
                        </a:rPr>
                        <a:t>Anwesenheit </a:t>
                      </a:r>
                      <a:r>
                        <a:rPr lang="de-DE" sz="2400" b="0" dirty="0"/>
                        <a:t>in </a:t>
                      </a:r>
                      <a:r>
                        <a:rPr lang="de-DE" sz="2400" b="0" dirty="0" err="1"/>
                        <a:t>ZfsL</a:t>
                      </a:r>
                      <a:r>
                        <a:rPr lang="de-DE" sz="2400" b="0" dirty="0"/>
                        <a:t> und</a:t>
                      </a:r>
                      <a:r>
                        <a:rPr lang="de-DE" sz="2400" b="0" baseline="0" dirty="0"/>
                        <a:t> Schule</a:t>
                      </a:r>
                    </a:p>
                    <a:p>
                      <a:pPr algn="ctr"/>
                      <a:endParaRPr lang="de-DE" sz="2400" b="0" baseline="0" dirty="0"/>
                    </a:p>
                  </a:txBody>
                  <a:tcPr>
                    <a:solidFill>
                      <a:srgbClr val="0070C0">
                        <a:alpha val="2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38790528"/>
                  </a:ext>
                </a:extLst>
              </a:tr>
              <a:tr h="3306750"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2800" b="1" dirty="0" err="1"/>
                        <a:t>ZfsL</a:t>
                      </a:r>
                      <a:r>
                        <a:rPr lang="de-DE" sz="2800" b="1" dirty="0"/>
                        <a:t>-Begleit-formate</a:t>
                      </a:r>
                    </a:p>
                    <a:p>
                      <a:pPr algn="ctr"/>
                      <a:endParaRPr lang="de-DE" sz="2400" b="1" dirty="0"/>
                    </a:p>
                    <a:p>
                      <a:pPr algn="ctr"/>
                      <a:endParaRPr lang="de-DE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2800" b="1" dirty="0"/>
                        <a:t>Schulische</a:t>
                      </a:r>
                      <a:r>
                        <a:rPr lang="de-DE" sz="2800" b="1" baseline="0" dirty="0"/>
                        <a:t> Begleitformate</a:t>
                      </a:r>
                    </a:p>
                    <a:p>
                      <a:pPr algn="ctr"/>
                      <a:endParaRPr lang="de-DE" sz="2400" b="1" baseline="0" dirty="0"/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2000" b="1" u="sng" dirty="0">
                          <a:latin typeface="+mn-lt"/>
                        </a:rPr>
                        <a:t>davon: 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2000" b="1" dirty="0">
                          <a:latin typeface="+mn-lt"/>
                        </a:rPr>
                        <a:t>50-70 Unterrichtsstunden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2000" b="1" dirty="0">
                          <a:solidFill>
                            <a:schemeClr val="tx1"/>
                          </a:solidFill>
                          <a:latin typeface="+mn-lt"/>
                        </a:rPr>
                        <a:t> </a:t>
                      </a:r>
                      <a:r>
                        <a:rPr lang="de-DE" sz="2000" b="1" dirty="0">
                          <a:solidFill>
                            <a:schemeClr val="tx1"/>
                          </a:solidFill>
                          <a:highlight>
                            <a:srgbClr val="FFFF00"/>
                          </a:highlight>
                          <a:latin typeface="+mn-lt"/>
                        </a:rPr>
                        <a:t>(à 45 min.)</a:t>
                      </a:r>
                      <a:br>
                        <a:rPr lang="de-DE" sz="2000" b="1" dirty="0">
                          <a:latin typeface="+mn-lt"/>
                        </a:rPr>
                      </a:br>
                      <a:r>
                        <a:rPr lang="de-DE" sz="2000" b="1" dirty="0">
                          <a:latin typeface="+mn-lt"/>
                        </a:rPr>
                        <a:t>Unterricht unter Begleitung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2000" b="0" dirty="0">
                        <a:latin typeface="+mn-lt"/>
                      </a:endParaRPr>
                    </a:p>
                    <a:p>
                      <a:pPr algn="ctr"/>
                      <a:r>
                        <a:rPr lang="de-DE" sz="2000" b="1" u="sng" dirty="0">
                          <a:latin typeface="+mn-lt"/>
                        </a:rPr>
                        <a:t>darin: </a:t>
                      </a:r>
                    </a:p>
                    <a:p>
                      <a:pPr algn="ctr"/>
                      <a:r>
                        <a:rPr lang="de-DE" sz="2000" b="1" dirty="0">
                          <a:latin typeface="+mn-lt"/>
                        </a:rPr>
                        <a:t>Je 5-15 Unterrichtsstunden</a:t>
                      </a:r>
                      <a:br>
                        <a:rPr lang="de-DE" sz="2000" b="1" dirty="0">
                          <a:latin typeface="+mn-lt"/>
                        </a:rPr>
                      </a:br>
                      <a:r>
                        <a:rPr lang="de-DE" sz="2000" b="1" dirty="0">
                          <a:latin typeface="+mn-lt"/>
                        </a:rPr>
                        <a:t>für je 1 Unterrichtsvorhaben</a:t>
                      </a:r>
                      <a:br>
                        <a:rPr lang="de-DE" sz="2000" b="1" dirty="0">
                          <a:latin typeface="+mn-lt"/>
                        </a:rPr>
                      </a:br>
                      <a:r>
                        <a:rPr lang="de-DE" sz="2000" b="1" dirty="0">
                          <a:latin typeface="+mn-lt"/>
                        </a:rPr>
                        <a:t>pro Fach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3925559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3955961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z="3200" b="1" dirty="0">
                <a:solidFill>
                  <a:srgbClr val="0070C0"/>
                </a:solidFill>
              </a:rPr>
              <a:t>4. Was muss ich wissen zum Lernort ZfsL?</a:t>
            </a:r>
          </a:p>
        </p:txBody>
      </p:sp>
      <p:pic>
        <p:nvPicPr>
          <p:cNvPr id="4" name="Inhaltsplatzhalt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risscrossEtching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640" y="1417638"/>
            <a:ext cx="6264696" cy="4603651"/>
          </a:xfrm>
        </p:spPr>
      </p:pic>
    </p:spTree>
    <p:extLst>
      <p:ext uri="{BB962C8B-B14F-4D97-AF65-F5344CB8AC3E}">
        <p14:creationId xmlns:p14="http://schemas.microsoft.com/office/powerpoint/2010/main" val="333338234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B91E5DC-61EC-4332-9593-E83855EE09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z="3200" b="1" dirty="0">
                <a:solidFill>
                  <a:srgbClr val="0070C0"/>
                </a:solidFill>
              </a:rPr>
              <a:t>Mit welchen Personen habe ich am Lernort ZfsL näher zu tun?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71759388-54C5-467C-99B1-73013DF11F0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525780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de-DE" sz="2800" b="1" dirty="0"/>
              <a:t>Die </a:t>
            </a:r>
            <a:r>
              <a:rPr lang="de-DE" sz="2800" b="1" dirty="0">
                <a:solidFill>
                  <a:srgbClr val="0070C0"/>
                </a:solidFill>
              </a:rPr>
              <a:t>Praxissemesterbeauftragten (</a:t>
            </a:r>
            <a:r>
              <a:rPr lang="de-DE" sz="2800" b="1" dirty="0" err="1">
                <a:solidFill>
                  <a:srgbClr val="0070C0"/>
                </a:solidFill>
              </a:rPr>
              <a:t>Prabas</a:t>
            </a:r>
            <a:r>
              <a:rPr lang="de-DE" sz="2800" b="1" dirty="0">
                <a:solidFill>
                  <a:srgbClr val="0070C0"/>
                </a:solidFill>
              </a:rPr>
              <a:t>) </a:t>
            </a:r>
            <a:r>
              <a:rPr lang="de-DE" sz="2800" b="1" dirty="0"/>
              <a:t>sind Ihre übergeordneten Ansprechpersonen in allen Belangen, die das ZfsL betreffen. Auch bei allgemeinorganisatorischen Fragen/ Problemen sind die </a:t>
            </a:r>
            <a:r>
              <a:rPr lang="de-DE" sz="2800" b="1" dirty="0" err="1"/>
              <a:t>Prabas</a:t>
            </a:r>
            <a:r>
              <a:rPr lang="de-DE" sz="2800" b="1" dirty="0"/>
              <a:t> Ihre ersten Ansprechpersonen.</a:t>
            </a:r>
          </a:p>
          <a:p>
            <a:pPr marL="0" indent="0">
              <a:buNone/>
            </a:pPr>
            <a:endParaRPr lang="de-DE" sz="2800" b="1" dirty="0"/>
          </a:p>
          <a:p>
            <a:pPr marL="0" indent="0">
              <a:buNone/>
            </a:pPr>
            <a:r>
              <a:rPr lang="de-DE" sz="2800" b="1" dirty="0"/>
              <a:t>Eine </a:t>
            </a:r>
            <a:r>
              <a:rPr lang="de-DE" sz="2800" b="1" dirty="0">
                <a:solidFill>
                  <a:srgbClr val="0070C0"/>
                </a:solidFill>
              </a:rPr>
              <a:t>überfachliche Begleitkraft </a:t>
            </a:r>
            <a:r>
              <a:rPr lang="de-DE" sz="2800" b="1" dirty="0"/>
              <a:t>und jeweils </a:t>
            </a:r>
            <a:r>
              <a:rPr lang="de-DE" sz="2800" b="1" dirty="0">
                <a:solidFill>
                  <a:srgbClr val="0070C0"/>
                </a:solidFill>
              </a:rPr>
              <a:t>eine fachliche Begleitkraft pro Fach </a:t>
            </a:r>
            <a:r>
              <a:rPr lang="de-DE" sz="2800" b="1" dirty="0"/>
              <a:t>gestalten Ihre Begleitveranstaltungen (BV) am ZfsL sowie die Begleitformate, die am Lernort Schule stattfinden (Gruppenhospitation, fachliche Praxisbegleitungen im Rahmen von Unterrichtsvorhaben, Bilanz- und Perspektivgespräch).</a:t>
            </a:r>
          </a:p>
        </p:txBody>
      </p:sp>
    </p:spTree>
    <p:extLst>
      <p:ext uri="{BB962C8B-B14F-4D97-AF65-F5344CB8AC3E}">
        <p14:creationId xmlns:p14="http://schemas.microsoft.com/office/powerpoint/2010/main" val="219925692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936104"/>
          </a:xfrm>
        </p:spPr>
        <p:txBody>
          <a:bodyPr>
            <a:noAutofit/>
          </a:bodyPr>
          <a:lstStyle/>
          <a:p>
            <a:r>
              <a:rPr lang="de-DE" sz="3200" b="1" dirty="0">
                <a:solidFill>
                  <a:srgbClr val="0070C0"/>
                </a:solidFill>
              </a:rPr>
              <a:t>Wo sind für mich wichtige Informationen/ Dokumente hinterlegt? 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0" y="1196752"/>
            <a:ext cx="9144000" cy="5624672"/>
          </a:xfrm>
        </p:spPr>
        <p:txBody>
          <a:bodyPr>
            <a:noAutofit/>
          </a:bodyPr>
          <a:lstStyle/>
          <a:p>
            <a:r>
              <a:rPr lang="de-DE" sz="2800" b="1" dirty="0"/>
              <a:t>Auf der </a:t>
            </a:r>
            <a:r>
              <a:rPr lang="de-DE" sz="2800" b="1" dirty="0">
                <a:solidFill>
                  <a:srgbClr val="0070C0"/>
                </a:solidFill>
              </a:rPr>
              <a:t>ZfsL-Homepage</a:t>
            </a:r>
            <a:r>
              <a:rPr lang="de-DE" sz="2800" b="1" dirty="0"/>
              <a:t> finden Sie im öffentlichen Bereich „Praxissemester“ allgemein gültige Informationen zum Praxissemester. </a:t>
            </a:r>
          </a:p>
          <a:p>
            <a:pPr marL="0" indent="0">
              <a:buNone/>
            </a:pPr>
            <a:endParaRPr lang="de-DE" sz="1000" b="1" dirty="0"/>
          </a:p>
          <a:p>
            <a:r>
              <a:rPr lang="de-DE" sz="2800" b="1" dirty="0"/>
              <a:t>Im </a:t>
            </a:r>
            <a:r>
              <a:rPr lang="de-DE" sz="2800" b="1" dirty="0">
                <a:solidFill>
                  <a:srgbClr val="0070C0"/>
                </a:solidFill>
              </a:rPr>
              <a:t>ZfsL-</a:t>
            </a:r>
            <a:r>
              <a:rPr lang="de-DE" sz="2800" b="1" dirty="0" err="1">
                <a:solidFill>
                  <a:srgbClr val="0070C0"/>
                </a:solidFill>
              </a:rPr>
              <a:t>Moodle</a:t>
            </a:r>
            <a:r>
              <a:rPr lang="de-DE" sz="2800" b="1" dirty="0">
                <a:solidFill>
                  <a:srgbClr val="0070C0"/>
                </a:solidFill>
              </a:rPr>
              <a:t>-Kurs „Informationsportal Praxissemesterstudierende“ </a:t>
            </a:r>
            <a:r>
              <a:rPr lang="de-DE" sz="2800" b="1" dirty="0"/>
              <a:t>sind alle grundlegend wichtigen Informationen und Dokumente für Ihr Praxissemester im Lehramt GyGe am Seminar Münster eingestellt. </a:t>
            </a:r>
          </a:p>
          <a:p>
            <a:pPr marL="0" indent="0">
              <a:buNone/>
            </a:pPr>
            <a:endParaRPr lang="de-DE" sz="1000" b="1" dirty="0"/>
          </a:p>
          <a:p>
            <a:r>
              <a:rPr lang="de-DE" sz="2800" b="1" dirty="0"/>
              <a:t>Der Zugang zum benannten Kurs  ist Ihnen möglich durch entsprechende </a:t>
            </a:r>
            <a:r>
              <a:rPr lang="de-DE" sz="2800" b="1" dirty="0" err="1">
                <a:solidFill>
                  <a:srgbClr val="0070C0"/>
                </a:solidFill>
              </a:rPr>
              <a:t>Moodle</a:t>
            </a:r>
            <a:r>
              <a:rPr lang="de-DE" sz="2800" b="1" dirty="0">
                <a:solidFill>
                  <a:srgbClr val="0070C0"/>
                </a:solidFill>
              </a:rPr>
              <a:t>-Zugangsdaten</a:t>
            </a:r>
            <a:r>
              <a:rPr lang="de-DE" sz="2800" b="1" dirty="0"/>
              <a:t>, die Sie bereits per automatisch generierter Email erhalten haben.</a:t>
            </a:r>
            <a:endParaRPr lang="de-DE" sz="2400" b="1" dirty="0"/>
          </a:p>
          <a:p>
            <a:pPr marL="0" indent="0">
              <a:buNone/>
            </a:pPr>
            <a:endParaRPr lang="de-DE" sz="2400" b="1" dirty="0"/>
          </a:p>
          <a:p>
            <a:pPr marL="0" indent="0">
              <a:buNone/>
            </a:pPr>
            <a:endParaRPr lang="de-DE" sz="2200" b="1" i="1" u="sng" dirty="0"/>
          </a:p>
          <a:p>
            <a:pPr marL="0" indent="0">
              <a:buNone/>
            </a:pPr>
            <a:endParaRPr lang="de-DE" sz="2000" b="0" i="0" dirty="0">
              <a:solidFill>
                <a:srgbClr val="343A40"/>
              </a:solidFill>
              <a:effectLst/>
              <a:latin typeface="-apple-system"/>
            </a:endParaRPr>
          </a:p>
          <a:p>
            <a:endParaRPr lang="de-DE" sz="1800" b="1" i="1" dirty="0"/>
          </a:p>
        </p:txBody>
      </p:sp>
    </p:spTree>
    <p:extLst>
      <p:ext uri="{BB962C8B-B14F-4D97-AF65-F5344CB8AC3E}">
        <p14:creationId xmlns:p14="http://schemas.microsoft.com/office/powerpoint/2010/main" val="382724400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5B46CCE-B34E-40C7-A87A-0630C44910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/>
          </a:bodyPr>
          <a:lstStyle/>
          <a:p>
            <a:r>
              <a:rPr lang="de-DE" sz="3200" b="1" dirty="0">
                <a:solidFill>
                  <a:srgbClr val="0070C0"/>
                </a:solidFill>
              </a:rPr>
              <a:t>Fortsetzung: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EA658C8B-F48D-4B13-86B2-65FF5871E42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052736"/>
            <a:ext cx="9144000" cy="5805264"/>
          </a:xfrm>
        </p:spPr>
        <p:txBody>
          <a:bodyPr>
            <a:normAutofit/>
          </a:bodyPr>
          <a:lstStyle/>
          <a:p>
            <a:r>
              <a:rPr lang="de-DE" sz="2800" b="1" dirty="0">
                <a:solidFill>
                  <a:srgbClr val="000000"/>
                </a:solidFill>
              </a:rPr>
              <a:t>Fachliche und  überfachliche ZfsL-Begleitkräfte haben die Möglichkeit,  weitere</a:t>
            </a:r>
            <a:r>
              <a:rPr lang="de-DE" sz="2800" b="1" dirty="0">
                <a:solidFill>
                  <a:srgbClr val="0070C0"/>
                </a:solidFill>
              </a:rPr>
              <a:t> begleitgruppenspezifische Kurse auf der </a:t>
            </a:r>
            <a:r>
              <a:rPr lang="de-DE" sz="2800" b="1" i="1" dirty="0">
                <a:solidFill>
                  <a:srgbClr val="0070C0"/>
                </a:solidFill>
              </a:rPr>
              <a:t>ZfsL-Lernplattform </a:t>
            </a:r>
            <a:r>
              <a:rPr lang="de-DE" sz="2800" b="1" i="1" dirty="0" err="1">
                <a:solidFill>
                  <a:srgbClr val="0070C0"/>
                </a:solidFill>
              </a:rPr>
              <a:t>Moodle</a:t>
            </a:r>
            <a:r>
              <a:rPr lang="de-DE" sz="2800" b="1" i="1" dirty="0">
                <a:solidFill>
                  <a:srgbClr val="0070C0"/>
                </a:solidFill>
              </a:rPr>
              <a:t> </a:t>
            </a:r>
            <a:r>
              <a:rPr lang="de-DE" sz="2800" b="1" dirty="0">
                <a:solidFill>
                  <a:srgbClr val="000000"/>
                </a:solidFill>
              </a:rPr>
              <a:t>einzurichten und für die gemeinsame Arbeit mit Ihnen zu nutzen. Die Absprachen dazu erfolgen im Umfeld der ersten Begleit-veranstaltungen (BV) mit den jeweiligen Fachleitungen. </a:t>
            </a:r>
          </a:p>
          <a:p>
            <a:pPr marL="0" indent="0">
              <a:buNone/>
            </a:pPr>
            <a:endParaRPr lang="de-DE" sz="2800" b="1" dirty="0">
              <a:solidFill>
                <a:srgbClr val="000000"/>
              </a:solidFill>
            </a:endParaRPr>
          </a:p>
          <a:p>
            <a:r>
              <a:rPr lang="de-DE" sz="2800" b="1" dirty="0">
                <a:solidFill>
                  <a:srgbClr val="000000"/>
                </a:solidFill>
              </a:rPr>
              <a:t>Für Ihre Arbeit in den Räumen des ZfsL Münster steht Ihnen folgender </a:t>
            </a:r>
            <a:r>
              <a:rPr lang="de-DE" sz="2800" b="1" dirty="0">
                <a:solidFill>
                  <a:srgbClr val="0070C0"/>
                </a:solidFill>
              </a:rPr>
              <a:t>WLAN-Zugang</a:t>
            </a:r>
            <a:r>
              <a:rPr lang="de-DE" sz="2800" b="1" dirty="0">
                <a:solidFill>
                  <a:srgbClr val="000000"/>
                </a:solidFill>
              </a:rPr>
              <a:t> zur Verfügung: </a:t>
            </a:r>
          </a:p>
          <a:p>
            <a:pPr marL="0" indent="0">
              <a:buNone/>
            </a:pPr>
            <a:endParaRPr lang="de-DE" sz="1000" b="1" dirty="0">
              <a:solidFill>
                <a:srgbClr val="000000"/>
              </a:solidFill>
            </a:endParaRPr>
          </a:p>
          <a:p>
            <a:pPr marL="0" indent="0" algn="ctr">
              <a:buNone/>
            </a:pPr>
            <a:r>
              <a:rPr lang="de-DE" sz="2800" b="1" dirty="0">
                <a:highlight>
                  <a:srgbClr val="FFFF00"/>
                </a:highlight>
                <a:latin typeface="+mj-lt"/>
              </a:rPr>
              <a:t>ZFSL-WLAN</a:t>
            </a:r>
            <a:r>
              <a:rPr lang="de-DE" sz="2800" b="1" dirty="0">
                <a:latin typeface="+mj-lt"/>
              </a:rPr>
              <a:t> </a:t>
            </a:r>
          </a:p>
          <a:p>
            <a:pPr marL="0" indent="0" algn="ctr">
              <a:buNone/>
            </a:pPr>
            <a:r>
              <a:rPr lang="de-DE" sz="2800" dirty="0">
                <a:latin typeface="+mj-lt"/>
              </a:rPr>
              <a:t>Netzwerksicherheitsschlüssel: </a:t>
            </a:r>
            <a:r>
              <a:rPr lang="de-DE" sz="2800" b="1" dirty="0">
                <a:highlight>
                  <a:srgbClr val="FFFF00"/>
                </a:highlight>
                <a:latin typeface="+mj-lt"/>
              </a:rPr>
              <a:t>Jnj628KHX2</a:t>
            </a:r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3885982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42875" y="116632"/>
            <a:ext cx="8572500" cy="936104"/>
          </a:xfrm>
        </p:spPr>
        <p:txBody>
          <a:bodyPr>
            <a:noAutofit/>
          </a:bodyPr>
          <a:lstStyle/>
          <a:p>
            <a:r>
              <a:rPr lang="de-DE" sz="3200" b="1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An welchen Tagen liegen meine ZfsL-Begleitveranstaltungen? 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0" y="1268760"/>
            <a:ext cx="9144000" cy="5589240"/>
          </a:xfrm>
        </p:spPr>
        <p:txBody>
          <a:bodyPr>
            <a:normAutofit fontScale="25000" lnSpcReduction="20000"/>
          </a:bodyPr>
          <a:lstStyle/>
          <a:p>
            <a:r>
              <a:rPr lang="de-DE" sz="11200" b="1" dirty="0"/>
              <a:t>Die Studienfreitage des ZfsL liegen an folgenden Tagen:</a:t>
            </a:r>
          </a:p>
          <a:p>
            <a:pPr marL="0" indent="0">
              <a:buNone/>
            </a:pPr>
            <a:r>
              <a:rPr lang="de-DE" sz="11200" b="1" dirty="0"/>
              <a:t>     </a:t>
            </a:r>
            <a:r>
              <a:rPr lang="de-DE" sz="11200" b="1" dirty="0">
                <a:solidFill>
                  <a:srgbClr val="0070C0"/>
                </a:solidFill>
              </a:rPr>
              <a:t>26.02., 12.03., 19.03., 30.04., 07.05., 28.05. u. 11.06.2021.</a:t>
            </a:r>
          </a:p>
          <a:p>
            <a:pPr marL="0" indent="0">
              <a:buNone/>
            </a:pPr>
            <a:endParaRPr lang="de-DE" sz="11200" b="1" dirty="0">
              <a:solidFill>
                <a:srgbClr val="0070C0"/>
              </a:solidFill>
            </a:endParaRPr>
          </a:p>
          <a:p>
            <a:r>
              <a:rPr lang="de-DE" sz="11200" b="1" dirty="0"/>
              <a:t>Dem </a:t>
            </a:r>
            <a:r>
              <a:rPr lang="de-DE" sz="11200" b="1" dirty="0">
                <a:solidFill>
                  <a:srgbClr val="0070C0"/>
                </a:solidFill>
              </a:rPr>
              <a:t>Organisationskalender</a:t>
            </a:r>
            <a:r>
              <a:rPr lang="de-DE" sz="11200" b="1" dirty="0"/>
              <a:t> ist zu entnehmen, an welchen dieser Tage Sie persönlich Begleitveranstaltungen haben (Ermitteln Sie bitte selbst vorab über den </a:t>
            </a:r>
            <a:r>
              <a:rPr lang="de-DE" sz="11200" b="1" dirty="0">
                <a:solidFill>
                  <a:srgbClr val="0070C0"/>
                </a:solidFill>
              </a:rPr>
              <a:t>Schienenplan</a:t>
            </a:r>
            <a:r>
              <a:rPr lang="de-DE" sz="11200" b="1" dirty="0"/>
              <a:t>, zu welchen Gruppen Sie gehören).</a:t>
            </a:r>
          </a:p>
          <a:p>
            <a:endParaRPr lang="de-DE" sz="11200" b="1" dirty="0"/>
          </a:p>
          <a:p>
            <a:r>
              <a:rPr lang="de-DE" sz="11200" b="1" dirty="0"/>
              <a:t>Organisationskalender und Schienenplan sind zu finden im ZfsL-</a:t>
            </a:r>
            <a:r>
              <a:rPr lang="de-DE" sz="11200" b="1" dirty="0" err="1"/>
              <a:t>Moodle</a:t>
            </a:r>
            <a:r>
              <a:rPr lang="de-DE" sz="11200" b="1" dirty="0"/>
              <a:t>-Kurs </a:t>
            </a:r>
            <a:r>
              <a:rPr lang="de-DE" sz="11200" b="1" dirty="0">
                <a:solidFill>
                  <a:srgbClr val="0070C0"/>
                </a:solidFill>
              </a:rPr>
              <a:t>„Informationsportal Praxissemester-studierende“</a:t>
            </a:r>
          </a:p>
          <a:p>
            <a:pPr marL="0" indent="0">
              <a:buNone/>
            </a:pPr>
            <a:endParaRPr lang="de-DE" sz="11200" b="1" dirty="0"/>
          </a:p>
          <a:p>
            <a:r>
              <a:rPr lang="de-DE" sz="11200" b="1" dirty="0"/>
              <a:t>In Einzelfällen können sich noch – nach Absprache mit Ihnen – Terminverschiebungen ergeben.</a:t>
            </a:r>
          </a:p>
          <a:p>
            <a:endParaRPr lang="de-DE" sz="11200" b="1" dirty="0"/>
          </a:p>
          <a:p>
            <a:pPr marL="0" indent="0">
              <a:buNone/>
            </a:pPr>
            <a:endParaRPr lang="de-DE" sz="9600" b="1" dirty="0"/>
          </a:p>
          <a:p>
            <a:pPr marL="0" indent="0">
              <a:buNone/>
            </a:pPr>
            <a:endParaRPr lang="de-DE" sz="9600" b="1" dirty="0"/>
          </a:p>
          <a:p>
            <a:pPr marL="0" indent="0">
              <a:buNone/>
            </a:pPr>
            <a:endParaRPr lang="de-DE" sz="11200" dirty="0"/>
          </a:p>
          <a:p>
            <a:endParaRPr lang="de-DE" sz="11200" dirty="0"/>
          </a:p>
          <a:p>
            <a:endParaRPr lang="de-DE" sz="11200" dirty="0"/>
          </a:p>
          <a:p>
            <a:endParaRPr lang="de-DE" sz="11200" dirty="0"/>
          </a:p>
          <a:p>
            <a:endParaRPr lang="de-DE" sz="11200" dirty="0"/>
          </a:p>
          <a:p>
            <a:endParaRPr lang="de-DE" sz="11200" dirty="0"/>
          </a:p>
          <a:p>
            <a:endParaRPr lang="de-DE" sz="11200" dirty="0"/>
          </a:p>
          <a:p>
            <a:endParaRPr lang="de-DE" sz="11200" dirty="0"/>
          </a:p>
          <a:p>
            <a:endParaRPr lang="de-DE" sz="11200" dirty="0"/>
          </a:p>
          <a:p>
            <a:endParaRPr lang="de-DE" dirty="0"/>
          </a:p>
          <a:p>
            <a:endParaRPr lang="de-DE" dirty="0"/>
          </a:p>
          <a:p>
            <a:endParaRPr lang="de-DE" dirty="0"/>
          </a:p>
          <a:p>
            <a:endParaRPr lang="de-DE" dirty="0"/>
          </a:p>
          <a:p>
            <a:endParaRPr lang="de-DE" dirty="0"/>
          </a:p>
          <a:p>
            <a:endParaRPr lang="de-DE" dirty="0"/>
          </a:p>
          <a:p>
            <a:endParaRPr lang="de-DE" dirty="0"/>
          </a:p>
          <a:p>
            <a:endParaRPr lang="de-DE" dirty="0"/>
          </a:p>
          <a:p>
            <a:endParaRPr lang="de-DE" dirty="0"/>
          </a:p>
          <a:p>
            <a:endParaRPr lang="de-DE" dirty="0"/>
          </a:p>
          <a:p>
            <a:endParaRPr lang="de-DE" dirty="0"/>
          </a:p>
          <a:p>
            <a:endParaRPr lang="de-DE" dirty="0"/>
          </a:p>
          <a:p>
            <a:endParaRPr lang="de-DE" dirty="0"/>
          </a:p>
          <a:p>
            <a:endParaRPr lang="de-DE" dirty="0"/>
          </a:p>
          <a:p>
            <a:endParaRPr lang="de-DE" dirty="0"/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r>
              <a:rPr lang="de-DE" dirty="0"/>
              <a:t> </a:t>
            </a:r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59419727"/>
      </p:ext>
    </p:extLst>
  </p:cSld>
  <p:clrMapOvr>
    <a:masterClrMapping/>
  </p:clrMapOvr>
  <p:transition spd="slow">
    <p:fade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C60F4CD7-5330-4A71-893C-F8F3388B87D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124744"/>
            <a:ext cx="9144000" cy="5733255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endParaRPr lang="de-DE" sz="3200" b="1" dirty="0"/>
          </a:p>
          <a:p>
            <a:r>
              <a:rPr lang="de-DE" sz="11200" b="1" dirty="0">
                <a:solidFill>
                  <a:srgbClr val="0070C0"/>
                </a:solidFill>
              </a:rPr>
              <a:t>Weitere ZfsL-bezogene Termine </a:t>
            </a:r>
            <a:r>
              <a:rPr lang="de-DE" sz="11200" b="1" dirty="0"/>
              <a:t>werden persönlich mit Ihnen vereinbart (überfachliche Gruppenhospitation, Praxisbegleitung bei Unterrichtsvorhaben, Bilanz- und Perspektivgespräch).</a:t>
            </a:r>
          </a:p>
          <a:p>
            <a:pPr marL="0" indent="0">
              <a:buNone/>
            </a:pPr>
            <a:endParaRPr lang="de-DE" sz="5900" b="1" dirty="0">
              <a:solidFill>
                <a:srgbClr val="0070C0"/>
              </a:solidFill>
            </a:endParaRPr>
          </a:p>
          <a:p>
            <a:pPr marL="0" indent="0">
              <a:buNone/>
            </a:pPr>
            <a:endParaRPr lang="de-DE" sz="8600" b="1" dirty="0">
              <a:solidFill>
                <a:srgbClr val="0070C0"/>
              </a:solidFill>
            </a:endParaRPr>
          </a:p>
          <a:p>
            <a:r>
              <a:rPr lang="de-DE" sz="11200" b="1" dirty="0"/>
              <a:t>Bitte </a:t>
            </a:r>
            <a:r>
              <a:rPr lang="de-DE" sz="11200" b="1" dirty="0">
                <a:highlight>
                  <a:srgbClr val="FFFF00"/>
                </a:highlight>
              </a:rPr>
              <a:t>überprüfen </a:t>
            </a:r>
            <a:r>
              <a:rPr lang="de-DE" sz="11200" b="1" dirty="0"/>
              <a:t>Sie die für Sie geltenden BV-Termine am ZfsL unbedingt VOR der ZfsL-Einführungsveranstaltung auf </a:t>
            </a:r>
            <a:r>
              <a:rPr lang="de-DE" sz="11200" b="1" dirty="0">
                <a:solidFill>
                  <a:srgbClr val="0070C0"/>
                </a:solidFill>
              </a:rPr>
              <a:t>Überschneidungsfreiheit mit Ihren Universitäts-Terminen</a:t>
            </a:r>
            <a:r>
              <a:rPr lang="de-DE" sz="11200" b="1" dirty="0"/>
              <a:t>.</a:t>
            </a:r>
          </a:p>
          <a:p>
            <a:endParaRPr lang="de-DE" sz="11200" b="1" dirty="0"/>
          </a:p>
          <a:p>
            <a:r>
              <a:rPr lang="de-DE" sz="11200" b="1" dirty="0">
                <a:highlight>
                  <a:srgbClr val="FFFF00"/>
                </a:highlight>
              </a:rPr>
              <a:t>Etwaige Termin-Kollisionen </a:t>
            </a:r>
            <a:r>
              <a:rPr lang="de-DE" sz="11200" b="1" dirty="0"/>
              <a:t>sind </a:t>
            </a:r>
            <a:r>
              <a:rPr lang="de-DE" sz="11200" b="1" dirty="0">
                <a:solidFill>
                  <a:srgbClr val="0070C0"/>
                </a:solidFill>
              </a:rPr>
              <a:t>spätestens am Tag der Einführungsveranstaltung </a:t>
            </a:r>
            <a:r>
              <a:rPr lang="de-DE" sz="11200" b="1" dirty="0"/>
              <a:t>bei den </a:t>
            </a:r>
            <a:r>
              <a:rPr lang="de-DE" sz="11200" b="1" dirty="0" err="1"/>
              <a:t>Prabas</a:t>
            </a:r>
            <a:r>
              <a:rPr lang="de-DE" sz="11200" b="1" dirty="0"/>
              <a:t> per E-Mail anzuzeigen.</a:t>
            </a:r>
          </a:p>
          <a:p>
            <a:pPr marL="0" indent="0">
              <a:buNone/>
            </a:pPr>
            <a:endParaRPr lang="de-DE" sz="11200" b="1" dirty="0"/>
          </a:p>
          <a:p>
            <a:pPr marL="0" indent="0">
              <a:buNone/>
            </a:pPr>
            <a:endParaRPr lang="de-DE" sz="1800" b="1" dirty="0"/>
          </a:p>
          <a:p>
            <a:pPr marL="0" indent="0">
              <a:buNone/>
            </a:pPr>
            <a:endParaRPr lang="de-DE" dirty="0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DE6014B9-9505-4036-BFB3-2E3B048EAC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/>
          </a:bodyPr>
          <a:lstStyle/>
          <a:p>
            <a:r>
              <a:rPr lang="de-DE" sz="3200" b="1" dirty="0">
                <a:solidFill>
                  <a:srgbClr val="0070C0"/>
                </a:solidFill>
              </a:rPr>
              <a:t>Fortsetzung:</a:t>
            </a:r>
          </a:p>
        </p:txBody>
      </p:sp>
    </p:spTree>
    <p:extLst>
      <p:ext uri="{BB962C8B-B14F-4D97-AF65-F5344CB8AC3E}">
        <p14:creationId xmlns:p14="http://schemas.microsoft.com/office/powerpoint/2010/main" val="2941307961"/>
      </p:ext>
    </p:extLst>
  </p:cSld>
  <p:clrMapOvr>
    <a:masterClrMapping/>
  </p:clrMapOvr>
  <p:transition spd="slow"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1F2BA0A-5D34-4771-8190-F9A37F18FC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z="3200" b="1" dirty="0">
                <a:solidFill>
                  <a:srgbClr val="0070C0"/>
                </a:solidFill>
              </a:rPr>
              <a:t>Anwesenheitsliste Zentrale Einführungsveranstaltung  24.02.2021</a:t>
            </a:r>
            <a:endParaRPr lang="de-DE" sz="3200" dirty="0"/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1CA197E1-2C9D-47B1-99DF-5E4414C99981}"/>
              </a:ext>
            </a:extLst>
          </p:cNvPr>
          <p:cNvSpPr txBox="1"/>
          <p:nvPr/>
        </p:nvSpPr>
        <p:spPr>
          <a:xfrm>
            <a:off x="4799436" y="1861696"/>
            <a:ext cx="3733004" cy="39703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de-DE" sz="2800" b="0" i="0" dirty="0">
                <a:solidFill>
                  <a:srgbClr val="000000"/>
                </a:solidFill>
                <a:effectLst/>
                <a:latin typeface="-apple-system"/>
              </a:rPr>
              <a:t>2.Option: Über die </a:t>
            </a:r>
            <a:r>
              <a:rPr lang="de-DE" sz="2800" b="0" i="0" dirty="0" err="1">
                <a:solidFill>
                  <a:srgbClr val="000000"/>
                </a:solidFill>
                <a:effectLst/>
                <a:latin typeface="-apple-system"/>
              </a:rPr>
              <a:t>Edkimo</a:t>
            </a:r>
            <a:r>
              <a:rPr lang="de-DE" sz="2800" b="0" i="0" dirty="0">
                <a:solidFill>
                  <a:srgbClr val="000000"/>
                </a:solidFill>
                <a:effectLst/>
                <a:latin typeface="-apple-system"/>
              </a:rPr>
              <a:t>-Website </a:t>
            </a:r>
            <a:r>
              <a:rPr lang="de-DE" sz="2800" b="1" i="0" dirty="0">
                <a:solidFill>
                  <a:srgbClr val="0070C0"/>
                </a:solidFill>
                <a:effectLst/>
                <a:latin typeface="-apple-system"/>
              </a:rPr>
              <a:t>edkimo.com  </a:t>
            </a:r>
            <a:r>
              <a:rPr lang="de-DE" sz="2800" b="0" i="0" dirty="0">
                <a:solidFill>
                  <a:srgbClr val="000000"/>
                </a:solidFill>
                <a:effectLst/>
                <a:latin typeface="-apple-system"/>
              </a:rPr>
              <a:t>mit dem Feedback-Code </a:t>
            </a:r>
            <a:r>
              <a:rPr lang="de-DE" sz="2800" b="1" dirty="0" err="1">
                <a:solidFill>
                  <a:srgbClr val="0070C0"/>
                </a:solidFill>
                <a:highlight>
                  <a:srgbClr val="FFFF00"/>
                </a:highlight>
                <a:latin typeface="-apple-system"/>
              </a:rPr>
              <a:t>hirsitwa</a:t>
            </a:r>
            <a:endParaRPr lang="de-DE" sz="2800" b="1" i="0" dirty="0">
              <a:solidFill>
                <a:srgbClr val="0070C0"/>
              </a:solidFill>
              <a:effectLst/>
              <a:highlight>
                <a:srgbClr val="FFFF00"/>
              </a:highlight>
              <a:latin typeface="-apple-system"/>
            </a:endParaRPr>
          </a:p>
          <a:p>
            <a:pPr algn="l"/>
            <a:endParaRPr lang="de-DE" sz="2800" b="0" i="0" dirty="0">
              <a:solidFill>
                <a:srgbClr val="000000"/>
              </a:solidFill>
              <a:effectLst/>
              <a:latin typeface="-apple-system"/>
            </a:endParaRPr>
          </a:p>
          <a:p>
            <a:pPr algn="l"/>
            <a:r>
              <a:rPr lang="de-DE" sz="2800" b="0" i="0" dirty="0">
                <a:solidFill>
                  <a:srgbClr val="000000"/>
                </a:solidFill>
                <a:effectLst/>
                <a:latin typeface="-apple-system"/>
              </a:rPr>
              <a:t>3. Option: Mit dem direkten </a:t>
            </a:r>
            <a:r>
              <a:rPr lang="de-DE" sz="2800" b="1" i="0" dirty="0">
                <a:solidFill>
                  <a:srgbClr val="0070C0"/>
                </a:solidFill>
                <a:effectLst/>
                <a:latin typeface="-apple-system"/>
              </a:rPr>
              <a:t>Befragungslink</a:t>
            </a:r>
            <a:r>
              <a:rPr lang="de-DE" sz="2800" b="0" i="0" dirty="0">
                <a:solidFill>
                  <a:srgbClr val="000000"/>
                </a:solidFill>
                <a:effectLst/>
                <a:latin typeface="-apple-system"/>
              </a:rPr>
              <a:t> teilnehmen  (</a:t>
            </a:r>
            <a:r>
              <a:rPr lang="de-DE" sz="2800" b="1" i="0" dirty="0">
                <a:solidFill>
                  <a:srgbClr val="0070C0"/>
                </a:solidFill>
                <a:effectLst/>
                <a:latin typeface="-apple-system"/>
              </a:rPr>
              <a:t>s. Zoom-Chat</a:t>
            </a:r>
            <a:r>
              <a:rPr lang="de-DE" sz="2800" b="0" i="0" dirty="0">
                <a:solidFill>
                  <a:srgbClr val="000000"/>
                </a:solidFill>
                <a:effectLst/>
                <a:latin typeface="-apple-system"/>
              </a:rPr>
              <a:t>)</a:t>
            </a:r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3CD79EBA-5CA7-43C3-89F5-9EE1F418CD0E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2000250"/>
            <a:ext cx="2857500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93414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>
          <a:xfrm>
            <a:off x="0" y="1"/>
            <a:ext cx="9144000" cy="764703"/>
          </a:xfrm>
        </p:spPr>
        <p:txBody>
          <a:bodyPr>
            <a:normAutofit/>
          </a:bodyPr>
          <a:lstStyle/>
          <a:p>
            <a:pPr marL="0" indent="0" fontAlgn="t">
              <a:spcBef>
                <a:spcPts val="0"/>
              </a:spcBef>
              <a:spcAft>
                <a:spcPts val="0"/>
              </a:spcAft>
            </a:pPr>
            <a:r>
              <a:rPr lang="de-DE" b="1" dirty="0"/>
              <a:t>  </a:t>
            </a:r>
            <a:r>
              <a:rPr lang="de-DE" sz="3200" b="1" dirty="0">
                <a:solidFill>
                  <a:srgbClr val="0070C0"/>
                </a:solidFill>
                <a:latin typeface="+mn-lt"/>
              </a:rPr>
              <a:t>Welche Begleitformate absolviere ich am ZfsL?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idx="1"/>
          </p:nvPr>
        </p:nvSpPr>
        <p:spPr>
          <a:xfrm>
            <a:off x="0" y="764704"/>
            <a:ext cx="9144000" cy="6093296"/>
          </a:xfrm>
        </p:spPr>
        <p:txBody>
          <a:bodyPr>
            <a:normAutofit/>
          </a:bodyPr>
          <a:lstStyle/>
          <a:p>
            <a:pPr marL="0" indent="0" algn="ctr" fontAlgn="t">
              <a:spcBef>
                <a:spcPts val="0"/>
              </a:spcBef>
              <a:spcAft>
                <a:spcPts val="0"/>
              </a:spcAft>
              <a:buNone/>
            </a:pPr>
            <a:endParaRPr lang="de-DE" sz="500" b="1" dirty="0">
              <a:solidFill>
                <a:srgbClr val="000000"/>
              </a:solidFill>
            </a:endParaRPr>
          </a:p>
          <a:p>
            <a:pPr fontAlgn="t">
              <a:spcBef>
                <a:spcPts val="0"/>
              </a:spcBef>
              <a:spcAft>
                <a:spcPts val="0"/>
              </a:spcAft>
              <a:buAutoNum type="arabicPeriod"/>
            </a:pPr>
            <a:r>
              <a:rPr lang="de-DE" sz="2800" b="1" dirty="0">
                <a:solidFill>
                  <a:srgbClr val="0070C0"/>
                </a:solidFill>
              </a:rPr>
              <a:t>Einführungsveranstaltung</a:t>
            </a:r>
          </a:p>
          <a:p>
            <a:pPr fontAlgn="t">
              <a:spcBef>
                <a:spcPts val="0"/>
              </a:spcBef>
              <a:spcAft>
                <a:spcPts val="0"/>
              </a:spcAft>
              <a:buAutoNum type="arabicPeriod"/>
            </a:pPr>
            <a:endParaRPr lang="de-DE" sz="2800" dirty="0"/>
          </a:p>
          <a:p>
            <a:pPr fontAlgn="t">
              <a:spcBef>
                <a:spcPts val="0"/>
              </a:spcBef>
              <a:spcAft>
                <a:spcPts val="0"/>
              </a:spcAft>
              <a:buAutoNum type="arabicPeriod"/>
            </a:pPr>
            <a:r>
              <a:rPr lang="de-DE" sz="2800" b="1" dirty="0">
                <a:solidFill>
                  <a:srgbClr val="0070C0"/>
                </a:solidFill>
              </a:rPr>
              <a:t>Begleitveranstaltungen (BVs)</a:t>
            </a:r>
          </a:p>
          <a:p>
            <a:pPr marL="0" indent="0" fontAlgn="t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800" b="1" dirty="0"/>
              <a:t>    </a:t>
            </a:r>
            <a:r>
              <a:rPr lang="de-DE" sz="2400" b="1" dirty="0"/>
              <a:t>3x überfachlich (gesamt: 8h), je 2-3x je Fach (gesamt: 12h) </a:t>
            </a:r>
          </a:p>
          <a:p>
            <a:pPr marL="0" indent="0" fontAlgn="t">
              <a:spcBef>
                <a:spcPts val="0"/>
              </a:spcBef>
              <a:spcAft>
                <a:spcPts val="0"/>
              </a:spcAft>
              <a:buNone/>
            </a:pPr>
            <a:endParaRPr lang="de-DE" sz="2400" b="1" u="sng" dirty="0"/>
          </a:p>
          <a:p>
            <a:pPr marL="0" indent="0" fontAlgn="t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400" b="1" dirty="0"/>
              <a:t>Schwerpunkte:</a:t>
            </a:r>
          </a:p>
          <a:p>
            <a:pPr fontAlgn="t">
              <a:spcBef>
                <a:spcPts val="0"/>
              </a:spcBef>
            </a:pPr>
            <a:r>
              <a:rPr lang="de-DE" sz="2000" b="1" dirty="0"/>
              <a:t>Berücksichtigung Ihrer konkreten Praxiserfahrungen und Fragen</a:t>
            </a:r>
          </a:p>
          <a:p>
            <a:r>
              <a:rPr lang="de-DE" sz="2000" b="1" dirty="0"/>
              <a:t>Einblicke in die systematische Beobachtung, Planung, Durchführung und Reflexion von Unterricht</a:t>
            </a:r>
          </a:p>
          <a:p>
            <a:r>
              <a:rPr lang="de-DE" sz="2000" b="1" dirty="0"/>
              <a:t>Ausgewählte überfachliche und fachunterrichtsbezogene Schlüsselsituationen Berücksichtigung Ihres professionsorientierten Rollenverständnisses</a:t>
            </a:r>
          </a:p>
          <a:p>
            <a:endParaRPr lang="de-DE" sz="2000" dirty="0">
              <a:solidFill>
                <a:srgbClr val="0070C0"/>
              </a:solidFill>
            </a:endParaRPr>
          </a:p>
          <a:p>
            <a:pPr marL="0" indent="0" fontAlgn="t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800" b="1" dirty="0">
                <a:solidFill>
                  <a:srgbClr val="0070C0"/>
                </a:solidFill>
              </a:rPr>
              <a:t>3.  Kollegiale Arbeitsformen</a:t>
            </a:r>
          </a:p>
          <a:p>
            <a:pPr fontAlgn="t">
              <a:spcBef>
                <a:spcPts val="0"/>
              </a:spcBef>
              <a:spcAft>
                <a:spcPts val="0"/>
              </a:spcAft>
            </a:pPr>
            <a:r>
              <a:rPr lang="de-DE" sz="2000" b="1" dirty="0"/>
              <a:t>Im Schwerpunkt überfachlich verortet</a:t>
            </a:r>
          </a:p>
          <a:p>
            <a:pPr fontAlgn="t">
              <a:spcBef>
                <a:spcPts val="0"/>
              </a:spcBef>
              <a:spcAft>
                <a:spcPts val="0"/>
              </a:spcAft>
            </a:pPr>
            <a:r>
              <a:rPr lang="de-DE" sz="2000" b="1" dirty="0"/>
              <a:t>Praktische Erprobung und angeleitete Reflexion, z.B. in Bezug auf gegenseitige Hospitationen, Prinzipien kollegialer Fallberatung</a:t>
            </a:r>
          </a:p>
          <a:p>
            <a:endParaRPr lang="de-DE" sz="2000" dirty="0"/>
          </a:p>
        </p:txBody>
      </p:sp>
    </p:spTree>
    <p:extLst>
      <p:ext uri="{BB962C8B-B14F-4D97-AF65-F5344CB8AC3E}">
        <p14:creationId xmlns:p14="http://schemas.microsoft.com/office/powerpoint/2010/main" val="332498066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7504" y="116632"/>
            <a:ext cx="8788524" cy="991295"/>
          </a:xfrm>
        </p:spPr>
        <p:txBody>
          <a:bodyPr>
            <a:noAutofit/>
          </a:bodyPr>
          <a:lstStyle/>
          <a:p>
            <a:r>
              <a:rPr lang="de-DE" sz="3200" b="1" dirty="0">
                <a:solidFill>
                  <a:srgbClr val="0070C0"/>
                </a:solidFill>
                <a:latin typeface="+mn-lt"/>
              </a:rPr>
              <a:t>Fortsetzung: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0" y="1052736"/>
            <a:ext cx="9112052" cy="5688632"/>
          </a:xfrm>
        </p:spPr>
        <p:txBody>
          <a:bodyPr>
            <a:noAutofit/>
          </a:bodyPr>
          <a:lstStyle/>
          <a:p>
            <a:pPr marL="0" indent="0" fontAlgn="t">
              <a:spcBef>
                <a:spcPts val="0"/>
              </a:spcBef>
              <a:spcAft>
                <a:spcPts val="0"/>
              </a:spcAft>
              <a:buNone/>
            </a:pPr>
            <a:endParaRPr lang="de-DE" sz="2000" b="1" dirty="0"/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800" b="1" dirty="0">
                <a:solidFill>
                  <a:srgbClr val="0070C0"/>
                </a:solidFill>
              </a:rPr>
              <a:t>4. Praxisbegleitung im Rahmen eines Unterrichtsvorhabens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800" b="1" dirty="0">
                <a:solidFill>
                  <a:srgbClr val="0070C0"/>
                </a:solidFill>
              </a:rPr>
              <a:t>    (PB)</a:t>
            </a:r>
          </a:p>
          <a:p>
            <a:pPr marL="283464" indent="-283464">
              <a:spcBef>
                <a:spcPts val="0"/>
              </a:spcBef>
            </a:pPr>
            <a:r>
              <a:rPr lang="de-DE" sz="2000" b="1" dirty="0"/>
              <a:t>Überfachliche Begleitung bei einem Unterrichtsvorhaben als Gruppenhospitation</a:t>
            </a:r>
          </a:p>
          <a:p>
            <a:pPr marL="283464" indent="-283464">
              <a:spcBef>
                <a:spcPts val="0"/>
              </a:spcBef>
              <a:spcAft>
                <a:spcPts val="0"/>
              </a:spcAft>
            </a:pPr>
            <a:r>
              <a:rPr lang="de-DE" sz="2000" b="1" dirty="0"/>
              <a:t>Fachliche Begleitung bei je einem fachlichen Unterrichtsvorhaben als  Unterrichtshospitation mit vorheriger/ anschließender Beratung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endParaRPr lang="de-DE" sz="2000" dirty="0"/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endParaRPr lang="de-DE" sz="2000" dirty="0"/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800" b="1" dirty="0">
                <a:solidFill>
                  <a:srgbClr val="0070C0"/>
                </a:solidFill>
              </a:rPr>
              <a:t>5. Beratungen</a:t>
            </a:r>
            <a:endParaRPr lang="de-DE" sz="2800" dirty="0">
              <a:solidFill>
                <a:srgbClr val="0070C0"/>
              </a:solidFill>
            </a:endParaRP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000" b="1" dirty="0"/>
              <a:t>      Alle ZfsL-Begleitkräfte stehen zur Verfügung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endParaRPr lang="de-DE" sz="2000" dirty="0"/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endParaRPr lang="de-DE" sz="2000" dirty="0"/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800" b="1" dirty="0">
                <a:solidFill>
                  <a:srgbClr val="0070C0"/>
                </a:solidFill>
              </a:rPr>
              <a:t>6. Bilanz- und Perspektivgespräch (BPG) 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000" b="1" dirty="0"/>
              <a:t>      3 Teilnehmende: Studierende/r, überfachliche ZfsL-Begleitkraft,  Schul-    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000" b="1" dirty="0"/>
              <a:t>      </a:t>
            </a:r>
            <a:r>
              <a:rPr lang="de-DE" sz="2000" b="1" dirty="0" err="1"/>
              <a:t>vertreter</a:t>
            </a:r>
            <a:r>
              <a:rPr lang="de-DE" sz="2000" b="1" dirty="0"/>
              <a:t>*in, zusätzlich ggf. Vertretung der Hochschule (sofern nicht an Ihrer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000" b="1" dirty="0"/>
              <a:t>      Bewertung beteiligt)</a:t>
            </a:r>
          </a:p>
        </p:txBody>
      </p:sp>
    </p:spTree>
    <p:extLst>
      <p:ext uri="{BB962C8B-B14F-4D97-AF65-F5344CB8AC3E}">
        <p14:creationId xmlns:p14="http://schemas.microsoft.com/office/powerpoint/2010/main" val="116733308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D7E4C7E-E50B-4EAF-9524-DE0C8DEE5E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17638"/>
          </a:xfrm>
        </p:spPr>
        <p:txBody>
          <a:bodyPr>
            <a:normAutofit fontScale="90000"/>
          </a:bodyPr>
          <a:lstStyle/>
          <a:p>
            <a:pPr marL="0" indent="0"/>
            <a:br>
              <a:rPr lang="de-DE" sz="3600" b="1" dirty="0">
                <a:solidFill>
                  <a:srgbClr val="0070C0"/>
                </a:solidFill>
              </a:rPr>
            </a:br>
            <a:r>
              <a:rPr lang="de-DE" sz="3600" b="1" dirty="0">
                <a:solidFill>
                  <a:srgbClr val="0070C0"/>
                </a:solidFill>
              </a:rPr>
              <a:t>Wie wird meine Anwesenheit bei den ZfsL-Begleitformaten dokumentiert? – </a:t>
            </a:r>
            <a:br>
              <a:rPr lang="de-DE" sz="3600" b="1" dirty="0">
                <a:solidFill>
                  <a:srgbClr val="0070C0"/>
                </a:solidFill>
              </a:rPr>
            </a:br>
            <a:r>
              <a:rPr lang="de-DE" sz="3600" b="1" dirty="0">
                <a:solidFill>
                  <a:srgbClr val="0070C0"/>
                </a:solidFill>
              </a:rPr>
              <a:t>Der ZfsL-Dokumentationsbogen</a:t>
            </a:r>
            <a:br>
              <a:rPr lang="de-DE" sz="3600" b="1" dirty="0">
                <a:solidFill>
                  <a:srgbClr val="0070C0"/>
                </a:solidFill>
              </a:rPr>
            </a:br>
            <a:endParaRPr lang="de-DE" sz="3600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471F2D8B-F4B3-4E6A-9BCF-C5BB363E9EA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417638"/>
            <a:ext cx="9144000" cy="5440362"/>
          </a:xfrm>
        </p:spPr>
        <p:txBody>
          <a:bodyPr>
            <a:normAutofit lnSpcReduction="10000"/>
          </a:bodyPr>
          <a:lstStyle/>
          <a:p>
            <a:endParaRPr lang="de-DE" sz="1000" b="1" dirty="0"/>
          </a:p>
          <a:p>
            <a:r>
              <a:rPr lang="de-DE" sz="2800" b="1" dirty="0"/>
              <a:t>Ihre Anwesenheit bei allen ZfsL-Begleitformaten wird von Ihnen im so genannten </a:t>
            </a:r>
            <a:r>
              <a:rPr lang="de-DE" sz="2800" b="1" dirty="0">
                <a:solidFill>
                  <a:srgbClr val="0070C0"/>
                </a:solidFill>
              </a:rPr>
              <a:t>„ZfsL-Dokumentationsbogen“ </a:t>
            </a:r>
            <a:r>
              <a:rPr lang="de-DE" sz="2800" b="1" dirty="0"/>
              <a:t>eingetragen und von den jeweils begleitenden Fachleitungen abgezeichnet. </a:t>
            </a:r>
          </a:p>
          <a:p>
            <a:pPr marL="0" indent="0">
              <a:buNone/>
            </a:pPr>
            <a:endParaRPr lang="de-DE" sz="2800" b="1" dirty="0"/>
          </a:p>
          <a:p>
            <a:r>
              <a:rPr lang="de-DE" sz="2800" b="1" dirty="0"/>
              <a:t>Den Dokumentationsbogen finden Sie</a:t>
            </a:r>
          </a:p>
          <a:p>
            <a:pPr marL="0" indent="0">
              <a:buNone/>
            </a:pPr>
            <a:r>
              <a:rPr lang="de-DE" sz="2800" b="1" dirty="0"/>
              <a:t>    im ZfsL-</a:t>
            </a:r>
            <a:r>
              <a:rPr lang="de-DE" sz="2800" b="1" dirty="0" err="1"/>
              <a:t>Moodle</a:t>
            </a:r>
            <a:r>
              <a:rPr lang="de-DE" sz="2800" b="1" dirty="0"/>
              <a:t>-Kurs „Informations-</a:t>
            </a:r>
          </a:p>
          <a:p>
            <a:pPr marL="0" indent="0">
              <a:buNone/>
            </a:pPr>
            <a:r>
              <a:rPr lang="de-DE" sz="2800" b="1" dirty="0"/>
              <a:t>    </a:t>
            </a:r>
            <a:r>
              <a:rPr lang="de-DE" sz="2800" b="1" dirty="0" err="1"/>
              <a:t>portal</a:t>
            </a:r>
            <a:r>
              <a:rPr lang="de-DE" sz="2800" b="1" dirty="0"/>
              <a:t> Praxissemesterstudierende“.</a:t>
            </a:r>
            <a:r>
              <a:rPr lang="de-DE" sz="2800" b="1" dirty="0">
                <a:highlight>
                  <a:srgbClr val="FFFF00"/>
                </a:highlight>
              </a:rPr>
              <a:t> </a:t>
            </a:r>
          </a:p>
          <a:p>
            <a:pPr marL="0" indent="0">
              <a:buNone/>
            </a:pPr>
            <a:r>
              <a:rPr lang="de-DE" sz="2800" b="1" dirty="0"/>
              <a:t>    </a:t>
            </a:r>
            <a:r>
              <a:rPr lang="de-DE" sz="2800" b="1" dirty="0">
                <a:highlight>
                  <a:srgbClr val="FFFF00"/>
                </a:highlight>
              </a:rPr>
              <a:t>Bitte drucken Sie sich den zweiseitigen</a:t>
            </a:r>
          </a:p>
          <a:p>
            <a:pPr marL="0" indent="0">
              <a:buNone/>
            </a:pPr>
            <a:r>
              <a:rPr lang="de-DE" sz="2800" b="1" dirty="0"/>
              <a:t>    </a:t>
            </a:r>
            <a:r>
              <a:rPr lang="de-DE" sz="2800" b="1" dirty="0">
                <a:highlight>
                  <a:srgbClr val="FFFF00"/>
                </a:highlight>
              </a:rPr>
              <a:t>Bogen (s/w genügt) aus und bringen </a:t>
            </a:r>
          </a:p>
          <a:p>
            <a:pPr marL="0" indent="0">
              <a:buNone/>
            </a:pPr>
            <a:r>
              <a:rPr lang="de-DE" sz="2800" b="1" dirty="0"/>
              <a:t>    </a:t>
            </a:r>
            <a:r>
              <a:rPr lang="de-DE" sz="2800" b="1" dirty="0">
                <a:highlight>
                  <a:srgbClr val="FFFF00"/>
                </a:highlight>
              </a:rPr>
              <a:t>ihn zu allen ZfsL-Begleitformaten mit. </a:t>
            </a:r>
          </a:p>
          <a:p>
            <a:endParaRPr lang="de-DE" sz="2800" b="1" dirty="0"/>
          </a:p>
          <a:p>
            <a:endParaRPr lang="de-DE" dirty="0"/>
          </a:p>
        </p:txBody>
      </p:sp>
      <p:graphicFrame>
        <p:nvGraphicFramePr>
          <p:cNvPr id="4" name="Objekt 3">
            <a:extLst>
              <a:ext uri="{FF2B5EF4-FFF2-40B4-BE49-F238E27FC236}">
                <a16:creationId xmlns:a16="http://schemas.microsoft.com/office/drawing/2014/main" id="{AD28B5C4-54BF-41F2-A17D-1FDBAE773A4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2062814"/>
              </p:ext>
            </p:extLst>
          </p:nvPr>
        </p:nvGraphicFramePr>
        <p:xfrm>
          <a:off x="6300192" y="3068960"/>
          <a:ext cx="2810616" cy="378774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Dokument" r:id="rId2" imgW="7040468" imgH="9661463" progId="Word.Document.12">
                  <p:embed/>
                </p:oleObj>
              </mc:Choice>
              <mc:Fallback>
                <p:oleObj name="Dokument" r:id="rId2" imgW="7040468" imgH="9661463" progId="Word.Document.12">
                  <p:embed/>
                  <p:pic>
                    <p:nvPicPr>
                      <p:cNvPr id="4" name="Objekt 3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6300192" y="3068960"/>
                        <a:ext cx="2810616" cy="3787748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75584174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B1F2A3F-78E0-4216-9EF7-B702041944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/>
          <a:p>
            <a:r>
              <a:rPr lang="de-DE" sz="3200" b="1" dirty="0">
                <a:solidFill>
                  <a:srgbClr val="0070C0"/>
                </a:solidFill>
              </a:rPr>
              <a:t>Fortsetzung: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CF48F247-18C3-4532-B265-B928048D963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731838"/>
            <a:ext cx="9144000" cy="6126162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endParaRPr lang="de-DE" sz="3200" b="1" dirty="0"/>
          </a:p>
          <a:p>
            <a:r>
              <a:rPr lang="de-DE" sz="3000" b="1" dirty="0"/>
              <a:t>Für die </a:t>
            </a:r>
            <a:r>
              <a:rPr lang="de-DE" sz="3000" b="1" dirty="0">
                <a:solidFill>
                  <a:srgbClr val="0070C0"/>
                </a:solidFill>
              </a:rPr>
              <a:t>Abzeichnung digital durchgeführter Begleitformate </a:t>
            </a:r>
            <a:r>
              <a:rPr lang="de-DE" sz="3000" b="1" dirty="0"/>
              <a:t>gelten gesonderte Regelungen, die im Rahmen der jeweiligen BV bekannt gegeben werden.</a:t>
            </a:r>
          </a:p>
          <a:p>
            <a:pPr marL="0" indent="0">
              <a:buNone/>
            </a:pPr>
            <a:endParaRPr lang="de-DE" sz="3000" b="1" dirty="0"/>
          </a:p>
          <a:p>
            <a:r>
              <a:rPr lang="de-DE" sz="3000" b="1" dirty="0"/>
              <a:t>Der Dokumentationsbogen muss im </a:t>
            </a:r>
            <a:r>
              <a:rPr lang="de-DE" sz="3000" b="1" dirty="0">
                <a:solidFill>
                  <a:srgbClr val="0070C0"/>
                </a:solidFill>
              </a:rPr>
              <a:t>Rahmen des BPG </a:t>
            </a:r>
            <a:r>
              <a:rPr lang="de-DE" sz="3000" b="1" dirty="0"/>
              <a:t>Ihrer überfachlichen Begleitkraft </a:t>
            </a:r>
            <a:r>
              <a:rPr lang="de-DE" sz="3000" b="1" dirty="0">
                <a:solidFill>
                  <a:srgbClr val="0070C0"/>
                </a:solidFill>
              </a:rPr>
              <a:t>vorgelegt </a:t>
            </a:r>
            <a:r>
              <a:rPr lang="de-DE" sz="3000" b="1" dirty="0"/>
              <a:t>werden. Es wird geprüft, ob die Zfsl-seitige </a:t>
            </a:r>
            <a:r>
              <a:rPr lang="de-DE" sz="3000" b="1" dirty="0" err="1"/>
              <a:t>Anwesenheitsobligatorik</a:t>
            </a:r>
            <a:r>
              <a:rPr lang="de-DE" sz="3000" b="1" dirty="0"/>
              <a:t> erfüllt ist. </a:t>
            </a:r>
          </a:p>
          <a:p>
            <a:pPr marL="0" indent="0">
              <a:buNone/>
            </a:pPr>
            <a:endParaRPr lang="de-DE" sz="3000" b="1" dirty="0"/>
          </a:p>
          <a:p>
            <a:r>
              <a:rPr lang="de-DE" sz="3000" b="1" dirty="0">
                <a:solidFill>
                  <a:srgbClr val="0070C0"/>
                </a:solidFill>
              </a:rPr>
              <a:t>Nach dem BPG verbleibt der ZfsL-Dokumentationsbogen bei Ihnen und wird Teil Ihres Portfolios. </a:t>
            </a:r>
            <a:r>
              <a:rPr lang="de-DE" sz="3000" b="1" dirty="0"/>
              <a:t>Sie müssen diesen nicht einreichen oder vorzeigen, er gehört dann zu Ihren persönlichen Ausbildungsdokumenten. </a:t>
            </a:r>
            <a:endParaRPr lang="de-DE" sz="3000" dirty="0"/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95940718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619672" y="0"/>
            <a:ext cx="7524328" cy="6858000"/>
          </a:xfrm>
        </p:spPr>
        <p:txBody>
          <a:bodyPr>
            <a:normAutofit fontScale="47500" lnSpcReduction="20000"/>
          </a:bodyPr>
          <a:lstStyle/>
          <a:p>
            <a:pPr marL="0" indent="0">
              <a:buNone/>
            </a:pPr>
            <a:r>
              <a:rPr lang="de-DE" sz="6700" b="1" dirty="0">
                <a:solidFill>
                  <a:srgbClr val="0070C0"/>
                </a:solidFill>
              </a:rPr>
              <a:t>Was tue ich, wenn ich krank bin oder eine Freistellung für eine BV beantragen muss? </a:t>
            </a:r>
          </a:p>
          <a:p>
            <a:pPr marL="0" indent="0">
              <a:buNone/>
            </a:pPr>
            <a:endParaRPr lang="de-DE" sz="1400" b="1" dirty="0">
              <a:solidFill>
                <a:schemeClr val="tx2"/>
              </a:solidFill>
            </a:endParaRPr>
          </a:p>
          <a:p>
            <a:pPr marL="0" indent="0">
              <a:buNone/>
            </a:pPr>
            <a:endParaRPr lang="de-DE" sz="1400" b="1" dirty="0">
              <a:solidFill>
                <a:schemeClr val="tx2"/>
              </a:solidFill>
            </a:endParaRPr>
          </a:p>
          <a:p>
            <a:pPr marL="0" indent="0">
              <a:buNone/>
            </a:pPr>
            <a:r>
              <a:rPr lang="de-DE" sz="5500" b="1" dirty="0">
                <a:solidFill>
                  <a:srgbClr val="0070C0"/>
                </a:solidFill>
              </a:rPr>
              <a:t>Krankheit: </a:t>
            </a:r>
          </a:p>
          <a:p>
            <a:r>
              <a:rPr lang="de-DE" sz="5500" b="1" dirty="0"/>
              <a:t>Krankheitsbedingte Fehlzeiten, die eine ZfsL-Veranstaltung betreffen, sind immer </a:t>
            </a:r>
            <a:r>
              <a:rPr lang="de-DE" sz="5500" b="1" dirty="0">
                <a:solidFill>
                  <a:srgbClr val="0070C0"/>
                </a:solidFill>
              </a:rPr>
              <a:t>unmittelbar dem PRABA-Team und den betreuenden Fachleitungen  </a:t>
            </a:r>
            <a:r>
              <a:rPr lang="de-DE" sz="5500" b="1" dirty="0"/>
              <a:t>des Seminars schriftlich per E-Mail mitzuteilen. </a:t>
            </a:r>
          </a:p>
          <a:p>
            <a:pPr algn="just"/>
            <a:endParaRPr lang="de-DE" sz="5500" dirty="0"/>
          </a:p>
          <a:p>
            <a:pPr marL="0" indent="0" algn="just">
              <a:buNone/>
            </a:pPr>
            <a:r>
              <a:rPr lang="de-DE" sz="5500" b="1" dirty="0">
                <a:solidFill>
                  <a:srgbClr val="0070C0"/>
                </a:solidFill>
              </a:rPr>
              <a:t>Freistellungen am ZfsL:</a:t>
            </a:r>
          </a:p>
          <a:p>
            <a:r>
              <a:rPr lang="de-DE" sz="5500" b="1" dirty="0"/>
              <a:t>Anfragen zu Freistellungen, welche die Begleitformate des ZfsL betreffen, sind immer (per E-Mail) </a:t>
            </a:r>
            <a:r>
              <a:rPr lang="de-DE" sz="5500" b="1" dirty="0">
                <a:solidFill>
                  <a:srgbClr val="0070C0"/>
                </a:solidFill>
              </a:rPr>
              <a:t>an das PRABA-Team </a:t>
            </a:r>
            <a:r>
              <a:rPr lang="de-DE" sz="5500" b="1" dirty="0"/>
              <a:t>zu richten. </a:t>
            </a:r>
          </a:p>
          <a:p>
            <a:r>
              <a:rPr lang="de-DE" sz="5500" b="1" dirty="0"/>
              <a:t>Alle im Zeitraum der schulpraktischen Phase liegenden terminlich absehbaren Freistellungsanfragen müssen bis zum Tag  der ZfsL-Einführungsveranstaltung </a:t>
            </a:r>
            <a:r>
              <a:rPr lang="de-DE" sz="5500" b="1" dirty="0">
                <a:solidFill>
                  <a:srgbClr val="0070C0"/>
                </a:solidFill>
              </a:rPr>
              <a:t>dem PRABA-Team </a:t>
            </a:r>
            <a:r>
              <a:rPr lang="de-DE" sz="5500" b="1" dirty="0"/>
              <a:t>(per E-Mail) angezeigt werden.</a:t>
            </a:r>
          </a:p>
        </p:txBody>
      </p:sp>
      <p:sp>
        <p:nvSpPr>
          <p:cNvPr id="2" name="Rechteck 1"/>
          <p:cNvSpPr/>
          <p:nvPr/>
        </p:nvSpPr>
        <p:spPr>
          <a:xfrm>
            <a:off x="0" y="0"/>
            <a:ext cx="1619672" cy="68580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127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824789"/>
            <a:ext cx="1371353" cy="12441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744165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C73DC30-871E-48DF-A388-644CB22AD9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17638"/>
          </a:xfrm>
        </p:spPr>
        <p:txBody>
          <a:bodyPr>
            <a:normAutofit/>
          </a:bodyPr>
          <a:lstStyle/>
          <a:p>
            <a:r>
              <a:rPr lang="de-DE" sz="3200" b="1" dirty="0">
                <a:solidFill>
                  <a:srgbClr val="0070C0"/>
                </a:solidFill>
              </a:rPr>
              <a:t>5. Bei welchen Begleitformaten wirken ZfsL und Schule zusammen?</a:t>
            </a:r>
            <a:endParaRPr lang="de-DE" sz="3200" dirty="0"/>
          </a:p>
        </p:txBody>
      </p:sp>
      <p:pic>
        <p:nvPicPr>
          <p:cNvPr id="1028" name="Picture 4" descr="Zusammenarbeit - Officine Meccaniche Luigi Mauri Sas">
            <a:extLst>
              <a:ext uri="{FF2B5EF4-FFF2-40B4-BE49-F238E27FC236}">
                <a16:creationId xmlns:a16="http://schemas.microsoft.com/office/drawing/2014/main" id="{55721E0D-367B-4B9F-8E0F-82E4ED1F05B5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556792"/>
            <a:ext cx="6768752" cy="381642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129315128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1742A19-240D-41C1-9648-CF4B492630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de-DE" sz="3200" b="1" dirty="0">
                <a:solidFill>
                  <a:srgbClr val="0070C0"/>
                </a:solidFill>
              </a:rPr>
              <a:t>Begleitformate am Lernort Schule unter ZfsL-Beteiligung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352E5210-35F6-4184-968B-46EC199AD0D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417638"/>
            <a:ext cx="9144000" cy="5440362"/>
          </a:xfrm>
        </p:spPr>
        <p:txBody>
          <a:bodyPr>
            <a:noAutofit/>
          </a:bodyPr>
          <a:lstStyle/>
          <a:p>
            <a:r>
              <a:rPr lang="de-DE" sz="2400" b="1" dirty="0"/>
              <a:t>Ihre </a:t>
            </a:r>
            <a:r>
              <a:rPr lang="de-DE" sz="2400" b="1" dirty="0">
                <a:solidFill>
                  <a:srgbClr val="0070C0"/>
                </a:solidFill>
              </a:rPr>
              <a:t>überfachliche Gruppenhospitation (GH) </a:t>
            </a:r>
            <a:r>
              <a:rPr lang="de-DE" sz="2400" b="1" dirty="0"/>
              <a:t>findet an einer Praktikumsschule statt. Begleitet wird die Vorbereitung und Reflexion von Ihrer überfachlichen Begleitkraft. </a:t>
            </a:r>
          </a:p>
          <a:p>
            <a:pPr marL="0" indent="0">
              <a:buNone/>
            </a:pPr>
            <a:endParaRPr lang="de-DE" sz="1000" dirty="0"/>
          </a:p>
          <a:p>
            <a:r>
              <a:rPr lang="de-DE" sz="2400" b="1" dirty="0"/>
              <a:t>Ihre </a:t>
            </a:r>
            <a:r>
              <a:rPr lang="de-DE" sz="2400" b="1" dirty="0">
                <a:solidFill>
                  <a:srgbClr val="0070C0"/>
                </a:solidFill>
              </a:rPr>
              <a:t>beiden fachlichen Praxisbegleitungen (PB) </a:t>
            </a:r>
            <a:r>
              <a:rPr lang="de-DE" sz="2400" b="1" dirty="0"/>
              <a:t>finden an Ihrer Praktikumsschule statt. Begleitet wird die Vorbereitung und Reflexion von Ihrer jeweiligen fachlichen Begleitkraft. </a:t>
            </a:r>
          </a:p>
          <a:p>
            <a:endParaRPr lang="de-DE" sz="1000" b="1" dirty="0"/>
          </a:p>
          <a:p>
            <a:r>
              <a:rPr lang="de-DE" sz="2400" b="1" dirty="0"/>
              <a:t>Ihr abschließendes </a:t>
            </a:r>
            <a:r>
              <a:rPr lang="de-DE" sz="2400" b="1" dirty="0">
                <a:solidFill>
                  <a:srgbClr val="0070C0"/>
                </a:solidFill>
              </a:rPr>
              <a:t>Bilanz- und Perspektivgespräch (BPG) </a:t>
            </a:r>
            <a:r>
              <a:rPr lang="de-DE" sz="2400" b="1" dirty="0"/>
              <a:t>findet i.d.R. an Ihrer Praktikumsschule statt. Geplant wird gemeinsam mit Ihrer überfachlichen Begleitkraft, durchgeführt ebenfalls mit dieser sowie einer Schulvertretung Ihrer Praktikumsschule. </a:t>
            </a:r>
          </a:p>
          <a:p>
            <a:pPr marL="0" indent="0">
              <a:buNone/>
            </a:pPr>
            <a:endParaRPr lang="de-DE" sz="1000" b="1" dirty="0"/>
          </a:p>
          <a:p>
            <a:pPr marL="0" indent="0">
              <a:buNone/>
            </a:pPr>
            <a:r>
              <a:rPr lang="de-DE" sz="2400" b="1" dirty="0"/>
              <a:t>Alle drei hier aufgeführten Begleitformate werden in Absprache mit Ihnen </a:t>
            </a:r>
            <a:r>
              <a:rPr lang="de-DE" sz="2400" b="1" dirty="0">
                <a:solidFill>
                  <a:srgbClr val="0070C0"/>
                </a:solidFill>
              </a:rPr>
              <a:t>individuell terminiert</a:t>
            </a:r>
            <a:r>
              <a:rPr lang="de-DE" sz="2400" b="1" dirty="0"/>
              <a:t>. </a:t>
            </a:r>
            <a:endParaRPr lang="de-DE" sz="2400" dirty="0"/>
          </a:p>
        </p:txBody>
      </p:sp>
    </p:spTree>
    <p:extLst>
      <p:ext uri="{BB962C8B-B14F-4D97-AF65-F5344CB8AC3E}">
        <p14:creationId xmlns:p14="http://schemas.microsoft.com/office/powerpoint/2010/main" val="369609687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2DB54D6-119D-4B85-903B-C2D77C639D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916832"/>
          </a:xfrm>
        </p:spPr>
        <p:txBody>
          <a:bodyPr>
            <a:normAutofit fontScale="90000"/>
          </a:bodyPr>
          <a:lstStyle/>
          <a:p>
            <a:r>
              <a:rPr lang="de-DE" sz="3200" b="1" dirty="0">
                <a:solidFill>
                  <a:srgbClr val="0070C0"/>
                </a:solidFill>
              </a:rPr>
              <a:t>Welche Materialien gibt es für die Planung und Durch-führung der überfachlichen  Gruppenhospitationen und fachlichen Praxisbegleitungen? 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A26F1B28-D3DD-4DE3-B305-E99F4D26E2A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2132856"/>
            <a:ext cx="9144000" cy="4725144"/>
          </a:xfrm>
        </p:spPr>
        <p:txBody>
          <a:bodyPr>
            <a:normAutofit/>
          </a:bodyPr>
          <a:lstStyle/>
          <a:p>
            <a:r>
              <a:rPr lang="de-DE" sz="2800" b="1" dirty="0"/>
              <a:t>Im ZfsL-</a:t>
            </a:r>
            <a:r>
              <a:rPr lang="de-DE" sz="2800" b="1" dirty="0" err="1"/>
              <a:t>Moodle</a:t>
            </a:r>
            <a:r>
              <a:rPr lang="de-DE" sz="2800" b="1" dirty="0"/>
              <a:t>-Kurs „Informationsportal Praxissemesterstudierende“ finden Sie folgende </a:t>
            </a:r>
            <a:r>
              <a:rPr lang="de-DE" sz="2800" b="1" dirty="0">
                <a:solidFill>
                  <a:srgbClr val="0070C0"/>
                </a:solidFill>
              </a:rPr>
              <a:t>Dokumente für die Planung und Durchführung Ihrer GH/PB:</a:t>
            </a:r>
            <a:r>
              <a:rPr lang="de-DE" sz="2800" b="1" dirty="0"/>
              <a:t> </a:t>
            </a:r>
          </a:p>
          <a:p>
            <a:pPr marL="0" indent="0">
              <a:buNone/>
            </a:pPr>
            <a:r>
              <a:rPr lang="de-DE" sz="2800" b="1" dirty="0"/>
              <a:t>    - Allgemeine Hinweise,</a:t>
            </a:r>
          </a:p>
          <a:p>
            <a:pPr marL="0" indent="0">
              <a:buNone/>
            </a:pPr>
            <a:r>
              <a:rPr lang="de-DE" sz="2800" b="1" dirty="0"/>
              <a:t>    - Anlage I Planungspapier,</a:t>
            </a:r>
          </a:p>
          <a:p>
            <a:pPr marL="0" indent="0">
              <a:buNone/>
            </a:pPr>
            <a:r>
              <a:rPr lang="de-DE" sz="2800" b="1" dirty="0"/>
              <a:t>    - Anlage II Leitfaden Beratungsgespräch,</a:t>
            </a:r>
          </a:p>
          <a:p>
            <a:pPr marL="0" indent="0">
              <a:buNone/>
            </a:pPr>
            <a:r>
              <a:rPr lang="de-DE" sz="2800" b="1" dirty="0"/>
              <a:t>    - Anlage III Auswertungs-/ Reflexionspapier.</a:t>
            </a:r>
          </a:p>
          <a:p>
            <a:pPr marL="0" indent="0">
              <a:buNone/>
            </a:pPr>
            <a:endParaRPr lang="de-DE" sz="2800" b="1" dirty="0"/>
          </a:p>
          <a:p>
            <a:endParaRPr lang="de-DE" sz="2800" b="1" dirty="0"/>
          </a:p>
        </p:txBody>
      </p:sp>
    </p:spTree>
    <p:extLst>
      <p:ext uri="{BB962C8B-B14F-4D97-AF65-F5344CB8AC3E}">
        <p14:creationId xmlns:p14="http://schemas.microsoft.com/office/powerpoint/2010/main" val="67925329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607447" y="0"/>
            <a:ext cx="6479177" cy="6858000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de-DE" sz="800" dirty="0"/>
          </a:p>
          <a:p>
            <a:pPr marL="0" indent="0">
              <a:buNone/>
            </a:pPr>
            <a:r>
              <a:rPr lang="de-DE" b="1" dirty="0">
                <a:solidFill>
                  <a:srgbClr val="0070C0"/>
                </a:solidFill>
              </a:rPr>
              <a:t>Fortsetzung: </a:t>
            </a:r>
          </a:p>
          <a:p>
            <a:pPr marL="0" indent="0">
              <a:buNone/>
            </a:pPr>
            <a:endParaRPr lang="de-DE" sz="1000" b="1" dirty="0">
              <a:solidFill>
                <a:srgbClr val="0070C0"/>
              </a:solidFill>
            </a:endParaRPr>
          </a:p>
          <a:p>
            <a:r>
              <a:rPr lang="de-DE" sz="2800" b="1" dirty="0"/>
              <a:t>Die </a:t>
            </a:r>
            <a:r>
              <a:rPr lang="de-DE" sz="2800" b="1" dirty="0">
                <a:solidFill>
                  <a:srgbClr val="0070C0"/>
                </a:solidFill>
              </a:rPr>
              <a:t>fachliche Praxisbegleitung im Rahmen eines  Unterrichtsvorhabens </a:t>
            </a:r>
            <a:r>
              <a:rPr lang="de-DE" sz="2800" b="1" dirty="0"/>
              <a:t>erfordert eine </a:t>
            </a:r>
            <a:r>
              <a:rPr lang="de-DE" sz="2800" b="1" dirty="0">
                <a:solidFill>
                  <a:srgbClr val="0070C0"/>
                </a:solidFill>
              </a:rPr>
              <a:t>frühzeitige Abstimmung </a:t>
            </a:r>
            <a:r>
              <a:rPr lang="de-DE" sz="2800" b="1" dirty="0"/>
              <a:t>(per Mail) des Termins mit der/dem Mentor*in  und der jeweiligen ZfsL-Begleitkraft. </a:t>
            </a:r>
          </a:p>
          <a:p>
            <a:pPr marL="0" indent="0">
              <a:buNone/>
            </a:pPr>
            <a:endParaRPr lang="de-DE" sz="2800" dirty="0"/>
          </a:p>
          <a:p>
            <a:r>
              <a:rPr lang="de-DE" sz="2800" b="1" dirty="0"/>
              <a:t>Die </a:t>
            </a:r>
            <a:r>
              <a:rPr lang="de-DE" sz="2800" b="1" dirty="0">
                <a:solidFill>
                  <a:srgbClr val="0070C0"/>
                </a:solidFill>
              </a:rPr>
              <a:t>schriftliche Planung </a:t>
            </a:r>
            <a:r>
              <a:rPr lang="de-DE" sz="2800" b="1" dirty="0"/>
              <a:t>(Anlage I) sowie ein eigens ausgewählter </a:t>
            </a:r>
            <a:r>
              <a:rPr lang="de-DE" sz="2800" b="1" dirty="0">
                <a:solidFill>
                  <a:srgbClr val="0070C0"/>
                </a:solidFill>
              </a:rPr>
              <a:t>Beobachtungsauftrag</a:t>
            </a:r>
            <a:r>
              <a:rPr lang="de-DE" sz="2800" b="1" dirty="0"/>
              <a:t> sind allen Teilnehmenden (sowohl bei den GH als auch den PB)</a:t>
            </a:r>
            <a:r>
              <a:rPr lang="de-DE" sz="2800" b="1" dirty="0">
                <a:solidFill>
                  <a:srgbClr val="0070C0"/>
                </a:solidFill>
              </a:rPr>
              <a:t> spätestens am Tag zuvor zugänglich zu machen. </a:t>
            </a:r>
          </a:p>
          <a:p>
            <a:endParaRPr lang="de-DE" sz="2200" dirty="0"/>
          </a:p>
        </p:txBody>
      </p:sp>
      <p:sp>
        <p:nvSpPr>
          <p:cNvPr id="12" name="Textfeld 11"/>
          <p:cNvSpPr txBox="1"/>
          <p:nvPr/>
        </p:nvSpPr>
        <p:spPr>
          <a:xfrm>
            <a:off x="57376" y="1139757"/>
            <a:ext cx="2520280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de-DE" sz="2000" b="1" dirty="0"/>
              <a:t>Planungspapier </a:t>
            </a:r>
          </a:p>
          <a:p>
            <a:pPr algn="ctr"/>
            <a:r>
              <a:rPr lang="de-DE" sz="2000" b="1" dirty="0"/>
              <a:t>(Anlage I)</a:t>
            </a:r>
            <a:endParaRPr lang="de-DE" sz="2000" dirty="0"/>
          </a:p>
        </p:txBody>
      </p:sp>
      <p:pic>
        <p:nvPicPr>
          <p:cNvPr id="3079" name="Picture 7" descr="C:\Users\Nesselbosch\Desktop\bu9HqWOe.pn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39" t="34297" r="74333" b="10888"/>
          <a:stretch/>
        </p:blipFill>
        <p:spPr bwMode="auto">
          <a:xfrm>
            <a:off x="15159" y="2063087"/>
            <a:ext cx="2592288" cy="33006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4864003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775124" y="0"/>
            <a:ext cx="6368876" cy="685800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de-DE" sz="3500" b="1" dirty="0">
                <a:solidFill>
                  <a:srgbClr val="0070C0"/>
                </a:solidFill>
              </a:rPr>
              <a:t>Fortsetzung:</a:t>
            </a:r>
          </a:p>
          <a:p>
            <a:pPr marL="0" indent="0">
              <a:buNone/>
            </a:pPr>
            <a:r>
              <a:rPr lang="de-DE" sz="2800" b="1" dirty="0"/>
              <a:t>Die </a:t>
            </a:r>
            <a:r>
              <a:rPr lang="de-DE" sz="2800" b="1" dirty="0">
                <a:solidFill>
                  <a:srgbClr val="0070C0"/>
                </a:solidFill>
              </a:rPr>
              <a:t>Beratung nach der Durchführung </a:t>
            </a:r>
            <a:r>
              <a:rPr lang="de-DE" sz="2800" b="1" dirty="0"/>
              <a:t>einer Gruppenhospitation oder einer fachlichen Praxisbegleitung im Rahmen eines Unterrichtsvorhabens</a:t>
            </a:r>
          </a:p>
          <a:p>
            <a:pPr marL="0" indent="0">
              <a:buNone/>
            </a:pPr>
            <a:endParaRPr lang="de-DE" sz="2800" b="1" dirty="0"/>
          </a:p>
          <a:p>
            <a:pPr>
              <a:buFont typeface="Symbol" panose="05050102010706020507" pitchFamily="18" charset="2"/>
              <a:buChar char="-"/>
            </a:pPr>
            <a:r>
              <a:rPr lang="de-DE" sz="2400" b="1" dirty="0"/>
              <a:t>orientiert sich an</a:t>
            </a:r>
            <a:r>
              <a:rPr lang="de-DE" sz="2400" b="1" dirty="0">
                <a:solidFill>
                  <a:srgbClr val="0070C0"/>
                </a:solidFill>
              </a:rPr>
              <a:t> Ihren Bedürfnissen und  Schwerpunktsetzungen </a:t>
            </a:r>
            <a:r>
              <a:rPr lang="de-DE" sz="2400" b="1" dirty="0"/>
              <a:t>(Beobachtungs-auftrag),</a:t>
            </a:r>
          </a:p>
          <a:p>
            <a:pPr>
              <a:buFont typeface="Symbol" panose="05050102010706020507" pitchFamily="18" charset="2"/>
              <a:buChar char="-"/>
            </a:pPr>
            <a:r>
              <a:rPr lang="de-DE" sz="2400" b="1" dirty="0"/>
              <a:t>dient der Ausdifferenzierung </a:t>
            </a:r>
            <a:r>
              <a:rPr lang="de-DE" sz="2400" b="1" dirty="0">
                <a:solidFill>
                  <a:srgbClr val="0070C0"/>
                </a:solidFill>
              </a:rPr>
              <a:t>Ihrer forschenden Grundhaltung</a:t>
            </a:r>
            <a:r>
              <a:rPr lang="de-DE" sz="2400" b="1" dirty="0"/>
              <a:t>,</a:t>
            </a:r>
          </a:p>
          <a:p>
            <a:pPr>
              <a:buFont typeface="Symbol" panose="05050102010706020507" pitchFamily="18" charset="2"/>
              <a:buChar char="-"/>
            </a:pPr>
            <a:r>
              <a:rPr lang="de-DE" sz="2400" b="1" dirty="0"/>
              <a:t>berücksichtigt </a:t>
            </a:r>
            <a:r>
              <a:rPr lang="de-DE" sz="2400" b="1" dirty="0">
                <a:solidFill>
                  <a:srgbClr val="0070C0"/>
                </a:solidFill>
              </a:rPr>
              <a:t>fachliche, überfachliche und bildungswissenschaftliche Zusammenhänge</a:t>
            </a:r>
            <a:r>
              <a:rPr lang="de-DE" sz="2400" b="1" dirty="0"/>
              <a:t>,</a:t>
            </a:r>
          </a:p>
          <a:p>
            <a:pPr>
              <a:buFont typeface="Symbol" panose="05050102010706020507" pitchFamily="18" charset="2"/>
              <a:buChar char="-"/>
            </a:pPr>
            <a:r>
              <a:rPr lang="de-DE" sz="2400" b="1" dirty="0"/>
              <a:t>beleuchtet </a:t>
            </a:r>
            <a:r>
              <a:rPr lang="de-DE" sz="2400" b="1" dirty="0">
                <a:solidFill>
                  <a:srgbClr val="0070C0"/>
                </a:solidFill>
              </a:rPr>
              <a:t>Kriterien guten (Fach)Unterrichts </a:t>
            </a:r>
            <a:r>
              <a:rPr lang="de-DE" sz="2400" b="1" dirty="0"/>
              <a:t>und</a:t>
            </a:r>
          </a:p>
          <a:p>
            <a:pPr>
              <a:buFont typeface="Symbol" panose="05050102010706020507" pitchFamily="18" charset="2"/>
              <a:buChar char="-"/>
            </a:pPr>
            <a:r>
              <a:rPr lang="de-DE" sz="2400" b="1" dirty="0"/>
              <a:t>fokussiert </a:t>
            </a:r>
            <a:r>
              <a:rPr lang="de-DE" sz="2400" b="1" dirty="0">
                <a:solidFill>
                  <a:srgbClr val="0070C0"/>
                </a:solidFill>
              </a:rPr>
              <a:t>Perspektiven für Ihren weiteren Professionalisierungsprozess. </a:t>
            </a:r>
          </a:p>
          <a:p>
            <a:pPr>
              <a:buFont typeface="Courier New" panose="02070309020205020404" pitchFamily="49" charset="0"/>
              <a:buChar char="o"/>
            </a:pPr>
            <a:endParaRPr lang="de-DE" dirty="0"/>
          </a:p>
          <a:p>
            <a:pPr>
              <a:buFont typeface="Courier New" panose="02070309020205020404" pitchFamily="49" charset="0"/>
              <a:buChar char="o"/>
            </a:pPr>
            <a:endParaRPr lang="de-DE" dirty="0"/>
          </a:p>
          <a:p>
            <a:pPr>
              <a:buFont typeface="Courier New" panose="02070309020205020404" pitchFamily="49" charset="0"/>
              <a:buChar char="o"/>
            </a:pPr>
            <a:endParaRPr lang="de-DE" dirty="0"/>
          </a:p>
          <a:p>
            <a:pPr marL="0" indent="0">
              <a:buNone/>
            </a:pPr>
            <a:endParaRPr lang="de-DE" dirty="0"/>
          </a:p>
        </p:txBody>
      </p:sp>
      <p:sp>
        <p:nvSpPr>
          <p:cNvPr id="6" name="Textfeld 5"/>
          <p:cNvSpPr txBox="1"/>
          <p:nvPr/>
        </p:nvSpPr>
        <p:spPr>
          <a:xfrm>
            <a:off x="107504" y="692697"/>
            <a:ext cx="2565019" cy="92333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de-DE" b="1" dirty="0"/>
              <a:t> Leitfaden Beratungsgespräch</a:t>
            </a:r>
          </a:p>
          <a:p>
            <a:pPr algn="ctr"/>
            <a:r>
              <a:rPr lang="de-DE" b="1" dirty="0"/>
              <a:t>(Anlage II)</a:t>
            </a:r>
            <a:endParaRPr lang="de-DE" dirty="0"/>
          </a:p>
        </p:txBody>
      </p:sp>
      <p:pic>
        <p:nvPicPr>
          <p:cNvPr id="3075" name="Picture 3" descr="C:\Users\Nesselbosch\Desktop\Screenshot 2019-09-09 14.41.06.pn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391" t="25665" r="38913" b="5030"/>
          <a:stretch/>
        </p:blipFill>
        <p:spPr bwMode="auto">
          <a:xfrm>
            <a:off x="107504" y="1844824"/>
            <a:ext cx="2565019" cy="3528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524028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C569A60-1CA5-4205-BE1A-4D1A3192C7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83982"/>
            <a:ext cx="9144000" cy="498747"/>
          </a:xfrm>
        </p:spPr>
        <p:txBody>
          <a:bodyPr>
            <a:noAutofit/>
          </a:bodyPr>
          <a:lstStyle/>
          <a:p>
            <a:r>
              <a:rPr lang="de-DE" sz="3200" dirty="0">
                <a:solidFill>
                  <a:srgbClr val="0070C0"/>
                </a:solidFill>
              </a:rPr>
              <a:t>  </a:t>
            </a:r>
            <a:r>
              <a:rPr lang="de-DE" sz="3200" b="1" dirty="0">
                <a:solidFill>
                  <a:srgbClr val="0070C0"/>
                </a:solidFill>
                <a:latin typeface="+mn-lt"/>
              </a:rPr>
              <a:t>Welche Informationen enthält diese Info-PDF? </a:t>
            </a:r>
            <a:endParaRPr lang="de-DE" sz="3200" b="1" dirty="0">
              <a:solidFill>
                <a:srgbClr val="0070C0"/>
              </a:solidFill>
            </a:endParaRPr>
          </a:p>
        </p:txBody>
      </p:sp>
      <p:sp>
        <p:nvSpPr>
          <p:cNvPr id="5" name="Inhaltsplatzhalter 4">
            <a:extLst>
              <a:ext uri="{FF2B5EF4-FFF2-40B4-BE49-F238E27FC236}">
                <a16:creationId xmlns:a16="http://schemas.microsoft.com/office/drawing/2014/main" id="{C439F88A-88BB-40C5-AC56-444534A9594A}"/>
              </a:ext>
            </a:extLst>
          </p:cNvPr>
          <p:cNvSpPr>
            <a:spLocks noGrp="1"/>
          </p:cNvSpPr>
          <p:nvPr>
            <p:ph sz="half" idx="4294967295"/>
          </p:nvPr>
        </p:nvSpPr>
        <p:spPr>
          <a:xfrm flipH="1">
            <a:off x="9148950" y="3212977"/>
            <a:ext cx="1597045" cy="2957636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sz="3400" b="1" dirty="0"/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2D131FA6-645E-40FB-BD17-918DF6A79A6E}"/>
              </a:ext>
            </a:extLst>
          </p:cNvPr>
          <p:cNvSpPr txBox="1"/>
          <p:nvPr/>
        </p:nvSpPr>
        <p:spPr>
          <a:xfrm>
            <a:off x="0" y="1213008"/>
            <a:ext cx="9144000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800" b="1" dirty="0"/>
              <a:t>1.   </a:t>
            </a:r>
            <a:r>
              <a:rPr lang="de-DE" sz="2800" b="1" dirty="0" err="1"/>
              <a:t>Praxissemesterbeauftragte</a:t>
            </a:r>
            <a:r>
              <a:rPr lang="de-DE" sz="2800" b="1" dirty="0" err="1">
                <a:solidFill>
                  <a:srgbClr val="0070C0"/>
                </a:solidFill>
              </a:rPr>
              <a:t>_Seite</a:t>
            </a:r>
            <a:r>
              <a:rPr lang="de-DE" sz="2800" b="1" dirty="0">
                <a:solidFill>
                  <a:srgbClr val="0070C0"/>
                </a:solidFill>
              </a:rPr>
              <a:t> 2</a:t>
            </a:r>
          </a:p>
          <a:p>
            <a:r>
              <a:rPr lang="de-DE" sz="2800" b="1" dirty="0"/>
              <a:t>2.   Zielsetzungen und Leitidee des </a:t>
            </a:r>
            <a:r>
              <a:rPr lang="de-DE" sz="2800" b="1" dirty="0" err="1"/>
              <a:t>Praxissemesters</a:t>
            </a:r>
            <a:r>
              <a:rPr lang="de-DE" sz="2800" b="1" dirty="0" err="1">
                <a:solidFill>
                  <a:srgbClr val="0070C0"/>
                </a:solidFill>
              </a:rPr>
              <a:t>_Seite</a:t>
            </a:r>
            <a:r>
              <a:rPr lang="de-DE" sz="2800" b="1" dirty="0">
                <a:solidFill>
                  <a:srgbClr val="0070C0"/>
                </a:solidFill>
              </a:rPr>
              <a:t> 5                     </a:t>
            </a:r>
            <a:r>
              <a:rPr lang="de-DE" sz="2800" b="1" dirty="0"/>
              <a:t>3.   Schulseitige </a:t>
            </a:r>
            <a:r>
              <a:rPr lang="de-DE" sz="2800" b="1" dirty="0" err="1"/>
              <a:t>Obligatorik</a:t>
            </a:r>
            <a:r>
              <a:rPr lang="de-DE" sz="2800" b="1" dirty="0" err="1">
                <a:solidFill>
                  <a:srgbClr val="0070C0"/>
                </a:solidFill>
              </a:rPr>
              <a:t>_Seite</a:t>
            </a:r>
            <a:r>
              <a:rPr lang="de-DE" sz="2800" b="1" dirty="0">
                <a:solidFill>
                  <a:srgbClr val="0070C0"/>
                </a:solidFill>
              </a:rPr>
              <a:t> 12        </a:t>
            </a:r>
            <a:r>
              <a:rPr lang="de-DE" sz="2800" b="1" dirty="0"/>
              <a:t>			</a:t>
            </a:r>
          </a:p>
          <a:p>
            <a:r>
              <a:rPr lang="de-DE" sz="2800" b="1" dirty="0"/>
              <a:t>4.   Lernort </a:t>
            </a:r>
            <a:r>
              <a:rPr lang="de-DE" sz="2800" b="1" dirty="0" err="1"/>
              <a:t>ZfsL</a:t>
            </a:r>
            <a:r>
              <a:rPr lang="de-DE" sz="2800" b="1" dirty="0" err="1">
                <a:solidFill>
                  <a:srgbClr val="0070C0"/>
                </a:solidFill>
              </a:rPr>
              <a:t>_Seite</a:t>
            </a:r>
            <a:r>
              <a:rPr lang="de-DE" sz="2800" b="1" dirty="0">
                <a:solidFill>
                  <a:srgbClr val="0070C0"/>
                </a:solidFill>
              </a:rPr>
              <a:t> 13 </a:t>
            </a:r>
          </a:p>
          <a:p>
            <a:pPr marL="514350" indent="-514350">
              <a:buAutoNum type="arabicPeriod" startAt="5"/>
            </a:pPr>
            <a:r>
              <a:rPr lang="de-DE" sz="2800" b="1" dirty="0"/>
              <a:t>Zusammenwirken der Lernorte ZfsL und Schule </a:t>
            </a:r>
          </a:p>
          <a:p>
            <a:r>
              <a:rPr lang="de-DE" sz="2800" b="1" dirty="0"/>
              <a:t>      (Gruppenhospitation, Praxisbegleitung, BPG)</a:t>
            </a:r>
            <a:r>
              <a:rPr lang="de-DE" sz="2800" b="1" dirty="0">
                <a:solidFill>
                  <a:srgbClr val="0070C0"/>
                </a:solidFill>
              </a:rPr>
              <a:t>_Seite 24</a:t>
            </a:r>
            <a:r>
              <a:rPr lang="de-DE" sz="2800" b="1" dirty="0"/>
              <a:t>                                                                       </a:t>
            </a:r>
          </a:p>
          <a:p>
            <a:r>
              <a:rPr lang="de-DE" sz="2800" b="1" dirty="0"/>
              <a:t>6.   Lernort </a:t>
            </a:r>
            <a:r>
              <a:rPr lang="de-DE" sz="2800" b="1" dirty="0" err="1"/>
              <a:t>Schule_</a:t>
            </a:r>
            <a:r>
              <a:rPr lang="de-DE" sz="2800" b="1" dirty="0" err="1">
                <a:solidFill>
                  <a:srgbClr val="0070C0"/>
                </a:solidFill>
              </a:rPr>
              <a:t>Seite</a:t>
            </a:r>
            <a:r>
              <a:rPr lang="de-DE" sz="2800" b="1" dirty="0">
                <a:solidFill>
                  <a:srgbClr val="0070C0"/>
                </a:solidFill>
              </a:rPr>
              <a:t> 35                                                                                                                    </a:t>
            </a:r>
            <a:r>
              <a:rPr lang="de-DE" sz="2800" b="1" dirty="0"/>
              <a:t>7.   Unterricht unter </a:t>
            </a:r>
            <a:r>
              <a:rPr lang="de-DE" sz="2800" b="1" dirty="0" err="1"/>
              <a:t>Begleitung</a:t>
            </a:r>
            <a:r>
              <a:rPr lang="de-DE" sz="2800" b="1" dirty="0" err="1">
                <a:solidFill>
                  <a:srgbClr val="0070C0"/>
                </a:solidFill>
              </a:rPr>
              <a:t>_Seite</a:t>
            </a:r>
            <a:r>
              <a:rPr lang="de-DE" sz="2800" b="1" dirty="0">
                <a:solidFill>
                  <a:srgbClr val="0070C0"/>
                </a:solidFill>
              </a:rPr>
              <a:t> 43         </a:t>
            </a:r>
          </a:p>
          <a:p>
            <a:pPr marL="514350" indent="-514350">
              <a:buAutoNum type="arabicPeriod" startAt="8"/>
            </a:pPr>
            <a:r>
              <a:rPr lang="de-DE" sz="2800" b="1" dirty="0" err="1"/>
              <a:t>Unterrichtsvorhaben_</a:t>
            </a:r>
            <a:r>
              <a:rPr lang="de-DE" sz="2800" b="1" dirty="0" err="1">
                <a:solidFill>
                  <a:srgbClr val="0070C0"/>
                </a:solidFill>
              </a:rPr>
              <a:t>Seite</a:t>
            </a:r>
            <a:r>
              <a:rPr lang="de-DE" sz="2800" b="1" dirty="0">
                <a:solidFill>
                  <a:srgbClr val="0070C0"/>
                </a:solidFill>
              </a:rPr>
              <a:t> 47	</a:t>
            </a:r>
            <a:r>
              <a:rPr lang="de-DE" sz="2800" b="1" dirty="0"/>
              <a:t>	</a:t>
            </a:r>
          </a:p>
          <a:p>
            <a:pPr marL="514350" indent="-514350">
              <a:buAutoNum type="arabicPeriod" startAt="8"/>
            </a:pPr>
            <a:r>
              <a:rPr lang="de-DE" sz="2800" b="1" dirty="0"/>
              <a:t>Portfolio-</a:t>
            </a:r>
            <a:r>
              <a:rPr lang="de-DE" sz="2800" b="1" dirty="0" err="1"/>
              <a:t>Arbeit</a:t>
            </a:r>
            <a:r>
              <a:rPr lang="de-DE" sz="2800" b="1" dirty="0" err="1">
                <a:solidFill>
                  <a:srgbClr val="0070C0"/>
                </a:solidFill>
              </a:rPr>
              <a:t>_Seite</a:t>
            </a:r>
            <a:r>
              <a:rPr lang="de-DE" sz="2800" b="1" dirty="0">
                <a:solidFill>
                  <a:srgbClr val="0070C0"/>
                </a:solidFill>
              </a:rPr>
              <a:t> 53</a:t>
            </a:r>
          </a:p>
          <a:p>
            <a:r>
              <a:rPr lang="de-DE" sz="2800" b="1" dirty="0"/>
              <a:t>10. Covid-19-Pandemie – Aktuelle Regelungen und Hin- </a:t>
            </a:r>
          </a:p>
          <a:p>
            <a:r>
              <a:rPr lang="de-DE" sz="2800" b="1" dirty="0"/>
              <a:t>       </a:t>
            </a:r>
            <a:r>
              <a:rPr lang="de-DE" sz="2800" b="1" dirty="0" err="1"/>
              <a:t>weise</a:t>
            </a:r>
            <a:r>
              <a:rPr lang="de-DE" sz="2800" b="1" dirty="0" err="1">
                <a:solidFill>
                  <a:srgbClr val="0070C0"/>
                </a:solidFill>
              </a:rPr>
              <a:t>_Seite</a:t>
            </a:r>
            <a:r>
              <a:rPr lang="de-DE" sz="2800" b="1" dirty="0">
                <a:solidFill>
                  <a:srgbClr val="0070C0"/>
                </a:solidFill>
              </a:rPr>
              <a:t> 56</a:t>
            </a:r>
          </a:p>
          <a:p>
            <a:r>
              <a:rPr lang="de-DE" sz="2800" b="1" dirty="0"/>
              <a:t>11. Zu guter Letzt: Fragen </a:t>
            </a:r>
            <a:r>
              <a:rPr lang="de-DE" sz="2800" b="1" dirty="0" err="1"/>
              <a:t>sammeln</a:t>
            </a:r>
            <a:r>
              <a:rPr lang="de-DE" sz="2800" b="1" dirty="0" err="1">
                <a:solidFill>
                  <a:srgbClr val="0070C0"/>
                </a:solidFill>
              </a:rPr>
              <a:t>_Seite</a:t>
            </a:r>
            <a:r>
              <a:rPr lang="de-DE" sz="2800" b="1">
                <a:solidFill>
                  <a:srgbClr val="0070C0"/>
                </a:solidFill>
              </a:rPr>
              <a:t> 68</a:t>
            </a:r>
            <a:endParaRPr lang="de-DE" sz="28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171835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3FFE1A8-EB04-44A9-B10E-4D31641ABF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772816"/>
          </a:xfrm>
        </p:spPr>
        <p:txBody>
          <a:bodyPr>
            <a:normAutofit/>
          </a:bodyPr>
          <a:lstStyle/>
          <a:p>
            <a:r>
              <a:rPr lang="de-DE" sz="3200" b="1" dirty="0">
                <a:solidFill>
                  <a:srgbClr val="0070C0"/>
                </a:solidFill>
              </a:rPr>
              <a:t>Welche Materialien gibt es für die Planung und Durchführung des Bilanz- und Perspektivgesprächs (BPG)?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C4555EE3-044C-4986-B24C-BE163F0A1D5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988840"/>
            <a:ext cx="9144000" cy="4869160"/>
          </a:xfrm>
        </p:spPr>
        <p:txBody>
          <a:bodyPr>
            <a:normAutofit/>
          </a:bodyPr>
          <a:lstStyle/>
          <a:p>
            <a:r>
              <a:rPr lang="de-DE" sz="3200" b="1" dirty="0"/>
              <a:t>Im ZfsL-</a:t>
            </a:r>
            <a:r>
              <a:rPr lang="de-DE" sz="3200" b="1" dirty="0" err="1"/>
              <a:t>Moodle</a:t>
            </a:r>
            <a:r>
              <a:rPr lang="de-DE" sz="3200" b="1" dirty="0"/>
              <a:t>-Kurs „Informationsportal Praxissemesterstudierende“ finden Sie folgende </a:t>
            </a:r>
            <a:r>
              <a:rPr lang="de-DE" sz="3200" b="1" dirty="0">
                <a:solidFill>
                  <a:srgbClr val="0070C0"/>
                </a:solidFill>
              </a:rPr>
              <a:t>Dokumente für </a:t>
            </a:r>
            <a:r>
              <a:rPr lang="de-DE" b="1" dirty="0">
                <a:solidFill>
                  <a:srgbClr val="0070C0"/>
                </a:solidFill>
              </a:rPr>
              <a:t>die Planung und </a:t>
            </a:r>
            <a:r>
              <a:rPr lang="de-DE" sz="3200" b="1" dirty="0">
                <a:solidFill>
                  <a:srgbClr val="0070C0"/>
                </a:solidFill>
              </a:rPr>
              <a:t>Durchführung Ihres BPG:</a:t>
            </a:r>
          </a:p>
          <a:p>
            <a:pPr marL="0" indent="0">
              <a:buNone/>
            </a:pPr>
            <a:r>
              <a:rPr lang="de-DE" b="1" dirty="0">
                <a:solidFill>
                  <a:srgbClr val="0070C0"/>
                </a:solidFill>
              </a:rPr>
              <a:t>    </a:t>
            </a:r>
            <a:r>
              <a:rPr lang="de-DE" sz="2800" b="1" dirty="0"/>
              <a:t>- Allgemeine Erläuterungen zum BPG </a:t>
            </a:r>
          </a:p>
          <a:p>
            <a:pPr marL="0" indent="0">
              <a:buNone/>
            </a:pPr>
            <a:r>
              <a:rPr lang="de-DE" sz="2800" b="1" dirty="0"/>
              <a:t>    - Anlage I Reflexionsanregungen</a:t>
            </a:r>
            <a:r>
              <a:rPr lang="de-DE" sz="2800" dirty="0"/>
              <a:t> </a:t>
            </a:r>
            <a:r>
              <a:rPr lang="de-DE" sz="2800" b="1" dirty="0"/>
              <a:t>für das PS/das BPG    </a:t>
            </a:r>
          </a:p>
          <a:p>
            <a:pPr marL="0" indent="0">
              <a:buNone/>
            </a:pPr>
            <a:r>
              <a:rPr lang="de-DE" sz="2800" b="1" dirty="0"/>
              <a:t>    - Anlage II Gesprächsleitfaden</a:t>
            </a:r>
          </a:p>
          <a:p>
            <a:pPr marL="0" indent="0">
              <a:buNone/>
            </a:pPr>
            <a:r>
              <a:rPr lang="de-DE" sz="2800" b="1" dirty="0"/>
              <a:t>    - Anlage III </a:t>
            </a:r>
            <a:r>
              <a:rPr lang="de-DE" sz="2800" b="1" dirty="0" err="1"/>
              <a:t>PePe</a:t>
            </a:r>
            <a:r>
              <a:rPr lang="de-DE" sz="2800" b="1" dirty="0"/>
              <a:t>-Dokumentationsbogen</a:t>
            </a:r>
            <a:endParaRPr lang="de-DE" sz="2800" dirty="0"/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0640342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0" y="1"/>
            <a:ext cx="9143999" cy="764703"/>
          </a:xfrm>
        </p:spPr>
        <p:txBody>
          <a:bodyPr>
            <a:noAutofit/>
          </a:bodyPr>
          <a:lstStyle/>
          <a:p>
            <a:pPr algn="ctr"/>
            <a:r>
              <a:rPr lang="de-DE" sz="3200" b="1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Fortsetzung: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" y="764704"/>
            <a:ext cx="9144000" cy="6093296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de-DE" sz="3000" b="1" dirty="0"/>
              <a:t>Die </a:t>
            </a:r>
            <a:r>
              <a:rPr lang="de-DE" sz="3000" b="1" dirty="0">
                <a:solidFill>
                  <a:srgbClr val="0070C0"/>
                </a:solidFill>
              </a:rPr>
              <a:t>Reflexionsanregungen für das PS und das BPG </a:t>
            </a:r>
            <a:r>
              <a:rPr lang="de-DE" sz="3000" b="1" dirty="0"/>
              <a:t>(Anlage I der BPG-Materialien) eignen sich besonders gut als </a:t>
            </a:r>
            <a:r>
              <a:rPr lang="de-DE" sz="3000" b="1" dirty="0">
                <a:solidFill>
                  <a:srgbClr val="0070C0"/>
                </a:solidFill>
              </a:rPr>
              <a:t>Strukturierungshilfe</a:t>
            </a:r>
            <a:r>
              <a:rPr lang="de-DE" sz="3000" b="1" dirty="0"/>
              <a:t>, um während der gesamten schulpraktischen Phase Ihre Erfahrungen und Ihre Progression reflektieren zu können.</a:t>
            </a:r>
          </a:p>
          <a:p>
            <a:pPr marL="0" indent="0">
              <a:buNone/>
            </a:pPr>
            <a:endParaRPr lang="de-DE" sz="3000" b="1" dirty="0"/>
          </a:p>
          <a:p>
            <a:pPr marL="0" indent="0">
              <a:buNone/>
            </a:pPr>
            <a:r>
              <a:rPr lang="de-DE" sz="3000" b="1" dirty="0"/>
              <a:t>Für Ihr Praxissemester </a:t>
            </a:r>
          </a:p>
          <a:p>
            <a:pPr marL="0" indent="0">
              <a:buNone/>
            </a:pPr>
            <a:r>
              <a:rPr lang="de-DE" sz="3000" b="1" dirty="0"/>
              <a:t>relevante </a:t>
            </a:r>
            <a:r>
              <a:rPr lang="de-DE" sz="3000" b="1" dirty="0">
                <a:solidFill>
                  <a:srgbClr val="0070C0"/>
                </a:solidFill>
              </a:rPr>
              <a:t>Reflexions-Fragen</a:t>
            </a:r>
            <a:r>
              <a:rPr lang="de-DE" sz="3000" b="1" dirty="0"/>
              <a:t> </a:t>
            </a:r>
          </a:p>
          <a:p>
            <a:pPr marL="0" indent="0">
              <a:buNone/>
            </a:pPr>
            <a:r>
              <a:rPr lang="de-DE" sz="3000" b="1" dirty="0"/>
              <a:t>sind in dem Papier den</a:t>
            </a:r>
            <a:endParaRPr lang="de-DE" sz="3000" b="1" dirty="0">
              <a:solidFill>
                <a:srgbClr val="0070C0"/>
              </a:solidFill>
            </a:endParaRPr>
          </a:p>
          <a:p>
            <a:pPr marL="0" indent="0">
              <a:buNone/>
            </a:pPr>
            <a:r>
              <a:rPr lang="de-DE" sz="3000" b="1" dirty="0">
                <a:solidFill>
                  <a:srgbClr val="0070C0"/>
                </a:solidFill>
              </a:rPr>
              <a:t>Handlungsfeldern (HF)</a:t>
            </a:r>
          </a:p>
          <a:p>
            <a:pPr marL="0" indent="0">
              <a:buNone/>
            </a:pPr>
            <a:r>
              <a:rPr lang="de-DE" sz="3000" b="1" dirty="0">
                <a:solidFill>
                  <a:srgbClr val="0070C0"/>
                </a:solidFill>
              </a:rPr>
              <a:t>des Kerncurriculums  (KC) </a:t>
            </a:r>
          </a:p>
          <a:p>
            <a:pPr marL="0" indent="0">
              <a:buNone/>
            </a:pPr>
            <a:r>
              <a:rPr lang="de-DE" sz="3000" b="1" dirty="0">
                <a:solidFill>
                  <a:srgbClr val="0070C0"/>
                </a:solidFill>
              </a:rPr>
              <a:t>für den  Vorbereitungsdienst</a:t>
            </a:r>
          </a:p>
          <a:p>
            <a:pPr marL="0" indent="0">
              <a:buNone/>
            </a:pPr>
            <a:r>
              <a:rPr lang="de-DE" sz="3000" b="1" dirty="0">
                <a:solidFill>
                  <a:srgbClr val="0070C0"/>
                </a:solidFill>
              </a:rPr>
              <a:t>(VD) </a:t>
            </a:r>
            <a:r>
              <a:rPr lang="de-DE" sz="3000" b="1" dirty="0"/>
              <a:t>zugeordnet.</a:t>
            </a:r>
          </a:p>
          <a:p>
            <a:pPr marL="0" indent="0">
              <a:buNone/>
            </a:pPr>
            <a:endParaRPr lang="de-DE" sz="2200" dirty="0"/>
          </a:p>
          <a:p>
            <a:endParaRPr lang="de-DE" dirty="0"/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5" y="3645024"/>
            <a:ext cx="4427983" cy="3212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660301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339752" y="0"/>
            <a:ext cx="6804248" cy="6858000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de-DE" sz="3500" b="1" dirty="0">
                <a:solidFill>
                  <a:srgbClr val="0070C0"/>
                </a:solidFill>
              </a:rPr>
              <a:t>Fortsetzung:</a:t>
            </a:r>
          </a:p>
          <a:p>
            <a:pPr marL="0" indent="0">
              <a:buNone/>
            </a:pPr>
            <a:endParaRPr lang="de-DE" sz="1000" b="1" dirty="0">
              <a:solidFill>
                <a:srgbClr val="0070C0"/>
              </a:solidFill>
            </a:endParaRPr>
          </a:p>
          <a:p>
            <a:r>
              <a:rPr lang="de-DE" sz="2800" b="1" dirty="0"/>
              <a:t>Das </a:t>
            </a:r>
            <a:r>
              <a:rPr lang="de-DE" sz="2800" b="1" dirty="0">
                <a:solidFill>
                  <a:srgbClr val="0070C0"/>
                </a:solidFill>
              </a:rPr>
              <a:t>Bilanz- und Perspektivgespräch (BPG) </a:t>
            </a:r>
            <a:r>
              <a:rPr lang="de-DE" sz="2800" b="1" dirty="0"/>
              <a:t>erfordert eine </a:t>
            </a:r>
            <a:r>
              <a:rPr lang="de-DE" sz="2800" b="1" dirty="0">
                <a:solidFill>
                  <a:srgbClr val="0070C0"/>
                </a:solidFill>
              </a:rPr>
              <a:t>frühzeitige Abstimmung </a:t>
            </a:r>
            <a:r>
              <a:rPr lang="de-DE" sz="2800" b="1" dirty="0"/>
              <a:t>(per Mail) des Termins mit der Schulvertretung und Ihrer überfachlichen ZfsL-Begleitkraft. </a:t>
            </a:r>
          </a:p>
          <a:p>
            <a:r>
              <a:rPr lang="de-DE" sz="2800" b="1" dirty="0"/>
              <a:t>An Ihrem </a:t>
            </a:r>
            <a:r>
              <a:rPr lang="de-DE" sz="2800" b="1" dirty="0">
                <a:solidFill>
                  <a:srgbClr val="0070C0"/>
                </a:solidFill>
              </a:rPr>
              <a:t>i.d.R. 60-minütigen </a:t>
            </a:r>
            <a:r>
              <a:rPr lang="de-DE" sz="2800" b="1" dirty="0"/>
              <a:t>BPG nehmen eine </a:t>
            </a:r>
            <a:r>
              <a:rPr lang="de-DE" sz="2800" b="1" dirty="0">
                <a:solidFill>
                  <a:srgbClr val="0070C0"/>
                </a:solidFill>
              </a:rPr>
              <a:t>Schulvertretung</a:t>
            </a:r>
            <a:r>
              <a:rPr lang="de-DE" sz="2800" b="1" dirty="0"/>
              <a:t> und Ihre </a:t>
            </a:r>
            <a:r>
              <a:rPr lang="de-DE" sz="2800" b="1" dirty="0">
                <a:solidFill>
                  <a:srgbClr val="0070C0"/>
                </a:solidFill>
              </a:rPr>
              <a:t>überfachliche ZfsL-Begleitkraft (ÜFA) </a:t>
            </a:r>
            <a:r>
              <a:rPr lang="de-DE" sz="2800" b="1" dirty="0"/>
              <a:t>teil. </a:t>
            </a:r>
          </a:p>
          <a:p>
            <a:r>
              <a:rPr lang="de-DE" sz="2800" b="1" dirty="0"/>
              <a:t>Ggf.  kommt überdies eine </a:t>
            </a:r>
            <a:r>
              <a:rPr lang="de-DE" sz="2800" b="1" dirty="0">
                <a:solidFill>
                  <a:srgbClr val="0070C0"/>
                </a:solidFill>
              </a:rPr>
              <a:t>Vertretung der WWU </a:t>
            </a:r>
            <a:r>
              <a:rPr lang="de-DE" sz="2800" b="1" dirty="0"/>
              <a:t>hinzu (Nähere Information hierzu erhalten Sie von Ihrer überfachlichen ZfsL-Begleitkraft). </a:t>
            </a:r>
          </a:p>
          <a:p>
            <a:r>
              <a:rPr lang="de-DE" sz="2800" b="1" dirty="0"/>
              <a:t>Der Organisationskalender weist den </a:t>
            </a:r>
            <a:r>
              <a:rPr lang="de-DE" sz="2800" b="1" dirty="0">
                <a:solidFill>
                  <a:srgbClr val="0070C0"/>
                </a:solidFill>
              </a:rPr>
              <a:t>vorgegeben Zeitraum für die Durchführung </a:t>
            </a:r>
            <a:r>
              <a:rPr lang="de-DE" sz="2800" b="1" dirty="0"/>
              <a:t>der BPG aus. </a:t>
            </a:r>
          </a:p>
          <a:p>
            <a:r>
              <a:rPr lang="de-DE" sz="2800" b="1" dirty="0"/>
              <a:t>Ihre überfachliche ZfsL-Begleitkraft  (ÜFA)  bereitet das BPG mit Ihnen vor.</a:t>
            </a:r>
          </a:p>
          <a:p>
            <a:pPr marL="0" indent="0" algn="ctr">
              <a:buNone/>
            </a:pPr>
            <a:endParaRPr lang="de-DE" sz="3000" b="1" dirty="0">
              <a:solidFill>
                <a:schemeClr val="tx2"/>
              </a:solidFill>
            </a:endParaRP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0" y="773722"/>
            <a:ext cx="2339752" cy="2223230"/>
          </a:xfrm>
          <a:solidFill>
            <a:schemeClr val="bg1"/>
          </a:solidFill>
        </p:spPr>
        <p:txBody>
          <a:bodyPr>
            <a:normAutofit fontScale="92500" lnSpcReduction="20000"/>
          </a:bodyPr>
          <a:lstStyle/>
          <a:p>
            <a:pPr algn="ctr"/>
            <a:endParaRPr lang="de-DE" sz="200" dirty="0">
              <a:solidFill>
                <a:schemeClr val="tx1"/>
              </a:solidFill>
            </a:endParaRPr>
          </a:p>
          <a:p>
            <a:pPr algn="ctr"/>
            <a:r>
              <a:rPr lang="de-DE" sz="2000" b="1" dirty="0">
                <a:solidFill>
                  <a:schemeClr val="tx1"/>
                </a:solidFill>
              </a:rPr>
              <a:t>Ihr BPG</a:t>
            </a:r>
          </a:p>
          <a:p>
            <a:pPr algn="ctr"/>
            <a:r>
              <a:rPr lang="de-DE" sz="2000" dirty="0">
                <a:solidFill>
                  <a:schemeClr val="tx1"/>
                </a:solidFill>
              </a:rPr>
              <a:t> ist ein</a:t>
            </a:r>
          </a:p>
          <a:p>
            <a:pPr algn="ctr"/>
            <a:r>
              <a:rPr lang="de-DE" sz="2000" b="1" dirty="0"/>
              <a:t>nicht </a:t>
            </a:r>
            <a:r>
              <a:rPr lang="de-DE" sz="2000" b="1" dirty="0">
                <a:solidFill>
                  <a:schemeClr val="tx1"/>
                </a:solidFill>
              </a:rPr>
              <a:t>bewertetes</a:t>
            </a:r>
            <a:r>
              <a:rPr lang="de-DE" sz="2000" dirty="0">
                <a:solidFill>
                  <a:schemeClr val="tx1"/>
                </a:solidFill>
              </a:rPr>
              <a:t>,</a:t>
            </a:r>
          </a:p>
          <a:p>
            <a:pPr algn="ctr"/>
            <a:r>
              <a:rPr lang="de-DE" sz="2000" dirty="0">
                <a:solidFill>
                  <a:schemeClr val="tx1"/>
                </a:solidFill>
              </a:rPr>
              <a:t>in einem</a:t>
            </a:r>
            <a:r>
              <a:rPr lang="de-DE" sz="2000" b="1" dirty="0">
                <a:solidFill>
                  <a:schemeClr val="tx1"/>
                </a:solidFill>
              </a:rPr>
              <a:t> geschützten Raum </a:t>
            </a:r>
            <a:r>
              <a:rPr lang="de-DE" sz="2000" dirty="0">
                <a:solidFill>
                  <a:schemeClr val="tx1"/>
                </a:solidFill>
              </a:rPr>
              <a:t>stattfindendes</a:t>
            </a:r>
          </a:p>
          <a:p>
            <a:pPr algn="ctr"/>
            <a:r>
              <a:rPr lang="de-DE" sz="2000" b="1" dirty="0">
                <a:solidFill>
                  <a:schemeClr val="tx1"/>
                </a:solidFill>
              </a:rPr>
              <a:t>Beratungsgespräch</a:t>
            </a:r>
          </a:p>
          <a:p>
            <a:pPr algn="ctr"/>
            <a:r>
              <a:rPr lang="de-DE" sz="2000" dirty="0">
                <a:solidFill>
                  <a:schemeClr val="tx1"/>
                </a:solidFill>
              </a:rPr>
              <a:t>(i.d.R.) zu </a:t>
            </a:r>
            <a:r>
              <a:rPr lang="de-DE" sz="2000" b="1" dirty="0">
                <a:solidFill>
                  <a:schemeClr val="tx1"/>
                </a:solidFill>
              </a:rPr>
              <a:t>dritt</a:t>
            </a:r>
            <a:r>
              <a:rPr lang="de-DE" sz="2000" dirty="0">
                <a:solidFill>
                  <a:schemeClr val="tx1"/>
                </a:solidFill>
              </a:rPr>
              <a:t>.</a:t>
            </a:r>
          </a:p>
          <a:p>
            <a:pPr algn="ctr"/>
            <a:endParaRPr lang="de-DE" sz="1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0972039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051720" y="0"/>
            <a:ext cx="7092280" cy="6858000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de-DE" b="1" dirty="0">
                <a:solidFill>
                  <a:srgbClr val="0070C0"/>
                </a:solidFill>
              </a:rPr>
              <a:t>Fortsetzung:</a:t>
            </a:r>
          </a:p>
          <a:p>
            <a:pPr marL="0" indent="0">
              <a:buNone/>
            </a:pPr>
            <a:endParaRPr lang="de-DE" b="1" dirty="0">
              <a:solidFill>
                <a:srgbClr val="0070C0"/>
              </a:solidFill>
            </a:endParaRPr>
          </a:p>
          <a:p>
            <a:r>
              <a:rPr lang="de-DE" sz="2600" b="1" dirty="0"/>
              <a:t>Im Zentrum Ihres BPG steht </a:t>
            </a:r>
            <a:r>
              <a:rPr lang="de-DE" sz="2600" b="1" dirty="0">
                <a:solidFill>
                  <a:srgbClr val="0070C0"/>
                </a:solidFill>
              </a:rPr>
              <a:t>Ihre reflexive Auseinandersetzung </a:t>
            </a:r>
            <a:r>
              <a:rPr lang="de-DE" sz="2600" b="1" dirty="0"/>
              <a:t>mit Ihrem professionellen Selbstkonzept sowie mit Ihrer eigenen Berufswahlentscheidung.</a:t>
            </a:r>
          </a:p>
          <a:p>
            <a:endParaRPr lang="de-DE" sz="2600" b="1" dirty="0"/>
          </a:p>
          <a:p>
            <a:r>
              <a:rPr lang="de-DE" sz="2600" b="1" dirty="0"/>
              <a:t>Das BPG zielt deshalb nicht auf die detaillierte inhaltliche Evaluation einzelner Unterrichtsvorhaben und die gleichmäßige Abdeckung aller Handlungsfelder.</a:t>
            </a:r>
          </a:p>
          <a:p>
            <a:endParaRPr lang="de-DE" sz="2600" b="1" dirty="0"/>
          </a:p>
          <a:p>
            <a:r>
              <a:rPr lang="de-DE" sz="2600" b="1" dirty="0"/>
              <a:t>Das BPG bildet das </a:t>
            </a:r>
            <a:r>
              <a:rPr lang="de-DE" sz="2600" b="1" dirty="0">
                <a:solidFill>
                  <a:srgbClr val="0070C0"/>
                </a:solidFill>
              </a:rPr>
              <a:t>formale Ende </a:t>
            </a:r>
            <a:r>
              <a:rPr lang="de-DE" sz="2600" b="1" dirty="0"/>
              <a:t>des schulpraktischen Teils. </a:t>
            </a:r>
          </a:p>
          <a:p>
            <a:pPr marL="0" indent="0">
              <a:buNone/>
            </a:pPr>
            <a:endParaRPr lang="de-DE" sz="2600" b="1" dirty="0"/>
          </a:p>
          <a:p>
            <a:r>
              <a:rPr lang="de-DE" sz="2600" b="1" dirty="0"/>
              <a:t>Über das einstündige, nicht bewertete Gespräch erstellt das ZfsL eine </a:t>
            </a:r>
            <a:r>
              <a:rPr lang="de-DE" sz="2600" b="1" dirty="0">
                <a:solidFill>
                  <a:srgbClr val="0070C0"/>
                </a:solidFill>
              </a:rPr>
              <a:t>Bescheinigung.</a:t>
            </a:r>
          </a:p>
          <a:p>
            <a:pPr marL="0" indent="0">
              <a:buNone/>
            </a:pPr>
            <a:endParaRPr lang="de-DE" sz="3000" dirty="0"/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700809"/>
            <a:ext cx="2051720" cy="19442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1119154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4C915B1-2B32-4E10-94E3-93D58ACE3E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600200"/>
          </a:xfrm>
        </p:spPr>
        <p:txBody>
          <a:bodyPr>
            <a:normAutofit/>
          </a:bodyPr>
          <a:lstStyle/>
          <a:p>
            <a:r>
              <a:rPr lang="de-DE" sz="2800" b="1" dirty="0">
                <a:solidFill>
                  <a:srgbClr val="0070C0"/>
                </a:solidFill>
              </a:rPr>
              <a:t>Wie wird der erfolgreich absolvierte schulpraktische Teil meines Praxissemesters bescheinigt? – </a:t>
            </a:r>
            <a:br>
              <a:rPr lang="de-DE" sz="2800" b="1" dirty="0">
                <a:solidFill>
                  <a:srgbClr val="0070C0"/>
                </a:solidFill>
              </a:rPr>
            </a:br>
            <a:r>
              <a:rPr lang="de-DE" sz="2800" b="1" dirty="0">
                <a:solidFill>
                  <a:srgbClr val="0070C0"/>
                </a:solidFill>
              </a:rPr>
              <a:t>Die Doppelbescheinigung 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FD75BC5C-6CE9-4005-93DC-B50FBF55F7E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484784"/>
            <a:ext cx="9144000" cy="5373216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endParaRPr lang="de-DE" sz="9600" b="1" dirty="0"/>
          </a:p>
          <a:p>
            <a:pPr marL="0" indent="0">
              <a:buNone/>
            </a:pPr>
            <a:r>
              <a:rPr lang="de-DE" sz="9600" b="1" dirty="0"/>
              <a:t>Am Ende Ihres erfolgreich absolvierten schulpraktischen Teils im Praxissemester erhalten Sie eine </a:t>
            </a:r>
            <a:r>
              <a:rPr lang="de-DE" sz="9600" b="1" dirty="0">
                <a:solidFill>
                  <a:srgbClr val="0070C0"/>
                </a:solidFill>
              </a:rPr>
              <a:t>Doppelbescheinigung: </a:t>
            </a:r>
          </a:p>
          <a:p>
            <a:pPr marL="0" indent="0">
              <a:buNone/>
            </a:pPr>
            <a:endParaRPr lang="de-DE" sz="9600" b="1" dirty="0"/>
          </a:p>
          <a:p>
            <a:r>
              <a:rPr lang="de-DE" sz="9600" b="1" dirty="0"/>
              <a:t>Das ZfsL bescheinigt Ihnen die</a:t>
            </a:r>
            <a:r>
              <a:rPr lang="de-DE" sz="9600" b="1" dirty="0">
                <a:solidFill>
                  <a:srgbClr val="0070C0"/>
                </a:solidFill>
              </a:rPr>
              <a:t> ordnungsgemäße Durchführung und Teilnahme am BPG.</a:t>
            </a:r>
          </a:p>
          <a:p>
            <a:r>
              <a:rPr lang="de-DE" sz="9600" b="1" dirty="0"/>
              <a:t>Die Schule bescheinigt Ihnen die </a:t>
            </a:r>
            <a:r>
              <a:rPr lang="de-DE" sz="9600" b="1" dirty="0">
                <a:solidFill>
                  <a:srgbClr val="0070C0"/>
                </a:solidFill>
              </a:rPr>
              <a:t>ordnungsgemäße Erbringung aller lt. Erlass geforderten schulischen Anwesenheitszeiten. </a:t>
            </a:r>
          </a:p>
          <a:p>
            <a:pPr marL="0" indent="0">
              <a:buNone/>
            </a:pPr>
            <a:endParaRPr lang="de-DE" sz="9600" dirty="0"/>
          </a:p>
          <a:p>
            <a:pPr marL="0" indent="0">
              <a:buNone/>
            </a:pPr>
            <a:r>
              <a:rPr lang="de-DE" sz="9600" b="1" dirty="0"/>
              <a:t>Die Doppelbescheinigung hinterlegen Sie bitte in Ihrem </a:t>
            </a:r>
            <a:r>
              <a:rPr lang="de-DE" sz="9600" b="1" dirty="0">
                <a:solidFill>
                  <a:srgbClr val="0070C0"/>
                </a:solidFill>
              </a:rPr>
              <a:t>Portfolio</a:t>
            </a:r>
            <a:r>
              <a:rPr lang="de-DE" sz="9600" b="1" dirty="0"/>
              <a:t>.</a:t>
            </a:r>
          </a:p>
          <a:p>
            <a:pPr marL="0" indent="0">
              <a:buNone/>
            </a:pPr>
            <a:r>
              <a:rPr lang="de-DE" sz="9600" b="1" dirty="0"/>
              <a:t>Sie muss nicht eingereicht/vorgelegt (aber natürlich aufbewahrt) werden, um Ihre </a:t>
            </a:r>
            <a:r>
              <a:rPr lang="de-DE" sz="9600" b="1" dirty="0">
                <a:solidFill>
                  <a:srgbClr val="0070C0"/>
                </a:solidFill>
              </a:rPr>
              <a:t>Leistungspunkte für den schulpraktischen Teil des PS </a:t>
            </a:r>
            <a:r>
              <a:rPr lang="de-DE" sz="9600" b="1" dirty="0"/>
              <a:t>zu erhalten.</a:t>
            </a:r>
          </a:p>
          <a:p>
            <a:pPr marL="0" indent="0">
              <a:buNone/>
            </a:pPr>
            <a:r>
              <a:rPr lang="de-DE" sz="9600" b="1" dirty="0"/>
              <a:t>Die Verbuchung Ihrer Leistungspunkte erfolgt über die </a:t>
            </a:r>
            <a:r>
              <a:rPr lang="de-DE" sz="9600" b="1" dirty="0" err="1"/>
              <a:t>Prabas</a:t>
            </a:r>
            <a:r>
              <a:rPr lang="de-DE" sz="9600" b="1" dirty="0"/>
              <a:t>/das </a:t>
            </a:r>
            <a:r>
              <a:rPr lang="de-DE" sz="9600" b="1" dirty="0" err="1"/>
              <a:t>ZfL</a:t>
            </a:r>
            <a:r>
              <a:rPr lang="de-DE" sz="9600" b="1" dirty="0"/>
              <a:t> auf volldigitalem Wege. Die Leistungspunkte werden am Ende Ihres gesamten Praxissemesters verbucht. </a:t>
            </a:r>
            <a:endParaRPr lang="de-DE" sz="9600" dirty="0"/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81029055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37D1D94-E874-465E-A64E-10676DB74E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68760"/>
          </a:xfrm>
        </p:spPr>
        <p:txBody>
          <a:bodyPr>
            <a:normAutofit/>
          </a:bodyPr>
          <a:lstStyle/>
          <a:p>
            <a:r>
              <a:rPr lang="de-DE" sz="3200" b="1" dirty="0">
                <a:solidFill>
                  <a:srgbClr val="0070C0"/>
                </a:solidFill>
                <a:latin typeface="+mn-lt"/>
              </a:rPr>
              <a:t>Schwangerschaft im Praxissemester – Was muss ich beachten?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F6ABF1A6-D0EF-4F6B-B5CA-6FF84055E44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268760"/>
            <a:ext cx="9144000" cy="5589240"/>
          </a:xfrm>
        </p:spPr>
        <p:txBody>
          <a:bodyPr>
            <a:normAutofit lnSpcReduction="10000"/>
          </a:bodyPr>
          <a:lstStyle/>
          <a:p>
            <a:r>
              <a:rPr lang="de-DE" sz="2800" b="1" dirty="0"/>
              <a:t>Sollten Sie </a:t>
            </a:r>
            <a:r>
              <a:rPr lang="de-DE" sz="2800" b="1" dirty="0">
                <a:solidFill>
                  <a:srgbClr val="0070C0"/>
                </a:solidFill>
              </a:rPr>
              <a:t>schwanger</a:t>
            </a:r>
            <a:r>
              <a:rPr lang="de-DE" sz="2800" b="1" dirty="0"/>
              <a:t> sein oder es im Laufe des Praxissemesters werden, gelten für Sie besondere Regelungen, die Gefährdungen Ihrerseits ausschließen sollen (hierzu fertigt sowohl Ihre Schulleitung als auch die </a:t>
            </a:r>
            <a:r>
              <a:rPr lang="de-DE" sz="2800" b="1" dirty="0" err="1"/>
              <a:t>ZfsL</a:t>
            </a:r>
            <a:r>
              <a:rPr lang="de-DE" sz="2800" b="1" dirty="0"/>
              <a:t>-Leitung einen Gefährdungsbericht für den  Einsatzbereich am jeweiligen Lernort für Sie an). Wenden Sie sich ggf. sinnvollerweise an Ihre/n ABBA und Ihre Schulleitung  sowie Ihre </a:t>
            </a:r>
            <a:r>
              <a:rPr lang="de-DE" sz="2800" b="1" dirty="0" err="1"/>
              <a:t>Prabas</a:t>
            </a:r>
            <a:r>
              <a:rPr lang="de-DE" sz="2800" b="1" dirty="0"/>
              <a:t>.</a:t>
            </a:r>
          </a:p>
          <a:p>
            <a:r>
              <a:rPr lang="de-DE" sz="2800" b="1" dirty="0"/>
              <a:t>Sollten Sie im Zeitraum Ihres Praxissemesters ein </a:t>
            </a:r>
            <a:r>
              <a:rPr lang="de-DE" sz="2800" b="1" dirty="0">
                <a:solidFill>
                  <a:srgbClr val="0070C0"/>
                </a:solidFill>
              </a:rPr>
              <a:t>Stillkind</a:t>
            </a:r>
            <a:r>
              <a:rPr lang="de-DE" sz="2800" b="1" dirty="0"/>
              <a:t> zu versorgen haben, so  gelten für Sie dieselben Bestimmungen wie für alle stillenden Lehrerinnen. Bitte informieren Sie sich direkt an Ihrer Schule und/oder ggf. bei Ihren </a:t>
            </a:r>
            <a:r>
              <a:rPr lang="de-DE" sz="2800" b="1" dirty="0" err="1"/>
              <a:t>Prabas</a:t>
            </a:r>
            <a:r>
              <a:rPr lang="de-DE" sz="2800" b="1" dirty="0"/>
              <a:t>. </a:t>
            </a:r>
            <a:endParaRPr lang="de-DE" sz="2800" dirty="0"/>
          </a:p>
        </p:txBody>
      </p:sp>
    </p:spTree>
    <p:extLst>
      <p:ext uri="{BB962C8B-B14F-4D97-AF65-F5344CB8AC3E}">
        <p14:creationId xmlns:p14="http://schemas.microsoft.com/office/powerpoint/2010/main" val="1030578826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80728"/>
          </a:xfrm>
        </p:spPr>
        <p:txBody>
          <a:bodyPr>
            <a:normAutofit fontScale="90000"/>
          </a:bodyPr>
          <a:lstStyle/>
          <a:p>
            <a:r>
              <a:rPr lang="de-DE" sz="4000" b="1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6. Was muss ich wissen zum Lernort Schule?</a:t>
            </a:r>
          </a:p>
        </p:txBody>
      </p:sp>
      <p:pic>
        <p:nvPicPr>
          <p:cNvPr id="1229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LightScreen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1340768"/>
            <a:ext cx="5904656" cy="4608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13942758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B91E5DC-61EC-4332-9593-E83855EE09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z="3200" b="1" dirty="0">
                <a:solidFill>
                  <a:srgbClr val="0070C0"/>
                </a:solidFill>
              </a:rPr>
              <a:t>Mit welchen Personen habe ich am Lernort Schule näher zu tun?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71759388-54C5-467C-99B1-73013DF11F0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52578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de-DE" sz="2800" b="1" dirty="0"/>
              <a:t>Die </a:t>
            </a:r>
            <a:r>
              <a:rPr lang="de-DE" sz="2800" b="1" dirty="0">
                <a:solidFill>
                  <a:srgbClr val="0070C0"/>
                </a:solidFill>
              </a:rPr>
              <a:t>Ausbildungsbeauftragten (Abbas im Praxissemester) </a:t>
            </a:r>
            <a:r>
              <a:rPr lang="de-DE" sz="2800" b="1" dirty="0"/>
              <a:t>sind Ihre übergeordneten Ansprechpersonen in allen schulischen Belangen.</a:t>
            </a:r>
          </a:p>
          <a:p>
            <a:pPr marL="0" indent="0">
              <a:buNone/>
            </a:pPr>
            <a:endParaRPr lang="de-DE" sz="2800" b="1" dirty="0"/>
          </a:p>
          <a:p>
            <a:pPr marL="0" indent="0">
              <a:buNone/>
            </a:pPr>
            <a:r>
              <a:rPr lang="de-DE" sz="2800" b="1" dirty="0"/>
              <a:t>In der Regel ist jeweils </a:t>
            </a:r>
            <a:r>
              <a:rPr lang="de-DE" sz="2800" b="1" dirty="0">
                <a:solidFill>
                  <a:srgbClr val="0070C0"/>
                </a:solidFill>
              </a:rPr>
              <a:t>eine Fachlehrkraft pro Fach </a:t>
            </a:r>
            <a:r>
              <a:rPr lang="de-DE" sz="2800" b="1" dirty="0"/>
              <a:t>für Sie zuständig und begleitet Sie besonders intensiv. An vielen Schulen heißen diese Lehrkräfte </a:t>
            </a:r>
            <a:r>
              <a:rPr lang="de-DE" sz="2800" b="1" dirty="0">
                <a:solidFill>
                  <a:srgbClr val="0070C0"/>
                </a:solidFill>
              </a:rPr>
              <a:t>Mentor*innen</a:t>
            </a:r>
            <a:r>
              <a:rPr lang="de-DE" sz="2800" b="1" dirty="0"/>
              <a:t>.</a:t>
            </a:r>
          </a:p>
          <a:p>
            <a:pPr marL="0" indent="0">
              <a:buNone/>
            </a:pPr>
            <a:endParaRPr lang="de-DE" sz="2800" b="1" dirty="0"/>
          </a:p>
          <a:p>
            <a:pPr marL="0" indent="0">
              <a:buNone/>
            </a:pPr>
            <a:r>
              <a:rPr lang="de-DE" sz="2800" b="1" dirty="0"/>
              <a:t>Ihr/e Abba und Ihre Mentor*innen sind Ihnen dabei behilflich, Kontakte zu </a:t>
            </a:r>
            <a:r>
              <a:rPr lang="de-DE" sz="2800" b="1" dirty="0">
                <a:solidFill>
                  <a:srgbClr val="0070C0"/>
                </a:solidFill>
              </a:rPr>
              <a:t>weiteren Fachlehrkräften </a:t>
            </a:r>
            <a:r>
              <a:rPr lang="de-DE" sz="2800" b="1" dirty="0"/>
              <a:t>herzustellen, um von diesen ebenfalls begleitet zu werden.</a:t>
            </a:r>
          </a:p>
        </p:txBody>
      </p:sp>
    </p:spTree>
    <p:extLst>
      <p:ext uri="{BB962C8B-B14F-4D97-AF65-F5344CB8AC3E}">
        <p14:creationId xmlns:p14="http://schemas.microsoft.com/office/powerpoint/2010/main" val="390363308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AD14D5D-A268-48C2-8D47-642B8DC269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88640"/>
            <a:ext cx="8075240" cy="1008112"/>
          </a:xfrm>
        </p:spPr>
        <p:txBody>
          <a:bodyPr>
            <a:normAutofit fontScale="90000"/>
          </a:bodyPr>
          <a:lstStyle/>
          <a:p>
            <a:br>
              <a:rPr lang="de-DE" sz="3200" b="1" dirty="0">
                <a:solidFill>
                  <a:srgbClr val="0070C0"/>
                </a:solidFill>
              </a:rPr>
            </a:br>
            <a:r>
              <a:rPr lang="de-DE" sz="3600" b="1" dirty="0">
                <a:solidFill>
                  <a:srgbClr val="0070C0"/>
                </a:solidFill>
              </a:rPr>
              <a:t>Wann starte ich an meiner Praktikumsschule? </a:t>
            </a:r>
            <a:br>
              <a:rPr lang="de-DE" sz="3200" b="1" dirty="0">
                <a:solidFill>
                  <a:srgbClr val="0070C0"/>
                </a:solidFill>
              </a:rPr>
            </a:br>
            <a:endParaRPr lang="de-DE" sz="3200" b="1" dirty="0">
              <a:solidFill>
                <a:srgbClr val="0070C0"/>
              </a:solidFill>
            </a:endParaRP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97AD47F1-27FB-4735-9F16-370FB92E90D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052736"/>
            <a:ext cx="9144000" cy="5805264"/>
          </a:xfrm>
        </p:spPr>
        <p:txBody>
          <a:bodyPr>
            <a:normAutofit fontScale="85000" lnSpcReduction="20000"/>
          </a:bodyPr>
          <a:lstStyle/>
          <a:p>
            <a:r>
              <a:rPr lang="de-DE" sz="3000" b="1" dirty="0"/>
              <a:t>An Ihrer Praktikumsschule müssen Sie sich bis zum </a:t>
            </a:r>
            <a:r>
              <a:rPr lang="de-DE" sz="3000" b="1" dirty="0">
                <a:solidFill>
                  <a:srgbClr val="0070C0"/>
                </a:solidFill>
              </a:rPr>
              <a:t>12.02.2021</a:t>
            </a:r>
            <a:r>
              <a:rPr lang="de-DE" sz="3000" b="1" dirty="0"/>
              <a:t> spätestens persönlich vorstellen. Ihre Schule kontaktiert und lädt Sie ein, sie entscheidet auch über das Format der Begegnung. </a:t>
            </a:r>
          </a:p>
          <a:p>
            <a:r>
              <a:rPr lang="de-DE" sz="3000" b="1" dirty="0"/>
              <a:t>Bitte beachten Sie, dass </a:t>
            </a:r>
            <a:r>
              <a:rPr lang="de-DE" sz="3000" b="1" dirty="0">
                <a:solidFill>
                  <a:srgbClr val="0070C0"/>
                </a:solidFill>
              </a:rPr>
              <a:t>alle erforderlichen Dokumente </a:t>
            </a:r>
            <a:r>
              <a:rPr lang="de-DE" sz="3000" b="1" dirty="0"/>
              <a:t>(Masernschutz-Nachweis, Infektionsschutz Verschwiegenheitserklärung) </a:t>
            </a:r>
            <a:r>
              <a:rPr lang="de-DE" sz="3000" b="1" dirty="0">
                <a:solidFill>
                  <a:srgbClr val="0070C0"/>
                </a:solidFill>
              </a:rPr>
              <a:t>der Schule zum Termin der persönlichen Vorstellung vorliegen </a:t>
            </a:r>
            <a:r>
              <a:rPr lang="de-DE" sz="3000" b="1" dirty="0"/>
              <a:t>(ggf. wäre vorab zuzusenden). </a:t>
            </a:r>
          </a:p>
          <a:p>
            <a:r>
              <a:rPr lang="de-DE" sz="3000" b="1" dirty="0"/>
              <a:t>Eine erste mögliche Begegnung mit Lerngruppen ist </a:t>
            </a:r>
            <a:r>
              <a:rPr lang="de-DE" sz="3000" b="1" dirty="0">
                <a:solidFill>
                  <a:srgbClr val="0070C0"/>
                </a:solidFill>
              </a:rPr>
              <a:t>nach</a:t>
            </a:r>
            <a:r>
              <a:rPr lang="de-DE" sz="3000" b="1" dirty="0"/>
              <a:t> der ZfsL-Einführungsveranstaltung möglich, also </a:t>
            </a:r>
            <a:r>
              <a:rPr lang="de-DE" sz="3000" b="1" dirty="0">
                <a:solidFill>
                  <a:srgbClr val="0070C0"/>
                </a:solidFill>
              </a:rPr>
              <a:t>ab dem 25.02.2021 </a:t>
            </a:r>
            <a:r>
              <a:rPr lang="de-DE" sz="3000" b="1" dirty="0"/>
              <a:t>– sofern Sie keine universitären praxissemesterbezogenen Termine haben vom 01. bis 04. 03.2021. </a:t>
            </a:r>
          </a:p>
          <a:p>
            <a:r>
              <a:rPr lang="de-DE" sz="3000" b="1" dirty="0">
                <a:solidFill>
                  <a:srgbClr val="0070C0"/>
                </a:solidFill>
              </a:rPr>
              <a:t>Spätestens ab dem 05.03.2021 </a:t>
            </a:r>
            <a:r>
              <a:rPr lang="de-DE" sz="3000" b="1" dirty="0"/>
              <a:t>können Sie Ihre Aktivitäten am Lernort Schule regelmäßig wahrnehmen. </a:t>
            </a:r>
          </a:p>
          <a:p>
            <a:endParaRPr lang="de-DE" sz="2800" b="1" dirty="0"/>
          </a:p>
          <a:p>
            <a:endParaRPr lang="de-DE" sz="2800" b="1" dirty="0"/>
          </a:p>
          <a:p>
            <a:pPr marL="0" indent="0">
              <a:buNone/>
            </a:pPr>
            <a:endParaRPr lang="de-DE" sz="2400" b="1" dirty="0"/>
          </a:p>
        </p:txBody>
      </p:sp>
    </p:spTree>
    <p:extLst>
      <p:ext uri="{BB962C8B-B14F-4D97-AF65-F5344CB8AC3E}">
        <p14:creationId xmlns:p14="http://schemas.microsoft.com/office/powerpoint/2010/main" val="372587087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0" y="0"/>
            <a:ext cx="9143999" cy="1052736"/>
          </a:xfrm>
        </p:spPr>
        <p:txBody>
          <a:bodyPr>
            <a:noAutofit/>
          </a:bodyPr>
          <a:lstStyle/>
          <a:p>
            <a:pPr algn="ctr"/>
            <a:r>
              <a:rPr lang="de-DE" sz="3200" b="1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Welche Rolle habe ich als Praxissemesterstudierende/r an meiner Schule? 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79512" y="1196752"/>
            <a:ext cx="8784977" cy="5544616"/>
          </a:xfrm>
        </p:spPr>
        <p:txBody>
          <a:bodyPr>
            <a:normAutofit fontScale="92500" lnSpcReduction="10000"/>
          </a:bodyPr>
          <a:lstStyle/>
          <a:p>
            <a:r>
              <a:rPr lang="de-DE" sz="2800" b="1" dirty="0"/>
              <a:t>Die Teilnahme an allen </a:t>
            </a:r>
          </a:p>
          <a:p>
            <a:pPr marL="0" indent="0">
              <a:buNone/>
            </a:pPr>
            <a:r>
              <a:rPr lang="de-DE" sz="2800" b="1" dirty="0"/>
              <a:t>    </a:t>
            </a:r>
            <a:r>
              <a:rPr lang="de-DE" sz="2800" b="1" dirty="0">
                <a:solidFill>
                  <a:srgbClr val="0070C0"/>
                </a:solidFill>
              </a:rPr>
              <a:t>Begleitformaten</a:t>
            </a:r>
            <a:r>
              <a:rPr lang="de-DE" sz="2800" b="1" dirty="0"/>
              <a:t> der Schule  </a:t>
            </a:r>
          </a:p>
          <a:p>
            <a:pPr marL="0" indent="0">
              <a:buNone/>
            </a:pPr>
            <a:r>
              <a:rPr lang="de-DE" sz="2800" b="1" dirty="0"/>
              <a:t>    ist verpflichtend, ebenso wie </a:t>
            </a:r>
          </a:p>
          <a:p>
            <a:pPr marL="0" indent="0">
              <a:buNone/>
            </a:pPr>
            <a:r>
              <a:rPr lang="de-DE" sz="2800" b="1" dirty="0"/>
              <a:t>    die Einhaltung der vereinbarten </a:t>
            </a:r>
          </a:p>
          <a:p>
            <a:pPr marL="0" indent="0">
              <a:buNone/>
            </a:pPr>
            <a:r>
              <a:rPr lang="de-DE" sz="2800" b="1" dirty="0"/>
              <a:t>    </a:t>
            </a:r>
            <a:r>
              <a:rPr lang="de-DE" sz="2800" b="1" dirty="0">
                <a:solidFill>
                  <a:srgbClr val="0070C0"/>
                </a:solidFill>
              </a:rPr>
              <a:t>schulischen Anwesenheitszeiten</a:t>
            </a:r>
          </a:p>
          <a:p>
            <a:pPr marL="0" indent="0">
              <a:buNone/>
            </a:pPr>
            <a:r>
              <a:rPr lang="de-DE" sz="2800" b="1" dirty="0"/>
              <a:t>    (i.d.R. vier Unterrichtstage).</a:t>
            </a:r>
          </a:p>
          <a:p>
            <a:pPr marL="0" indent="0">
              <a:buNone/>
            </a:pPr>
            <a:endParaRPr lang="de-DE" sz="1200" dirty="0">
              <a:solidFill>
                <a:schemeClr val="tx2"/>
              </a:solidFill>
            </a:endParaRPr>
          </a:p>
          <a:p>
            <a:r>
              <a:rPr lang="de-DE" sz="2800" b="1" dirty="0"/>
              <a:t>Sie sind </a:t>
            </a:r>
            <a:r>
              <a:rPr lang="de-DE" sz="2800" b="1" dirty="0">
                <a:solidFill>
                  <a:srgbClr val="0070C0"/>
                </a:solidFill>
              </a:rPr>
              <a:t>forschende Gäste </a:t>
            </a:r>
            <a:r>
              <a:rPr lang="de-DE" sz="2800" b="1" dirty="0"/>
              <a:t>an Ihrer Schule.</a:t>
            </a:r>
          </a:p>
          <a:p>
            <a:pPr marL="0" indent="0">
              <a:buNone/>
            </a:pPr>
            <a:endParaRPr lang="de-DE" sz="2800" b="1" dirty="0"/>
          </a:p>
          <a:p>
            <a:r>
              <a:rPr lang="de-DE" sz="2800" b="1" dirty="0"/>
              <a:t>Ihre Schulleitung ist </a:t>
            </a:r>
            <a:r>
              <a:rPr lang="de-DE" sz="2800" b="1" dirty="0">
                <a:solidFill>
                  <a:srgbClr val="0070C0"/>
                </a:solidFill>
              </a:rPr>
              <a:t>weisungsbefugt</a:t>
            </a:r>
            <a:r>
              <a:rPr lang="de-DE" sz="2800" b="1" dirty="0"/>
              <a:t>.</a:t>
            </a:r>
          </a:p>
          <a:p>
            <a:pPr marL="0" indent="0">
              <a:buNone/>
            </a:pPr>
            <a:endParaRPr lang="de-DE" sz="2800" b="1" dirty="0"/>
          </a:p>
          <a:p>
            <a:r>
              <a:rPr lang="de-DE" sz="2800" b="1" dirty="0"/>
              <a:t>Sie haben die </a:t>
            </a:r>
            <a:r>
              <a:rPr lang="de-DE" sz="2800" b="1" dirty="0">
                <a:solidFill>
                  <a:srgbClr val="0070C0"/>
                </a:solidFill>
              </a:rPr>
              <a:t>Pflicht zur Verschwiegenheit </a:t>
            </a:r>
            <a:r>
              <a:rPr lang="de-DE" sz="2800" b="1" dirty="0"/>
              <a:t>(personenbezogener Daten).</a:t>
            </a:r>
          </a:p>
          <a:p>
            <a:endParaRPr lang="de-DE" sz="2800" b="1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1191056"/>
            <a:ext cx="3528392" cy="27363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992476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74D28A6-70A3-40FD-AA98-12E2EECD84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58614"/>
            <a:ext cx="9144000" cy="922114"/>
          </a:xfrm>
        </p:spPr>
        <p:txBody>
          <a:bodyPr>
            <a:normAutofit fontScale="90000"/>
          </a:bodyPr>
          <a:lstStyle/>
          <a:p>
            <a:br>
              <a:rPr lang="de-DE" dirty="0"/>
            </a:br>
            <a:br>
              <a:rPr lang="de-DE" sz="3600" dirty="0">
                <a:latin typeface="+mn-lt"/>
              </a:rPr>
            </a:br>
            <a:r>
              <a:rPr lang="de-DE" sz="3600" b="1" dirty="0">
                <a:solidFill>
                  <a:srgbClr val="0070C0"/>
                </a:solidFill>
                <a:latin typeface="+mn-lt"/>
              </a:rPr>
              <a:t>1. Wie erreiche ich die</a:t>
            </a:r>
            <a:br>
              <a:rPr lang="de-DE" sz="3600" b="1" dirty="0">
                <a:solidFill>
                  <a:srgbClr val="0070C0"/>
                </a:solidFill>
                <a:latin typeface="+mn-lt"/>
              </a:rPr>
            </a:br>
            <a:r>
              <a:rPr lang="de-DE" sz="3600" b="1" dirty="0">
                <a:solidFill>
                  <a:srgbClr val="0070C0"/>
                </a:solidFill>
                <a:latin typeface="+mn-lt"/>
              </a:rPr>
              <a:t>     Praxissemesterbeauftragten </a:t>
            </a:r>
            <a:r>
              <a:rPr lang="de-DE" sz="3600" b="1" dirty="0">
                <a:solidFill>
                  <a:srgbClr val="0070C0"/>
                </a:solidFill>
              </a:rPr>
              <a:t>(</a:t>
            </a:r>
            <a:r>
              <a:rPr lang="de-DE" sz="3600" b="1" dirty="0" err="1">
                <a:solidFill>
                  <a:srgbClr val="0070C0"/>
                </a:solidFill>
              </a:rPr>
              <a:t>Prabas</a:t>
            </a:r>
            <a:r>
              <a:rPr lang="de-DE" sz="3600" b="1" dirty="0">
                <a:solidFill>
                  <a:srgbClr val="0070C0"/>
                </a:solidFill>
              </a:rPr>
              <a:t>)?</a:t>
            </a:r>
            <a:br>
              <a:rPr lang="de-DE" dirty="0"/>
            </a:br>
            <a:br>
              <a:rPr lang="de-DE" dirty="0"/>
            </a:br>
            <a:endParaRPr lang="de-DE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A5F22E72-098A-46FD-8929-6017159EA0C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980728"/>
            <a:ext cx="9036496" cy="5877272"/>
          </a:xfrm>
        </p:spPr>
        <p:txBody>
          <a:bodyPr>
            <a:normAutofit fontScale="85000" lnSpcReduction="20000"/>
          </a:bodyPr>
          <a:lstStyle/>
          <a:p>
            <a:pPr marL="0" lvl="0" indent="0" algn="ctr" defTabSz="914400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rgbClr val="727CA3"/>
              </a:buClr>
              <a:buSzPct val="100000"/>
              <a:buNone/>
            </a:pPr>
            <a:endParaRPr lang="de-DE" sz="28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lvl="0" indent="0" algn="ctr" defTabSz="914400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rgbClr val="727CA3"/>
              </a:buClr>
              <a:buSzPct val="100000"/>
              <a:buNone/>
            </a:pPr>
            <a:r>
              <a:rPr lang="de-DE" sz="3300" b="1" dirty="0">
                <a:latin typeface="Calibri" panose="020F0502020204030204" pitchFamily="34" charset="0"/>
                <a:cs typeface="Calibri" panose="020F0502020204030204" pitchFamily="34" charset="0"/>
              </a:rPr>
              <a:t>Ihr</a:t>
            </a:r>
            <a:r>
              <a:rPr lang="de-DE" sz="3300" b="1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Praba-Team </a:t>
            </a:r>
            <a:r>
              <a:rPr lang="de-DE" sz="3300" b="1" dirty="0">
                <a:latin typeface="Calibri" panose="020F0502020204030204" pitchFamily="34" charset="0"/>
                <a:cs typeface="Calibri" panose="020F0502020204030204" pitchFamily="34" charset="0"/>
              </a:rPr>
              <a:t>im ZfsL: </a:t>
            </a:r>
          </a:p>
          <a:p>
            <a:pPr marL="0" lvl="0" indent="0" algn="ctr" defTabSz="914400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rgbClr val="727CA3"/>
              </a:buClr>
              <a:buSzPct val="100000"/>
              <a:buNone/>
            </a:pPr>
            <a:r>
              <a:rPr lang="de-DE" sz="3300" b="1" dirty="0">
                <a:latin typeface="Calibri" panose="020F0502020204030204" pitchFamily="34" charset="0"/>
                <a:cs typeface="Calibri" panose="020F0502020204030204" pitchFamily="34" charset="0"/>
              </a:rPr>
              <a:t>Sabine </a:t>
            </a:r>
            <a:r>
              <a:rPr lang="de-DE" sz="3300" b="1" dirty="0" err="1">
                <a:latin typeface="Calibri" panose="020F0502020204030204" pitchFamily="34" charset="0"/>
                <a:cs typeface="Calibri" panose="020F0502020204030204" pitchFamily="34" charset="0"/>
              </a:rPr>
              <a:t>Badde</a:t>
            </a:r>
            <a:r>
              <a:rPr lang="de-DE" sz="3300" b="1" dirty="0">
                <a:latin typeface="Calibri" panose="020F0502020204030204" pitchFamily="34" charset="0"/>
                <a:cs typeface="Calibri" panose="020F0502020204030204" pitchFamily="34" charset="0"/>
              </a:rPr>
              <a:t> und Udo Nesselbosch </a:t>
            </a:r>
          </a:p>
          <a:p>
            <a:pPr marL="0" lvl="0" indent="0" algn="ctr" defTabSz="914400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rgbClr val="727CA3"/>
              </a:buClr>
              <a:buSzPct val="100000"/>
              <a:buNone/>
            </a:pPr>
            <a:r>
              <a:rPr lang="de-DE" sz="3300" b="1" u="sng" dirty="0">
                <a:latin typeface="Calibri" panose="020F0502020204030204" pitchFamily="34" charset="0"/>
                <a:cs typeface="Calibri" panose="020F0502020204030204" pitchFamily="34" charset="0"/>
              </a:rPr>
              <a:t>Wir sind Ihre zentralen Ansprechpartner!</a:t>
            </a:r>
          </a:p>
          <a:p>
            <a:pPr marL="0" lvl="0" indent="0" algn="ctr" defTabSz="914400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rgbClr val="727CA3"/>
              </a:buClr>
              <a:buSzPct val="100000"/>
              <a:buNone/>
            </a:pPr>
            <a:endParaRPr lang="de-DE" sz="3300" b="1" u="sng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rgbClr val="727CA3"/>
              </a:buClr>
              <a:buSzPct val="100000"/>
              <a:buNone/>
            </a:pPr>
            <a:r>
              <a:rPr lang="de-DE" sz="3300" b="1" dirty="0">
                <a:latin typeface="Calibri" panose="020F0502020204030204" pitchFamily="34" charset="0"/>
                <a:cs typeface="Calibri" panose="020F0502020204030204" pitchFamily="34" charset="0"/>
              </a:rPr>
              <a:t>Email: </a:t>
            </a:r>
            <a:r>
              <a:rPr lang="de-DE" sz="3300" b="1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praba-gyge@zfslms.de</a:t>
            </a:r>
            <a:r>
              <a:rPr lang="de-DE" sz="3300" b="1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3300" b="1" dirty="0">
                <a:latin typeface="Calibri" panose="020F0502020204030204" pitchFamily="34" charset="0"/>
                <a:cs typeface="Calibri" panose="020F0502020204030204" pitchFamily="34" charset="0"/>
              </a:rPr>
              <a:t>(immer und gerne)</a:t>
            </a:r>
          </a:p>
          <a:p>
            <a:pPr marL="0" lvl="0" indent="0" algn="ctr" defTabSz="914400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rgbClr val="727CA3"/>
              </a:buClr>
              <a:buSzPct val="100000"/>
              <a:buNone/>
            </a:pPr>
            <a:r>
              <a:rPr lang="de-DE" sz="3300" b="1" dirty="0">
                <a:latin typeface="Calibri" panose="020F0502020204030204" pitchFamily="34" charset="0"/>
                <a:cs typeface="Calibri" panose="020F0502020204030204" pitchFamily="34" charset="0"/>
              </a:rPr>
              <a:t>Sprechstunde</a:t>
            </a:r>
            <a:r>
              <a:rPr lang="de-DE" sz="3300" dirty="0">
                <a:latin typeface="Calibri" panose="020F0502020204030204" pitchFamily="34" charset="0"/>
                <a:cs typeface="Calibri" panose="020F0502020204030204" pitchFamily="34" charset="0"/>
              </a:rPr>
              <a:t>: </a:t>
            </a:r>
            <a:r>
              <a:rPr lang="de-DE" sz="3300" b="1" dirty="0">
                <a:latin typeface="Calibri" panose="020F0502020204030204" pitchFamily="34" charset="0"/>
                <a:cs typeface="Calibri" panose="020F0502020204030204" pitchFamily="34" charset="0"/>
              </a:rPr>
              <a:t>montags von 12.00 -13.00 Uhr</a:t>
            </a:r>
          </a:p>
          <a:p>
            <a:pPr marL="0" lvl="0" indent="0" algn="ctr" defTabSz="914400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rgbClr val="727CA3"/>
              </a:buClr>
              <a:buSzPct val="100000"/>
              <a:buNone/>
            </a:pPr>
            <a:r>
              <a:rPr lang="de-DE" sz="3300" b="1" dirty="0">
                <a:latin typeface="Calibri" panose="020F0502020204030204" pitchFamily="34" charset="0"/>
                <a:cs typeface="Calibri" panose="020F0502020204030204" pitchFamily="34" charset="0"/>
              </a:rPr>
              <a:t> (außer in den Schulferien)</a:t>
            </a:r>
          </a:p>
          <a:p>
            <a:pPr marL="0" lvl="0" indent="0" algn="ctr" defTabSz="914400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rgbClr val="727CA3"/>
              </a:buClr>
              <a:buSzPct val="100000"/>
              <a:buNone/>
            </a:pPr>
            <a:endParaRPr lang="de-DE" sz="33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>
              <a:spcBef>
                <a:spcPts val="1200"/>
              </a:spcBef>
              <a:spcAft>
                <a:spcPts val="200"/>
              </a:spcAft>
              <a:buClr>
                <a:srgbClr val="727CA3"/>
              </a:buClr>
              <a:buSzPct val="100000"/>
              <a:buNone/>
            </a:pPr>
            <a:r>
              <a:rPr lang="de-DE" sz="3300" b="1" dirty="0">
                <a:latin typeface="Calibri" panose="020F0502020204030204" pitchFamily="34" charset="0"/>
                <a:cs typeface="Calibri" panose="020F0502020204030204" pitchFamily="34" charset="0"/>
              </a:rPr>
              <a:t>Telefonnummer: 0251-686633-348</a:t>
            </a:r>
          </a:p>
          <a:p>
            <a:pPr marL="0" indent="0" algn="ctr">
              <a:buNone/>
            </a:pPr>
            <a:r>
              <a:rPr lang="de-DE" sz="3300" b="1" dirty="0">
                <a:latin typeface="Calibri" panose="020F0502020204030204" pitchFamily="34" charset="0"/>
                <a:cs typeface="Calibri" panose="020F0502020204030204" pitchFamily="34" charset="0"/>
              </a:rPr>
              <a:t>  Raum 219 im ZfsL Münster                                   </a:t>
            </a:r>
          </a:p>
          <a:p>
            <a:pPr marL="0" indent="0" algn="ctr">
              <a:buNone/>
            </a:pPr>
            <a:endParaRPr lang="de-DE" sz="2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just">
              <a:buNone/>
            </a:pPr>
            <a:r>
              <a:rPr lang="de-DE" sz="2800" dirty="0">
                <a:latin typeface="+mj-lt"/>
              </a:rPr>
              <a:t>          </a:t>
            </a:r>
            <a:endParaRPr lang="de-DE" sz="2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0949098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F226DEA-E4C9-49BD-89F2-391765C96D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64704"/>
          </a:xfrm>
        </p:spPr>
        <p:txBody>
          <a:bodyPr>
            <a:normAutofit/>
          </a:bodyPr>
          <a:lstStyle/>
          <a:p>
            <a:r>
              <a:rPr lang="de-DE" sz="3200" b="1" dirty="0">
                <a:solidFill>
                  <a:srgbClr val="0070C0"/>
                </a:solidFill>
                <a:latin typeface="+mn-lt"/>
              </a:rPr>
              <a:t>Fortsetzung: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0CA7E01B-D573-4663-91BA-53B36A46939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764704"/>
            <a:ext cx="9144000" cy="6093296"/>
          </a:xfrm>
        </p:spPr>
        <p:txBody>
          <a:bodyPr>
            <a:normAutofit lnSpcReduction="10000"/>
          </a:bodyPr>
          <a:lstStyle/>
          <a:p>
            <a:r>
              <a:rPr lang="de-DE" sz="2800" b="1" dirty="0"/>
              <a:t>Sie dürfen </a:t>
            </a:r>
            <a:r>
              <a:rPr lang="de-DE" sz="2800" b="1" dirty="0">
                <a:solidFill>
                  <a:srgbClr val="0070C0"/>
                </a:solidFill>
              </a:rPr>
              <a:t>keine alleinige Verantwortung </a:t>
            </a:r>
            <a:r>
              <a:rPr lang="de-DE" sz="2800" b="1" dirty="0"/>
              <a:t>für Schüler*innen übernehmen, d. h. die Durchführung von Unterrichts(</a:t>
            </a:r>
            <a:r>
              <a:rPr lang="de-DE" sz="2800" b="1" dirty="0" err="1"/>
              <a:t>elementen</a:t>
            </a:r>
            <a:r>
              <a:rPr lang="de-DE" sz="2800" b="1" dirty="0"/>
              <a:t>), Aufsicht, Exkursionen usw. erfolgt ausschließlich gemeinsam mit einer anwesenden Lehrkraft!</a:t>
            </a:r>
          </a:p>
          <a:p>
            <a:pPr marL="0" indent="0">
              <a:buNone/>
            </a:pPr>
            <a:endParaRPr lang="de-DE" sz="2800" b="1" dirty="0"/>
          </a:p>
          <a:p>
            <a:r>
              <a:rPr lang="de-DE" sz="2800" b="1" dirty="0"/>
              <a:t>Sie agieren als </a:t>
            </a:r>
            <a:r>
              <a:rPr lang="de-DE" sz="2800" b="1" dirty="0">
                <a:solidFill>
                  <a:srgbClr val="0070C0"/>
                </a:solidFill>
              </a:rPr>
              <a:t>Vorbild </a:t>
            </a:r>
            <a:r>
              <a:rPr lang="de-DE" sz="2800" b="1" dirty="0"/>
              <a:t>für die Schülerinnen und Schüler.</a:t>
            </a:r>
          </a:p>
          <a:p>
            <a:pPr marL="0" indent="0">
              <a:buNone/>
            </a:pPr>
            <a:endParaRPr lang="de-DE" sz="2800" b="1" dirty="0"/>
          </a:p>
          <a:p>
            <a:r>
              <a:rPr lang="de-DE" sz="2800" b="1" dirty="0"/>
              <a:t>Sie sollten bei allen Aktivitäten mitreflektieren, dass Sie sich  in die </a:t>
            </a:r>
            <a:r>
              <a:rPr lang="de-DE" sz="2800" b="1" dirty="0">
                <a:solidFill>
                  <a:srgbClr val="0070C0"/>
                </a:solidFill>
              </a:rPr>
              <a:t>Rolle einer Lehrkraft </a:t>
            </a:r>
            <a:r>
              <a:rPr lang="de-DE" sz="2800" b="1" dirty="0"/>
              <a:t>hineinentwickeln möchten. Orientieren Sie sich daher in Bezug auf Ihr Verhalten an Ihrer zukünftigen Berufsrolle. (Schauen Sie sich ggf. „</a:t>
            </a:r>
            <a:r>
              <a:rPr lang="de-DE" sz="2800" b="1" dirty="0" err="1"/>
              <a:t>good</a:t>
            </a:r>
            <a:r>
              <a:rPr lang="de-DE" sz="2800" b="1" dirty="0"/>
              <a:t> </a:t>
            </a:r>
            <a:r>
              <a:rPr lang="de-DE" sz="2800" b="1" dirty="0" err="1"/>
              <a:t>practice</a:t>
            </a:r>
            <a:r>
              <a:rPr lang="de-DE" sz="2800" b="1" dirty="0"/>
              <a:t>“ von den schulischen Lehrkräften ab.)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81988000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-1097260" y="213596"/>
            <a:ext cx="1142544" cy="1525169"/>
          </a:xfrm>
        </p:spPr>
        <p:txBody>
          <a:bodyPr>
            <a:normAutofit/>
          </a:bodyPr>
          <a:lstStyle/>
          <a:p>
            <a:br>
              <a:rPr lang="de-DE" sz="28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endParaRPr lang="de-DE" sz="2800" b="1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545990" y="0"/>
            <a:ext cx="6598010" cy="6858000"/>
          </a:xfrm>
        </p:spPr>
        <p:txBody>
          <a:bodyPr>
            <a:normAutofit fontScale="47500" lnSpcReduction="20000"/>
          </a:bodyPr>
          <a:lstStyle/>
          <a:p>
            <a:pPr marL="0" indent="0" algn="ctr" fontAlgn="t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6700" b="1" dirty="0">
                <a:solidFill>
                  <a:srgbClr val="0070C0"/>
                </a:solidFill>
              </a:rPr>
              <a:t>Welche Begleitformate </a:t>
            </a:r>
          </a:p>
          <a:p>
            <a:pPr marL="0" indent="0" algn="ctr" fontAlgn="t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6700" b="1" dirty="0">
                <a:solidFill>
                  <a:srgbClr val="0070C0"/>
                </a:solidFill>
              </a:rPr>
              <a:t>absolviere ich an der Schule?</a:t>
            </a:r>
          </a:p>
          <a:p>
            <a:pPr marL="0" indent="0" fontAlgn="t">
              <a:spcBef>
                <a:spcPts val="0"/>
              </a:spcBef>
              <a:spcAft>
                <a:spcPts val="0"/>
              </a:spcAft>
              <a:buNone/>
            </a:pPr>
            <a:endParaRPr lang="de-DE" b="1" dirty="0">
              <a:solidFill>
                <a:schemeClr val="tx2"/>
              </a:solidFill>
            </a:endParaRPr>
          </a:p>
          <a:p>
            <a:pPr marL="0" indent="0" fontAlgn="t">
              <a:spcBef>
                <a:spcPts val="0"/>
              </a:spcBef>
              <a:spcAft>
                <a:spcPts val="0"/>
              </a:spcAft>
              <a:buNone/>
            </a:pPr>
            <a:endParaRPr lang="de-DE" b="1" dirty="0">
              <a:solidFill>
                <a:schemeClr val="tx2"/>
              </a:solidFill>
            </a:endParaRPr>
          </a:p>
          <a:p>
            <a:pPr marL="0" indent="0" fontAlgn="t">
              <a:spcBef>
                <a:spcPts val="0"/>
              </a:spcBef>
              <a:spcAft>
                <a:spcPts val="0"/>
              </a:spcAft>
              <a:buNone/>
            </a:pPr>
            <a:endParaRPr lang="de-DE" b="1" dirty="0">
              <a:solidFill>
                <a:schemeClr val="tx2"/>
              </a:solidFill>
            </a:endParaRPr>
          </a:p>
          <a:p>
            <a:pPr marL="0" indent="0" fontAlgn="t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5900" b="1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1. Einführungstreffen/ Begrüßung</a:t>
            </a:r>
          </a:p>
          <a:p>
            <a:pPr marL="0" indent="0" fontAlgn="t">
              <a:spcBef>
                <a:spcPts val="0"/>
              </a:spcBef>
              <a:spcAft>
                <a:spcPts val="0"/>
              </a:spcAft>
              <a:buNone/>
            </a:pPr>
            <a:endParaRPr lang="de-DE" sz="59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fontAlgn="t">
              <a:spcBef>
                <a:spcPts val="0"/>
              </a:spcBef>
              <a:spcAft>
                <a:spcPts val="0"/>
              </a:spcAft>
              <a:buNone/>
            </a:pPr>
            <a:endParaRPr lang="de-DE" sz="59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fontAlgn="t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5900" b="1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2. Teilnahme an Konferenzen und am</a:t>
            </a:r>
          </a:p>
          <a:p>
            <a:pPr marL="0" indent="0" fontAlgn="t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5900" b="1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   Schulleben</a:t>
            </a:r>
          </a:p>
          <a:p>
            <a:pPr marL="0" indent="0" fontAlgn="t">
              <a:spcBef>
                <a:spcPts val="0"/>
              </a:spcBef>
              <a:spcAft>
                <a:spcPts val="0"/>
              </a:spcAft>
              <a:buNone/>
            </a:pPr>
            <a:endParaRPr lang="de-DE" dirty="0">
              <a:solidFill>
                <a:srgbClr val="0070C0"/>
              </a:solidFill>
              <a:latin typeface="Arial"/>
            </a:endParaRPr>
          </a:p>
          <a:p>
            <a:pPr fontAlgn="t">
              <a:spcBef>
                <a:spcPts val="0"/>
              </a:spcBef>
              <a:spcAft>
                <a:spcPts val="0"/>
              </a:spcAft>
            </a:pPr>
            <a:r>
              <a:rPr lang="de-DE" sz="5100" b="1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Zwei Konferenzen</a:t>
            </a:r>
            <a:r>
              <a:rPr lang="de-DE" sz="5100" b="1" dirty="0"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de-DE" sz="51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z.B. Lehrkräftekonferenz, </a:t>
            </a:r>
            <a:r>
              <a:rPr lang="de-DE" sz="5100" b="1" dirty="0">
                <a:latin typeface="Calibri" panose="020F0502020204030204" pitchFamily="34" charset="0"/>
                <a:cs typeface="Calibri" panose="020F0502020204030204" pitchFamily="34" charset="0"/>
              </a:rPr>
              <a:t>Erprobungsstufenkonferenz, </a:t>
            </a:r>
            <a:r>
              <a:rPr lang="de-DE" sz="51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Fachkonferenz …</a:t>
            </a:r>
          </a:p>
          <a:p>
            <a:pPr marL="0" indent="0" fontAlgn="t">
              <a:spcBef>
                <a:spcPts val="0"/>
              </a:spcBef>
              <a:spcAft>
                <a:spcPts val="0"/>
              </a:spcAft>
              <a:buNone/>
            </a:pPr>
            <a:endParaRPr lang="de-DE" sz="510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fontAlgn="t">
              <a:spcBef>
                <a:spcPts val="0"/>
              </a:spcBef>
              <a:spcAft>
                <a:spcPts val="0"/>
              </a:spcAft>
              <a:buNone/>
            </a:pPr>
            <a:endParaRPr lang="de-DE" sz="2100" dirty="0">
              <a:solidFill>
                <a:srgbClr val="0070C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fontAlgn="t">
              <a:spcBef>
                <a:spcPts val="0"/>
              </a:spcBef>
              <a:spcAft>
                <a:spcPts val="0"/>
              </a:spcAft>
            </a:pPr>
            <a:r>
              <a:rPr lang="de-DE" sz="5100" b="1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Zwei Beratungsanlässe</a:t>
            </a:r>
            <a:r>
              <a:rPr lang="de-DE" sz="5100" b="1" dirty="0"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de-DE" sz="51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z.B. Laufbahnberatung, Elternsprechtag, Berufsberatung …</a:t>
            </a:r>
          </a:p>
          <a:p>
            <a:pPr marL="0" indent="0" fontAlgn="t">
              <a:spcBef>
                <a:spcPts val="0"/>
              </a:spcBef>
              <a:spcAft>
                <a:spcPts val="0"/>
              </a:spcAft>
              <a:buNone/>
            </a:pPr>
            <a:endParaRPr lang="de-DE" sz="210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fontAlgn="t">
              <a:spcBef>
                <a:spcPts val="0"/>
              </a:spcBef>
              <a:spcAft>
                <a:spcPts val="0"/>
              </a:spcAft>
              <a:buNone/>
            </a:pPr>
            <a:endParaRPr lang="de-DE" sz="51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3464" indent="-283464" fontAlgn="t">
              <a:spcBef>
                <a:spcPts val="0"/>
              </a:spcBef>
              <a:spcAft>
                <a:spcPts val="0"/>
              </a:spcAft>
            </a:pPr>
            <a:r>
              <a:rPr lang="de-DE" sz="5100" b="1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Zwei Veranstaltungen („Teilnahme am Schulleben“)</a:t>
            </a:r>
            <a:r>
              <a:rPr lang="de-DE" sz="5100" b="1" dirty="0">
                <a:latin typeface="Calibri" panose="020F0502020204030204" pitchFamily="34" charset="0"/>
                <a:cs typeface="Calibri" panose="020F0502020204030204" pitchFamily="34" charset="0"/>
              </a:rPr>
              <a:t>,</a:t>
            </a:r>
            <a:r>
              <a:rPr lang="de-DE" sz="5100" b="1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51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z.B. Wandertag, Schulfest, Sportfest, Theaterbesuch, Weihnachtskonzert, Projekttag, Pädagogischer Tag, </a:t>
            </a:r>
            <a:r>
              <a:rPr lang="de-DE" sz="5100" b="1" dirty="0">
                <a:latin typeface="Calibri" panose="020F0502020204030204" pitchFamily="34" charset="0"/>
                <a:cs typeface="Calibri" panose="020F0502020204030204" pitchFamily="34" charset="0"/>
              </a:rPr>
              <a:t>Tag der offenen Tür …</a:t>
            </a:r>
          </a:p>
          <a:p>
            <a:pPr marL="740664" indent="-283464" fontAlgn="t">
              <a:spcBef>
                <a:spcPts val="0"/>
              </a:spcBef>
              <a:spcAft>
                <a:spcPts val="0"/>
              </a:spcAft>
            </a:pPr>
            <a:endParaRPr lang="de-DE" dirty="0">
              <a:latin typeface="Arial"/>
            </a:endParaRPr>
          </a:p>
          <a:p>
            <a:pPr marL="0" indent="0" fontAlgn="t">
              <a:spcBef>
                <a:spcPts val="0"/>
              </a:spcBef>
              <a:spcAft>
                <a:spcPts val="0"/>
              </a:spcAft>
              <a:buNone/>
            </a:pPr>
            <a:endParaRPr lang="de-DE" b="1" dirty="0">
              <a:solidFill>
                <a:srgbClr val="000000"/>
              </a:solidFill>
            </a:endParaRPr>
          </a:p>
        </p:txBody>
      </p:sp>
      <p:pic>
        <p:nvPicPr>
          <p:cNvPr id="1032" name="Picture 8" descr="Bildergebnis für freiherr vom stein gymnasium münste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5" y="1412776"/>
            <a:ext cx="2376264" cy="2016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87800361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699792" y="0"/>
            <a:ext cx="6444208" cy="6858000"/>
          </a:xfrm>
        </p:spPr>
        <p:txBody>
          <a:bodyPr>
            <a:normAutofit lnSpcReduction="10000"/>
          </a:bodyPr>
          <a:lstStyle/>
          <a:p>
            <a:pPr marL="0" indent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de-DE" b="1" dirty="0">
                <a:solidFill>
                  <a:srgbClr val="0070C0"/>
                </a:solidFill>
              </a:rPr>
              <a:t>Fortsetzung: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endParaRPr lang="de-DE" sz="2800" b="1" dirty="0"/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800" b="1" dirty="0">
                <a:solidFill>
                  <a:srgbClr val="0070C0"/>
                </a:solidFill>
              </a:rPr>
              <a:t>3. Beratungen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endParaRPr lang="de-DE" sz="2400" dirty="0">
              <a:cs typeface="Calibri" panose="020F0502020204030204" pitchFamily="34" charset="0"/>
            </a:endParaRPr>
          </a:p>
          <a:p>
            <a:pPr marL="283464" indent="-283464" fontAlgn="t">
              <a:spcBef>
                <a:spcPts val="0"/>
              </a:spcBef>
              <a:spcAft>
                <a:spcPts val="0"/>
              </a:spcAft>
            </a:pPr>
            <a:r>
              <a:rPr lang="de-DE" sz="2400" b="1" dirty="0"/>
              <a:t>personenorientiert, regelmäßig, fachlich, überfachlich &amp; systemisch</a:t>
            </a:r>
          </a:p>
          <a:p>
            <a:pPr marL="283464" indent="-283464" fontAlgn="t">
              <a:spcBef>
                <a:spcPts val="0"/>
              </a:spcBef>
              <a:spcAft>
                <a:spcPts val="0"/>
              </a:spcAft>
            </a:pPr>
            <a:r>
              <a:rPr lang="de-DE" sz="2400" b="1" dirty="0"/>
              <a:t>professionsorientierte Selbsterkundung</a:t>
            </a:r>
          </a:p>
          <a:p>
            <a:pPr marL="283464" indent="-283464" fontAlgn="t">
              <a:spcBef>
                <a:spcPts val="0"/>
              </a:spcBef>
              <a:spcAft>
                <a:spcPts val="0"/>
              </a:spcAft>
            </a:pPr>
            <a:r>
              <a:rPr lang="de-DE" sz="2400" b="1" dirty="0"/>
              <a:t>auch: Beratungskonzepte der Schule</a:t>
            </a:r>
          </a:p>
          <a:p>
            <a:pPr marL="0" indent="0" fontAlgn="t">
              <a:spcBef>
                <a:spcPts val="0"/>
              </a:spcBef>
              <a:spcAft>
                <a:spcPts val="0"/>
              </a:spcAft>
              <a:buNone/>
            </a:pPr>
            <a:endParaRPr lang="de-DE" sz="2400" b="1" dirty="0"/>
          </a:p>
          <a:p>
            <a:pPr marL="0" indent="0" fontAlgn="t">
              <a:spcBef>
                <a:spcPts val="0"/>
              </a:spcBef>
              <a:spcAft>
                <a:spcPts val="0"/>
              </a:spcAft>
              <a:buNone/>
            </a:pPr>
            <a:endParaRPr lang="de-DE" sz="2800" b="1" dirty="0"/>
          </a:p>
          <a:p>
            <a:pPr marL="0" indent="0" fontAlgn="t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800" b="1" dirty="0">
                <a:solidFill>
                  <a:srgbClr val="0070C0"/>
                </a:solidFill>
              </a:rPr>
              <a:t>4. Begleitung bei Studienprojekten und</a:t>
            </a:r>
          </a:p>
          <a:p>
            <a:pPr marL="0" indent="0" fontAlgn="t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800" b="1" dirty="0">
                <a:solidFill>
                  <a:srgbClr val="0070C0"/>
                </a:solidFill>
              </a:rPr>
              <a:t>    Praxisbegleitung im Rahmen eines</a:t>
            </a:r>
          </a:p>
          <a:p>
            <a:pPr marL="0" indent="0" fontAlgn="t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800" b="1" dirty="0">
                <a:solidFill>
                  <a:srgbClr val="0070C0"/>
                </a:solidFill>
              </a:rPr>
              <a:t>    Unterrichtsvorhabens</a:t>
            </a:r>
          </a:p>
          <a:p>
            <a:pPr marL="0" indent="0" fontAlgn="t">
              <a:spcBef>
                <a:spcPts val="0"/>
              </a:spcBef>
              <a:spcAft>
                <a:spcPts val="0"/>
              </a:spcAft>
              <a:buNone/>
            </a:pPr>
            <a:endParaRPr lang="de-DE" sz="2400" b="1" dirty="0"/>
          </a:p>
          <a:p>
            <a:pPr marL="283464" indent="-283464" fontAlgn="t">
              <a:spcBef>
                <a:spcPts val="0"/>
              </a:spcBef>
              <a:spcAft>
                <a:spcPts val="0"/>
              </a:spcAft>
            </a:pPr>
            <a:r>
              <a:rPr lang="de-DE" sz="2400" b="1" dirty="0"/>
              <a:t>Abba im PS unterstützt die Koordination der fachlichen Praxisbegleitung</a:t>
            </a:r>
          </a:p>
          <a:p>
            <a:pPr marL="283464" indent="-283464" fontAlgn="t">
              <a:spcBef>
                <a:spcPts val="0"/>
              </a:spcBef>
              <a:spcAft>
                <a:spcPts val="0"/>
              </a:spcAft>
            </a:pPr>
            <a:r>
              <a:rPr lang="de-DE" sz="2400" b="1" dirty="0"/>
              <a:t>Konkrete (fachliche) Begleitung liegt in der Verantwortung einer zugeordneten schulischen Lehrkraft  (= Mentor*in)</a:t>
            </a:r>
          </a:p>
          <a:p>
            <a:endParaRPr lang="de-DE" dirty="0"/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980728"/>
            <a:ext cx="2448272" cy="18722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1813670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195736" y="0"/>
            <a:ext cx="6696744" cy="6858000"/>
          </a:xfrm>
        </p:spPr>
        <p:txBody>
          <a:bodyPr/>
          <a:lstStyle/>
          <a:p>
            <a:pPr marL="0" indent="0" algn="ctr">
              <a:buNone/>
            </a:pPr>
            <a:r>
              <a:rPr lang="de-DE" b="1" dirty="0">
                <a:solidFill>
                  <a:srgbClr val="0070C0"/>
                </a:solidFill>
              </a:rPr>
              <a:t>Was tue ich, wenn ich krank bin? </a:t>
            </a:r>
          </a:p>
          <a:p>
            <a:pPr marL="0" indent="0">
              <a:buNone/>
            </a:pPr>
            <a:endParaRPr lang="de-DE" sz="2400" b="1" dirty="0">
              <a:solidFill>
                <a:schemeClr val="tx2"/>
              </a:solidFill>
            </a:endParaRPr>
          </a:p>
          <a:p>
            <a:pPr marL="0" indent="0">
              <a:buNone/>
            </a:pPr>
            <a:r>
              <a:rPr lang="de-DE" sz="2800" b="1" dirty="0">
                <a:solidFill>
                  <a:srgbClr val="0070C0"/>
                </a:solidFill>
              </a:rPr>
              <a:t>Krankheit: </a:t>
            </a:r>
          </a:p>
          <a:p>
            <a:r>
              <a:rPr lang="de-DE" sz="2800" b="1" dirty="0"/>
              <a:t>Krankheitsbedingte Fehlzeiten sind immer unmittelbar </a:t>
            </a:r>
            <a:r>
              <a:rPr lang="de-DE" sz="2800" b="1" dirty="0">
                <a:solidFill>
                  <a:srgbClr val="0070C0"/>
                </a:solidFill>
              </a:rPr>
              <a:t>den </a:t>
            </a:r>
            <a:r>
              <a:rPr lang="de-DE" sz="2800" b="1" dirty="0" err="1">
                <a:solidFill>
                  <a:srgbClr val="0070C0"/>
                </a:solidFill>
              </a:rPr>
              <a:t>Prabas</a:t>
            </a:r>
            <a:r>
              <a:rPr lang="de-DE" sz="2800" b="1" dirty="0">
                <a:solidFill>
                  <a:srgbClr val="0070C0"/>
                </a:solidFill>
              </a:rPr>
              <a:t> und der Schule </a:t>
            </a:r>
            <a:r>
              <a:rPr lang="de-DE" sz="2800" b="1" dirty="0"/>
              <a:t>mitzuteilen. </a:t>
            </a:r>
          </a:p>
          <a:p>
            <a:r>
              <a:rPr lang="de-DE" sz="2800" b="1" dirty="0"/>
              <a:t>Nach dem dritten Fehltag in Folge (Schule und </a:t>
            </a:r>
            <a:r>
              <a:rPr lang="de-DE" sz="2800" b="1" dirty="0" err="1"/>
              <a:t>ZfsL</a:t>
            </a:r>
            <a:r>
              <a:rPr lang="de-DE" sz="2800" b="1" dirty="0"/>
              <a:t> zusammengerechnet) </a:t>
            </a:r>
            <a:r>
              <a:rPr lang="de-DE" sz="2800" b="1" dirty="0">
                <a:solidFill>
                  <a:srgbClr val="0070C0"/>
                </a:solidFill>
              </a:rPr>
              <a:t>ist den </a:t>
            </a:r>
            <a:r>
              <a:rPr lang="de-DE" sz="2800" b="1" dirty="0" err="1">
                <a:solidFill>
                  <a:srgbClr val="0070C0"/>
                </a:solidFill>
              </a:rPr>
              <a:t>Prabas</a:t>
            </a:r>
            <a:r>
              <a:rPr lang="de-DE" sz="2800" b="1" dirty="0">
                <a:solidFill>
                  <a:srgbClr val="0070C0"/>
                </a:solidFill>
              </a:rPr>
              <a:t> und der Schule </a:t>
            </a:r>
            <a:r>
              <a:rPr lang="de-DE" sz="2800" b="1" dirty="0"/>
              <a:t>ein</a:t>
            </a:r>
            <a:r>
              <a:rPr lang="de-DE" sz="2800" b="1" dirty="0">
                <a:solidFill>
                  <a:srgbClr val="0070C0"/>
                </a:solidFill>
              </a:rPr>
              <a:t> ärztliches Attest </a:t>
            </a:r>
            <a:r>
              <a:rPr lang="de-DE" sz="2800" b="1" dirty="0"/>
              <a:t>vorzulegen. </a:t>
            </a:r>
          </a:p>
          <a:p>
            <a:endParaRPr lang="de-DE" sz="1000" dirty="0"/>
          </a:p>
          <a:p>
            <a:endParaRPr lang="de-DE" sz="2200" dirty="0"/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2060848"/>
            <a:ext cx="1944215" cy="18722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8296466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z="3200" b="1" dirty="0">
                <a:solidFill>
                  <a:srgbClr val="0070C0"/>
                </a:solidFill>
              </a:rPr>
              <a:t>7. Was ist „Unterricht unter Begleitung“?</a:t>
            </a:r>
          </a:p>
        </p:txBody>
      </p:sp>
      <p:pic>
        <p:nvPicPr>
          <p:cNvPr id="7" name="Inhaltsplatzhalt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hotocopy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9184" y="1600200"/>
            <a:ext cx="6785631" cy="4525963"/>
          </a:xfrm>
        </p:spPr>
      </p:pic>
    </p:spTree>
    <p:extLst>
      <p:ext uri="{BB962C8B-B14F-4D97-AF65-F5344CB8AC3E}">
        <p14:creationId xmlns:p14="http://schemas.microsoft.com/office/powerpoint/2010/main" val="3944855962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301403B-8010-4B3F-9E96-5625B7B05E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20688"/>
          </a:xfrm>
        </p:spPr>
        <p:txBody>
          <a:bodyPr>
            <a:normAutofit/>
          </a:bodyPr>
          <a:lstStyle/>
          <a:p>
            <a:r>
              <a:rPr lang="de-DE" sz="3200" b="1" dirty="0">
                <a:solidFill>
                  <a:srgbClr val="0070C0"/>
                </a:solidFill>
              </a:rPr>
              <a:t>Progression als Leitgedanke 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5F723EF6-1C24-448D-A5F5-C476FD404CD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764704"/>
            <a:ext cx="9144000" cy="6093296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de-DE" sz="2600" b="1" i="1" dirty="0">
                <a:solidFill>
                  <a:srgbClr val="0070C0"/>
                </a:solidFill>
              </a:rPr>
              <a:t>Aus dem Orientierungsrahmen Praxissemester für die Ausbildungs-region Münster (2018):</a:t>
            </a:r>
          </a:p>
          <a:p>
            <a:pPr marL="0" indent="0">
              <a:buNone/>
            </a:pPr>
            <a:endParaRPr lang="de-DE" sz="1100" b="1" i="1" dirty="0"/>
          </a:p>
          <a:p>
            <a:r>
              <a:rPr lang="de-DE" sz="2800" b="1" dirty="0"/>
              <a:t>„Unterricht unter Begleitung findet </a:t>
            </a:r>
            <a:r>
              <a:rPr lang="de-DE" sz="2800" b="1" dirty="0">
                <a:solidFill>
                  <a:srgbClr val="0070C0"/>
                </a:solidFill>
              </a:rPr>
              <a:t>unter Begleitung und in Verantwortung von Lehrkräften </a:t>
            </a:r>
            <a:r>
              <a:rPr lang="de-DE" sz="2800" b="1" dirty="0"/>
              <a:t>statt.“  </a:t>
            </a:r>
          </a:p>
          <a:p>
            <a:pPr marL="0" indent="0">
              <a:buNone/>
            </a:pPr>
            <a:r>
              <a:rPr lang="de-DE" sz="2800" b="1" dirty="0"/>
              <a:t>                                                        </a:t>
            </a:r>
          </a:p>
          <a:p>
            <a:r>
              <a:rPr lang="de-DE" sz="2800" b="1" dirty="0"/>
              <a:t>„Am Lernort Schule werden durch die Studierenden eigenständige Unterrichtselemente, Einzelstunden und </a:t>
            </a:r>
            <a:r>
              <a:rPr lang="de-DE" sz="2800" b="1" dirty="0">
                <a:solidFill>
                  <a:srgbClr val="0070C0"/>
                </a:solidFill>
              </a:rPr>
              <a:t>schließlich </a:t>
            </a:r>
            <a:r>
              <a:rPr lang="de-DE" sz="2800" b="1" dirty="0"/>
              <a:t>die Unterrichtsvorhaben durchgeführt.“</a:t>
            </a:r>
          </a:p>
          <a:p>
            <a:pPr marL="0" indent="0">
              <a:buNone/>
            </a:pPr>
            <a:endParaRPr lang="de-DE" sz="2800" b="1" dirty="0"/>
          </a:p>
          <a:p>
            <a:r>
              <a:rPr lang="de-DE" sz="2800" b="1" dirty="0"/>
              <a:t>„Die Studierenden sollen an die Situation des eigenen Unterrichtens </a:t>
            </a:r>
            <a:r>
              <a:rPr lang="de-DE" sz="2800" b="1" dirty="0">
                <a:solidFill>
                  <a:srgbClr val="0070C0"/>
                </a:solidFill>
              </a:rPr>
              <a:t>schrittweise herangeführt </a:t>
            </a:r>
            <a:r>
              <a:rPr lang="de-DE" sz="2800" b="1" dirty="0"/>
              <a:t>werden. Dies kann zunächst von unterstützenden Lehrtätigkeiten (Tandemlösungen) sowie Unterrichtselementen ausgehen (z. B. Unterrichtseinstieg, Anleitung von Experimenten oder Übungsphasen, Ergebnissicherung). </a:t>
            </a:r>
            <a:r>
              <a:rPr lang="de-DE" sz="2800" b="1" dirty="0">
                <a:solidFill>
                  <a:srgbClr val="0070C0"/>
                </a:solidFill>
              </a:rPr>
              <a:t>Im weiteren Verlauf </a:t>
            </a:r>
            <a:r>
              <a:rPr lang="de-DE" sz="2800" b="1" dirty="0"/>
              <a:t>kann Unterricht unter Begleitung auch die Planung, Durchführung, Beobachtung und Auswertung von Einzelstunden umfassen.</a:t>
            </a:r>
          </a:p>
          <a:p>
            <a:pPr marL="0" indent="0">
              <a:buNone/>
            </a:pPr>
            <a:endParaRPr lang="de-DE" sz="2800" b="1" dirty="0"/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01854506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6514B59-EF4C-4986-98C2-D23D4D17EF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/>
          <a:p>
            <a:r>
              <a:rPr lang="de-DE" sz="3200" b="1" dirty="0">
                <a:solidFill>
                  <a:srgbClr val="0070C0"/>
                </a:solidFill>
              </a:rPr>
              <a:t>Fortsetzung: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F0FEF631-777B-4D28-A1EB-C9897EAD42D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908720"/>
            <a:ext cx="9144000" cy="5949280"/>
          </a:xfrm>
        </p:spPr>
        <p:txBody>
          <a:bodyPr>
            <a:normAutofit/>
          </a:bodyPr>
          <a:lstStyle/>
          <a:p>
            <a:r>
              <a:rPr lang="de-DE" sz="2400" b="1" dirty="0"/>
              <a:t>„Die Studierenden werden </a:t>
            </a:r>
            <a:r>
              <a:rPr lang="de-DE" sz="2400" b="1" dirty="0">
                <a:solidFill>
                  <a:srgbClr val="0070C0"/>
                </a:solidFill>
              </a:rPr>
              <a:t>schrittweise </a:t>
            </a:r>
            <a:r>
              <a:rPr lang="de-DE" sz="2400" b="1" dirty="0"/>
              <a:t>an die vielfältigen Handlungsfelder herangeführt. Unterricht unter Begleitung kann auch die eigenständige Planung, Durchführung und Auswertung von Unterrichtsphasen und Einzelstunden, wie z. B. im Rahmen von </a:t>
            </a:r>
            <a:r>
              <a:rPr lang="de-DE" sz="2400" b="1" dirty="0">
                <a:solidFill>
                  <a:srgbClr val="0070C0"/>
                </a:solidFill>
              </a:rPr>
              <a:t>Unterrichtsvorhaben</a:t>
            </a:r>
            <a:r>
              <a:rPr lang="de-DE" sz="2400" b="1" dirty="0"/>
              <a:t>, umfassen.“</a:t>
            </a:r>
          </a:p>
          <a:p>
            <a:pPr marL="0" indent="0">
              <a:buNone/>
            </a:pPr>
            <a:endParaRPr lang="de-DE" sz="2400" b="1" dirty="0"/>
          </a:p>
          <a:p>
            <a:r>
              <a:rPr lang="de-DE" sz="2400" b="1" dirty="0"/>
              <a:t>„</a:t>
            </a:r>
            <a:r>
              <a:rPr lang="de-DE" sz="2400" b="1" dirty="0">
                <a:solidFill>
                  <a:srgbClr val="0070C0"/>
                </a:solidFill>
              </a:rPr>
              <a:t>Neben</a:t>
            </a:r>
            <a:r>
              <a:rPr lang="de-DE" sz="2400" b="1" dirty="0"/>
              <a:t> dem Unterricht unter Begleitung gehören Unterrichtshospitationen, die Teilnahme an Konferenzen und Beratungen sowie verschiedene Formen des Schullebens verpflichtend zum Praxissemester.“   </a:t>
            </a:r>
          </a:p>
          <a:p>
            <a:pPr marL="0" indent="0">
              <a:buNone/>
            </a:pPr>
            <a:endParaRPr lang="de-DE" sz="2800" b="1" dirty="0"/>
          </a:p>
        </p:txBody>
      </p:sp>
    </p:spTree>
    <p:extLst>
      <p:ext uri="{BB962C8B-B14F-4D97-AF65-F5344CB8AC3E}">
        <p14:creationId xmlns:p14="http://schemas.microsoft.com/office/powerpoint/2010/main" val="2433245750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164B84D-D5EA-4184-B964-BAB64A2DC1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20688"/>
          </a:xfrm>
        </p:spPr>
        <p:txBody>
          <a:bodyPr>
            <a:normAutofit fontScale="90000"/>
          </a:bodyPr>
          <a:lstStyle/>
          <a:p>
            <a:r>
              <a:rPr lang="de-DE" sz="3200" b="1" dirty="0">
                <a:solidFill>
                  <a:srgbClr val="0070C0"/>
                </a:solidFill>
              </a:rPr>
              <a:t>Präzisierung des Umfangs des Unterrichts unter Begleitung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A57A0860-8DA0-44F6-9A6E-58E0450639D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620688"/>
            <a:ext cx="9144000" cy="6237312"/>
          </a:xfrm>
        </p:spPr>
        <p:txBody>
          <a:bodyPr>
            <a:noAutofit/>
          </a:bodyPr>
          <a:lstStyle/>
          <a:p>
            <a:r>
              <a:rPr lang="de-DE" sz="2400" b="1" dirty="0"/>
              <a:t>„Da auch einzelne Unterrichtselemente in einen Zusammenhang (Unterrichtsstunde, Unterrichtseinheit) eingeordnet werden müssen, </a:t>
            </a:r>
            <a:r>
              <a:rPr lang="de-DE" sz="2400" b="1" dirty="0">
                <a:solidFill>
                  <a:srgbClr val="0070C0"/>
                </a:solidFill>
              </a:rPr>
              <a:t>zählen Unterrichtsstunden, in denen von den Studierenden eigene Elemente geleistet werden, als voll anrechnungsfähige Stunden </a:t>
            </a:r>
            <a:r>
              <a:rPr lang="de-DE" sz="2400" b="1" dirty="0"/>
              <a:t>im Sinne der Rahmenkonzeption“  (in der Bandbreite von obligatorischen 50 bis 70 Unterrichtsstunden zu je 45 Minuten unter Begleitung).</a:t>
            </a:r>
          </a:p>
          <a:p>
            <a:pPr marL="0" indent="0">
              <a:buNone/>
            </a:pPr>
            <a:endParaRPr lang="de-DE" sz="1000" b="1" dirty="0"/>
          </a:p>
          <a:p>
            <a:r>
              <a:rPr lang="de-DE" sz="2400" b="1" dirty="0"/>
              <a:t>„Unterricht unter Begleitung soll sich soweit möglich auf </a:t>
            </a:r>
            <a:r>
              <a:rPr lang="de-DE" sz="2400" b="1" dirty="0">
                <a:solidFill>
                  <a:srgbClr val="0070C0"/>
                </a:solidFill>
              </a:rPr>
              <a:t>verschiedene Fächer </a:t>
            </a:r>
            <a:r>
              <a:rPr lang="de-DE" sz="2400" b="1" dirty="0"/>
              <a:t>verteilen und </a:t>
            </a:r>
            <a:r>
              <a:rPr lang="de-DE" sz="2400" b="1" dirty="0">
                <a:solidFill>
                  <a:srgbClr val="0070C0"/>
                </a:solidFill>
              </a:rPr>
              <a:t>in jedem Fach mindestens ein Unterrichtsvorhaben im Umfang von 5 bis 15 Unterrichtsstunden umfassen.“</a:t>
            </a:r>
          </a:p>
          <a:p>
            <a:pPr marL="0" indent="0">
              <a:buNone/>
            </a:pPr>
            <a:endParaRPr lang="de-DE" sz="1000" b="1" dirty="0"/>
          </a:p>
          <a:p>
            <a:r>
              <a:rPr lang="de-DE" sz="2400" b="1" dirty="0">
                <a:solidFill>
                  <a:srgbClr val="0070C0"/>
                </a:solidFill>
              </a:rPr>
              <a:t>Die formale Dauer einer Unterrichtsstunde beträgt 45 Minuten. </a:t>
            </a:r>
            <a:r>
              <a:rPr lang="de-DE" sz="2400" b="1" dirty="0"/>
              <a:t>Sollte an Ihrer Schule ein anderes Rhythmisierungsmodell (z.B. 60-Minuten-Takt) bestehen, so ist die obligatorische Unterrichts-</a:t>
            </a:r>
            <a:r>
              <a:rPr lang="de-DE" sz="2400" b="1" dirty="0" err="1"/>
              <a:t>stundenzahl</a:t>
            </a:r>
            <a:r>
              <a:rPr lang="de-DE" sz="2400" b="1" dirty="0"/>
              <a:t> für das Praxissemester entsprechend umzurechnen.</a:t>
            </a:r>
            <a:endParaRPr lang="de-DE" sz="24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2272747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z="3200" b="1" dirty="0">
                <a:solidFill>
                  <a:srgbClr val="0070C0"/>
                </a:solidFill>
              </a:rPr>
              <a:t>8. Was ist ein „Unterrichtsvorhaben“?</a:t>
            </a:r>
          </a:p>
        </p:txBody>
      </p:sp>
      <p:pic>
        <p:nvPicPr>
          <p:cNvPr id="7" name="Inhaltsplatzhalt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risscrossEtching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7664" y="1484784"/>
            <a:ext cx="5832648" cy="4320480"/>
          </a:xfrm>
        </p:spPr>
      </p:pic>
    </p:spTree>
    <p:extLst>
      <p:ext uri="{BB962C8B-B14F-4D97-AF65-F5344CB8AC3E}">
        <p14:creationId xmlns:p14="http://schemas.microsoft.com/office/powerpoint/2010/main" val="3247901594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00F461F-A19C-4A4C-B773-29EE87DD01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08720"/>
          </a:xfrm>
        </p:spPr>
        <p:txBody>
          <a:bodyPr>
            <a:normAutofit fontScale="90000"/>
          </a:bodyPr>
          <a:lstStyle/>
          <a:p>
            <a:br>
              <a:rPr lang="de-DE" sz="4400" u="sng" dirty="0">
                <a:solidFill>
                  <a:srgbClr val="00B050"/>
                </a:solidFill>
              </a:rPr>
            </a:br>
            <a:r>
              <a:rPr lang="de-DE" sz="3600" b="1" dirty="0">
                <a:solidFill>
                  <a:srgbClr val="0070C0"/>
                </a:solidFill>
              </a:rPr>
              <a:t>Definition des Formats Unterrichtsvorhaben </a:t>
            </a:r>
            <a:br>
              <a:rPr lang="de-DE" sz="4400" u="sng" dirty="0">
                <a:solidFill>
                  <a:srgbClr val="00B050"/>
                </a:solidFill>
              </a:rPr>
            </a:br>
            <a:endParaRPr lang="de-DE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24B3078D-78F5-462F-8DB4-B904D6D234A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124744"/>
            <a:ext cx="9144000" cy="5733256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de-DE" sz="2600" b="1" i="1" dirty="0">
                <a:solidFill>
                  <a:srgbClr val="0070C0"/>
                </a:solidFill>
              </a:rPr>
              <a:t>Aus dem Orientierungsrahmen Praxissemester für die Ausbildungs-region Münster (2018):</a:t>
            </a:r>
          </a:p>
          <a:p>
            <a:pPr marL="0" indent="0">
              <a:buNone/>
            </a:pPr>
            <a:endParaRPr lang="de-DE" sz="2600" b="1" i="1" dirty="0">
              <a:solidFill>
                <a:srgbClr val="0070C0"/>
              </a:solidFill>
            </a:endParaRPr>
          </a:p>
          <a:p>
            <a:pPr marL="0" indent="0">
              <a:buNone/>
            </a:pPr>
            <a:endParaRPr lang="de-DE" sz="1100" b="1" i="1" dirty="0">
              <a:solidFill>
                <a:srgbClr val="0070C0"/>
              </a:solidFill>
            </a:endParaRPr>
          </a:p>
          <a:p>
            <a:r>
              <a:rPr lang="de-DE" sz="2600" b="1" dirty="0"/>
              <a:t>„Unterrichtsvorhaben [entstehen im Rahmen der </a:t>
            </a:r>
            <a:r>
              <a:rPr lang="de-DE" sz="2600" b="1" dirty="0">
                <a:solidFill>
                  <a:srgbClr val="0070C0"/>
                </a:solidFill>
              </a:rPr>
              <a:t>forschenden Grundhaltung </a:t>
            </a:r>
            <a:r>
              <a:rPr lang="de-DE" sz="2600" b="1" dirty="0"/>
              <a:t>und] sind </a:t>
            </a:r>
            <a:r>
              <a:rPr lang="de-DE" sz="2600" b="1" dirty="0">
                <a:solidFill>
                  <a:srgbClr val="0070C0"/>
                </a:solidFill>
              </a:rPr>
              <a:t>zentrale Bestandteile </a:t>
            </a:r>
            <a:r>
              <a:rPr lang="de-DE" sz="2600" b="1" dirty="0"/>
              <a:t>der schulischen Begleitung.“</a:t>
            </a:r>
          </a:p>
          <a:p>
            <a:pPr marL="0" indent="0">
              <a:buNone/>
            </a:pPr>
            <a:endParaRPr lang="de-DE" sz="2600" b="1" dirty="0"/>
          </a:p>
          <a:p>
            <a:r>
              <a:rPr lang="de-DE" sz="2600" b="1" dirty="0"/>
              <a:t>„</a:t>
            </a:r>
            <a:r>
              <a:rPr lang="de-DE" sz="2600" b="1" dirty="0">
                <a:solidFill>
                  <a:srgbClr val="0070C0"/>
                </a:solidFill>
              </a:rPr>
              <a:t>Zentrales Ziel </a:t>
            </a:r>
            <a:r>
              <a:rPr lang="de-DE" sz="2600" b="1" dirty="0"/>
              <a:t>ist es, dass die Studierenden Unterricht als Einheit erfahren und </a:t>
            </a:r>
            <a:r>
              <a:rPr lang="de-DE" sz="2600" b="1" dirty="0">
                <a:solidFill>
                  <a:srgbClr val="0070C0"/>
                </a:solidFill>
              </a:rPr>
              <a:t>sie Lehr- und Lernprozesse in größeren Zusammenhängen </a:t>
            </a:r>
            <a:r>
              <a:rPr lang="de-DE" sz="2600" b="1" dirty="0"/>
              <a:t>denken.“ </a:t>
            </a:r>
          </a:p>
          <a:p>
            <a:pPr marL="0" indent="0">
              <a:buNone/>
            </a:pPr>
            <a:endParaRPr lang="de-DE" sz="2600" b="1" dirty="0"/>
          </a:p>
          <a:p>
            <a:r>
              <a:rPr lang="de-DE" sz="2600" b="1" dirty="0"/>
              <a:t>„Unterrichtsvorhaben sind in der Regel </a:t>
            </a:r>
            <a:r>
              <a:rPr lang="de-DE" sz="2600" b="1" dirty="0">
                <a:solidFill>
                  <a:srgbClr val="0070C0"/>
                </a:solidFill>
              </a:rPr>
              <a:t>schüler- und handlungsorientierte, offene Formen der Unterrichtsgestaltung</a:t>
            </a:r>
            <a:r>
              <a:rPr lang="de-DE" sz="2600" b="1" dirty="0"/>
              <a:t>, die die Schülerinnen und Schüler zu einem </a:t>
            </a:r>
            <a:r>
              <a:rPr lang="de-DE" sz="2600" b="1" dirty="0">
                <a:solidFill>
                  <a:srgbClr val="0070C0"/>
                </a:solidFill>
              </a:rPr>
              <a:t>selbstregulierten</a:t>
            </a:r>
            <a:r>
              <a:rPr lang="de-DE" sz="2600" b="1" dirty="0"/>
              <a:t> fachlichen oder überfachlichen Lernen in komplexen Lernsituationen befähigen sollen (…).“</a:t>
            </a:r>
          </a:p>
          <a:p>
            <a:pPr marL="0" indent="0">
              <a:buNone/>
            </a:pPr>
            <a:endParaRPr lang="de-DE" sz="1100" b="1" dirty="0"/>
          </a:p>
          <a:p>
            <a:endParaRPr lang="de-DE" sz="2400" b="1" dirty="0"/>
          </a:p>
          <a:p>
            <a:endParaRPr lang="de-DE" sz="2400" b="1" dirty="0"/>
          </a:p>
          <a:p>
            <a:pPr marL="0" indent="0">
              <a:buNone/>
            </a:pP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049428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96752"/>
          </a:xfrm>
        </p:spPr>
        <p:txBody>
          <a:bodyPr>
            <a:normAutofit fontScale="90000"/>
          </a:bodyPr>
          <a:lstStyle/>
          <a:p>
            <a:r>
              <a:rPr lang="de-DE" sz="3600" b="1">
                <a:solidFill>
                  <a:srgbClr val="0070C0"/>
                </a:solidFill>
                <a:latin typeface="+mn-lt"/>
              </a:rPr>
              <a:t>  </a:t>
            </a:r>
            <a:br>
              <a:rPr lang="de-DE" sz="3600" b="1">
                <a:solidFill>
                  <a:srgbClr val="0070C0"/>
                </a:solidFill>
                <a:latin typeface="+mn-lt"/>
              </a:rPr>
            </a:br>
            <a:r>
              <a:rPr lang="de-DE" sz="3600" b="1">
                <a:solidFill>
                  <a:srgbClr val="0070C0"/>
                </a:solidFill>
                <a:latin typeface="+mn-lt"/>
              </a:rPr>
              <a:t> Welche/r Praba ist für mich/meine Schule zuständig und damit meine erste Ansprechperson?</a:t>
            </a:r>
            <a:br>
              <a:rPr lang="de-DE" sz="3600" b="1">
                <a:solidFill>
                  <a:srgbClr val="0070C0"/>
                </a:solidFill>
                <a:latin typeface="+mn-lt"/>
              </a:rPr>
            </a:br>
            <a:endParaRPr lang="de-DE" sz="3600" b="1" dirty="0">
              <a:latin typeface="+mn-lt"/>
            </a:endParaRPr>
          </a:p>
        </p:txBody>
      </p:sp>
      <p:graphicFrame>
        <p:nvGraphicFramePr>
          <p:cNvPr id="12" name="Tabelle 11">
            <a:extLst>
              <a:ext uri="{FF2B5EF4-FFF2-40B4-BE49-F238E27FC236}">
                <a16:creationId xmlns:a16="http://schemas.microsoft.com/office/drawing/2014/main" id="{CF75AB3B-B727-4E12-81AB-A1B403676C5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82217874"/>
              </p:ext>
            </p:extLst>
          </p:nvPr>
        </p:nvGraphicFramePr>
        <p:xfrm>
          <a:off x="262420" y="1196752"/>
          <a:ext cx="8619160" cy="557428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250863">
                  <a:extLst>
                    <a:ext uri="{9D8B030D-6E8A-4147-A177-3AD203B41FA5}">
                      <a16:colId xmlns:a16="http://schemas.microsoft.com/office/drawing/2014/main" val="305456333"/>
                    </a:ext>
                  </a:extLst>
                </a:gridCol>
                <a:gridCol w="4368297">
                  <a:extLst>
                    <a:ext uri="{9D8B030D-6E8A-4147-A177-3AD203B41FA5}">
                      <a16:colId xmlns:a16="http://schemas.microsoft.com/office/drawing/2014/main" val="652849521"/>
                    </a:ext>
                  </a:extLst>
                </a:gridCol>
              </a:tblGrid>
              <a:tr h="44523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de-DE" sz="2000" dirty="0">
                          <a:solidFill>
                            <a:schemeClr val="tx1"/>
                          </a:solidFill>
                          <a:effectLst/>
                        </a:rPr>
                        <a:t>Zuständigkeit Udo Nesselbosch</a:t>
                      </a:r>
                    </a:p>
                  </a:txBody>
                  <a:tcPr marL="52017" marR="52017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de-DE" sz="2000" dirty="0">
                          <a:solidFill>
                            <a:schemeClr val="tx1"/>
                          </a:solidFill>
                          <a:effectLst/>
                        </a:rPr>
                        <a:t>Zuständigkeit Sabine Badde</a:t>
                      </a:r>
                      <a:r>
                        <a:rPr lang="de-DE" sz="2000" dirty="0">
                          <a:effectLst/>
                        </a:rPr>
                        <a:t> </a:t>
                      </a:r>
                      <a:endParaRPr lang="de-DE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017" marR="52017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93883924"/>
                  </a:ext>
                </a:extLst>
              </a:tr>
              <a:tr h="322659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de-DE" sz="1600" dirty="0">
                          <a:solidFill>
                            <a:schemeClr val="tx1"/>
                          </a:solidFill>
                          <a:effectLst/>
                        </a:rPr>
                        <a:t> MÜNSTER</a:t>
                      </a:r>
                      <a:endParaRPr lang="de-DE" sz="16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017" marR="52017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06881395"/>
                  </a:ext>
                </a:extLst>
              </a:tr>
              <a:tr h="25293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de-DE" sz="1400" dirty="0">
                          <a:solidFill>
                            <a:schemeClr val="tx1"/>
                          </a:solidFill>
                          <a:effectLst/>
                        </a:rPr>
                        <a:t>1_ Annette-von-Droste-Hülshoff-Gymnasium</a:t>
                      </a:r>
                      <a:endParaRPr lang="de-DE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017" marR="52017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de-DE" sz="1400" b="1">
                          <a:effectLst/>
                        </a:rPr>
                        <a:t> 1_Freiherr-vom-Stein-Gymnasium</a:t>
                      </a:r>
                      <a:endParaRPr lang="de-DE" sz="14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017" marR="52017" marT="0" marB="0"/>
                </a:tc>
                <a:extLst>
                  <a:ext uri="{0D108BD9-81ED-4DB2-BD59-A6C34878D82A}">
                    <a16:rowId xmlns:a16="http://schemas.microsoft.com/office/drawing/2014/main" val="1517620576"/>
                  </a:ext>
                </a:extLst>
              </a:tr>
              <a:tr h="25293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de-DE" sz="1400" dirty="0">
                          <a:solidFill>
                            <a:schemeClr val="tx1"/>
                          </a:solidFill>
                          <a:effectLst/>
                        </a:rPr>
                        <a:t>2_ Gymnasium Paulinum</a:t>
                      </a:r>
                      <a:endParaRPr lang="de-DE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017" marR="52017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de-DE" sz="1400" b="1" dirty="0">
                          <a:effectLst/>
                        </a:rPr>
                        <a:t> 2_Friedensschule</a:t>
                      </a:r>
                      <a:endParaRPr lang="de-DE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017" marR="52017" marT="0" marB="0"/>
                </a:tc>
                <a:extLst>
                  <a:ext uri="{0D108BD9-81ED-4DB2-BD59-A6C34878D82A}">
                    <a16:rowId xmlns:a16="http://schemas.microsoft.com/office/drawing/2014/main" val="1883474272"/>
                  </a:ext>
                </a:extLst>
              </a:tr>
              <a:tr h="25293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de-DE" sz="1400" dirty="0">
                          <a:solidFill>
                            <a:schemeClr val="tx1"/>
                          </a:solidFill>
                          <a:effectLst/>
                        </a:rPr>
                        <a:t>3_ Gymnasium St. Mauritz</a:t>
                      </a:r>
                      <a:endParaRPr lang="de-DE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017" marR="52017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de-DE" sz="1400" b="1">
                          <a:effectLst/>
                        </a:rPr>
                        <a:t> 3_ Geschwister-Scholl-Gymnasium</a:t>
                      </a:r>
                      <a:endParaRPr lang="de-DE" sz="14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017" marR="52017" marT="0" marB="0"/>
                </a:tc>
                <a:extLst>
                  <a:ext uri="{0D108BD9-81ED-4DB2-BD59-A6C34878D82A}">
                    <a16:rowId xmlns:a16="http://schemas.microsoft.com/office/drawing/2014/main" val="1017761730"/>
                  </a:ext>
                </a:extLst>
              </a:tr>
              <a:tr h="25293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de-DE" sz="1400" dirty="0">
                          <a:solidFill>
                            <a:schemeClr val="tx1"/>
                          </a:solidFill>
                          <a:effectLst/>
                        </a:rPr>
                        <a:t>4_ Gymnasium Wolbeck</a:t>
                      </a:r>
                      <a:endParaRPr lang="de-DE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017" marR="52017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de-DE" sz="1400" b="1">
                          <a:effectLst/>
                        </a:rPr>
                        <a:t> 4_ Immanuel-Kant-Gymnasium</a:t>
                      </a:r>
                      <a:endParaRPr lang="de-DE" sz="14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017" marR="52017" marT="0" marB="0"/>
                </a:tc>
                <a:extLst>
                  <a:ext uri="{0D108BD9-81ED-4DB2-BD59-A6C34878D82A}">
                    <a16:rowId xmlns:a16="http://schemas.microsoft.com/office/drawing/2014/main" val="1203546780"/>
                  </a:ext>
                </a:extLst>
              </a:tr>
              <a:tr h="25293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de-DE" sz="1400" dirty="0">
                          <a:solidFill>
                            <a:schemeClr val="tx1"/>
                          </a:solidFill>
                          <a:effectLst/>
                        </a:rPr>
                        <a:t>5_ Johann-Conrad-Schlaun-Gymnasium</a:t>
                      </a:r>
                      <a:endParaRPr lang="de-DE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017" marR="52017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de-DE" sz="1400" b="1">
                          <a:effectLst/>
                        </a:rPr>
                        <a:t> 5_ Kardinal-von-Galen-Gymnasium</a:t>
                      </a:r>
                      <a:endParaRPr lang="de-DE" sz="14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017" marR="52017" marT="0" marB="0"/>
                </a:tc>
                <a:extLst>
                  <a:ext uri="{0D108BD9-81ED-4DB2-BD59-A6C34878D82A}">
                    <a16:rowId xmlns:a16="http://schemas.microsoft.com/office/drawing/2014/main" val="137149568"/>
                  </a:ext>
                </a:extLst>
              </a:tr>
              <a:tr h="25293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de-DE" sz="1400" dirty="0">
                          <a:solidFill>
                            <a:schemeClr val="tx1"/>
                          </a:solidFill>
                          <a:effectLst/>
                        </a:rPr>
                        <a:t>6_ Marienschule</a:t>
                      </a:r>
                      <a:endParaRPr lang="de-DE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017" marR="52017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de-DE" sz="1400" b="1">
                          <a:effectLst/>
                        </a:rPr>
                        <a:t> 6_ Overberg-Kolleg</a:t>
                      </a:r>
                      <a:endParaRPr lang="de-DE" sz="14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017" marR="52017" marT="0" marB="0"/>
                </a:tc>
                <a:extLst>
                  <a:ext uri="{0D108BD9-81ED-4DB2-BD59-A6C34878D82A}">
                    <a16:rowId xmlns:a16="http://schemas.microsoft.com/office/drawing/2014/main" val="182673499"/>
                  </a:ext>
                </a:extLst>
              </a:tr>
              <a:tr h="25293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de-DE" sz="1400" dirty="0">
                          <a:solidFill>
                            <a:schemeClr val="tx1"/>
                          </a:solidFill>
                          <a:effectLst/>
                        </a:rPr>
                        <a:t>7_ Ratsgymnasium</a:t>
                      </a:r>
                      <a:endParaRPr lang="de-DE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017" marR="52017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de-DE" sz="1400" b="1" dirty="0">
                          <a:effectLst/>
                        </a:rPr>
                        <a:t> 7_ Pascal-Gymnasium</a:t>
                      </a:r>
                      <a:endParaRPr lang="de-DE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017" marR="52017" marT="0" marB="0"/>
                </a:tc>
                <a:extLst>
                  <a:ext uri="{0D108BD9-81ED-4DB2-BD59-A6C34878D82A}">
                    <a16:rowId xmlns:a16="http://schemas.microsoft.com/office/drawing/2014/main" val="2890802761"/>
                  </a:ext>
                </a:extLst>
              </a:tr>
              <a:tr h="25293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de-DE" sz="1400" dirty="0">
                          <a:solidFill>
                            <a:schemeClr val="tx1"/>
                          </a:solidFill>
                          <a:effectLst/>
                        </a:rPr>
                        <a:t>8_ Schillergymnasium</a:t>
                      </a:r>
                      <a:endParaRPr lang="de-DE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017" marR="52017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de-DE" sz="1400" b="1">
                          <a:effectLst/>
                        </a:rPr>
                        <a:t> 8_ Wilhelm-Hittorf-Gymnasium</a:t>
                      </a:r>
                      <a:endParaRPr lang="de-DE" sz="14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017" marR="52017" marT="0" marB="0"/>
                </a:tc>
                <a:extLst>
                  <a:ext uri="{0D108BD9-81ED-4DB2-BD59-A6C34878D82A}">
                    <a16:rowId xmlns:a16="http://schemas.microsoft.com/office/drawing/2014/main" val="3043126851"/>
                  </a:ext>
                </a:extLst>
              </a:tr>
              <a:tr h="25293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de-DE" sz="1400" dirty="0">
                          <a:solidFill>
                            <a:schemeClr val="tx1"/>
                          </a:solidFill>
                          <a:effectLst/>
                        </a:rPr>
                        <a:t>9_ Math.-Anneke Gesamtschule Münster</a:t>
                      </a:r>
                      <a:endParaRPr lang="de-DE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017" marR="52017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de-DE" sz="1400" b="1" dirty="0">
                          <a:effectLst/>
                        </a:rPr>
                        <a:t> 9_ Städt. Gesamtschule Münster Mitte</a:t>
                      </a:r>
                      <a:endParaRPr lang="de-DE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017" marR="52017" marT="0" marB="0"/>
                </a:tc>
                <a:extLst>
                  <a:ext uri="{0D108BD9-81ED-4DB2-BD59-A6C34878D82A}">
                    <a16:rowId xmlns:a16="http://schemas.microsoft.com/office/drawing/2014/main" val="3326440699"/>
                  </a:ext>
                </a:extLst>
              </a:tr>
              <a:tr h="25293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de-DE" sz="14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de-DE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017" marR="52017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de-DE" sz="1400" b="1" dirty="0">
                          <a:effectLst/>
                        </a:rPr>
                        <a:t>10_Weiterbildungskolleg Münster</a:t>
                      </a:r>
                      <a:endParaRPr lang="de-DE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017" marR="52017" marT="0" marB="0"/>
                </a:tc>
                <a:extLst>
                  <a:ext uri="{0D108BD9-81ED-4DB2-BD59-A6C34878D82A}">
                    <a16:rowId xmlns:a16="http://schemas.microsoft.com/office/drawing/2014/main" val="1004654921"/>
                  </a:ext>
                </a:extLst>
              </a:tr>
              <a:tr h="290521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de-DE" sz="1400" b="1" dirty="0">
                          <a:solidFill>
                            <a:schemeClr val="tx1"/>
                          </a:solidFill>
                          <a:effectLst/>
                        </a:rPr>
                        <a:t> AUSWÄRTS</a:t>
                      </a:r>
                      <a:endParaRPr lang="de-DE" sz="14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017" marR="52017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6199346"/>
                  </a:ext>
                </a:extLst>
              </a:tr>
              <a:tr h="25293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de-DE" sz="1400" dirty="0">
                          <a:solidFill>
                            <a:schemeClr val="tx1"/>
                          </a:solidFill>
                          <a:effectLst/>
                        </a:rPr>
                        <a:t>10_ Gymnasium Johanneum Ostbevern</a:t>
                      </a:r>
                      <a:endParaRPr lang="de-DE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017" marR="52017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de-DE" sz="1400" b="1">
                          <a:effectLst/>
                        </a:rPr>
                        <a:t>11_ Thomas-Morus-Gymnasium Oelde</a:t>
                      </a:r>
                      <a:endParaRPr lang="de-DE" sz="14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017" marR="52017" marT="0" marB="0"/>
                </a:tc>
                <a:extLst>
                  <a:ext uri="{0D108BD9-81ED-4DB2-BD59-A6C34878D82A}">
                    <a16:rowId xmlns:a16="http://schemas.microsoft.com/office/drawing/2014/main" val="159432298"/>
                  </a:ext>
                </a:extLst>
              </a:tr>
              <a:tr h="25293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400" dirty="0">
                          <a:solidFill>
                            <a:schemeClr val="tx1"/>
                          </a:solidFill>
                          <a:effectLst/>
                        </a:rPr>
                        <a:t>11_ Maria-</a:t>
                      </a:r>
                      <a:r>
                        <a:rPr lang="en-GB" sz="1400" dirty="0" err="1">
                          <a:solidFill>
                            <a:schemeClr val="tx1"/>
                          </a:solidFill>
                          <a:effectLst/>
                        </a:rPr>
                        <a:t>Sybilla</a:t>
                      </a:r>
                      <a:r>
                        <a:rPr lang="en-GB" sz="1400" dirty="0">
                          <a:solidFill>
                            <a:schemeClr val="tx1"/>
                          </a:solidFill>
                          <a:effectLst/>
                        </a:rPr>
                        <a:t>-</a:t>
                      </a:r>
                      <a:r>
                        <a:rPr lang="en-GB" sz="1400" dirty="0" err="1">
                          <a:solidFill>
                            <a:schemeClr val="tx1"/>
                          </a:solidFill>
                          <a:effectLst/>
                        </a:rPr>
                        <a:t>Merian</a:t>
                      </a:r>
                      <a:r>
                        <a:rPr lang="en-GB" sz="1400" dirty="0">
                          <a:solidFill>
                            <a:schemeClr val="tx1"/>
                          </a:solidFill>
                          <a:effectLst/>
                        </a:rPr>
                        <a:t>-Gymnasium </a:t>
                      </a:r>
                      <a:r>
                        <a:rPr lang="en-GB" sz="1400" dirty="0" err="1">
                          <a:solidFill>
                            <a:schemeClr val="tx1"/>
                          </a:solidFill>
                          <a:effectLst/>
                        </a:rPr>
                        <a:t>Telgte</a:t>
                      </a:r>
                      <a:endParaRPr lang="de-DE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017" marR="52017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de-DE" sz="1400" b="1">
                          <a:effectLst/>
                        </a:rPr>
                        <a:t>12_ Gymnasium Johanneum Wadersloh</a:t>
                      </a:r>
                      <a:endParaRPr lang="de-DE" sz="14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017" marR="52017" marT="0" marB="0"/>
                </a:tc>
                <a:extLst>
                  <a:ext uri="{0D108BD9-81ED-4DB2-BD59-A6C34878D82A}">
                    <a16:rowId xmlns:a16="http://schemas.microsoft.com/office/drawing/2014/main" val="3276769248"/>
                  </a:ext>
                </a:extLst>
              </a:tr>
              <a:tr h="25293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12_ </a:t>
                      </a:r>
                      <a:r>
                        <a:rPr lang="de-DE" sz="1400" dirty="0">
                          <a:solidFill>
                            <a:schemeClr val="tx1"/>
                          </a:solidFill>
                          <a:effectLst/>
                        </a:rPr>
                        <a:t>Gymnasium Laurentianum WAF</a:t>
                      </a:r>
                      <a:endParaRPr lang="de-DE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017" marR="52017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de-DE" sz="1400" b="1">
                          <a:effectLst/>
                        </a:rPr>
                        <a:t>13_ Fritz-Winter-Gesamtschule Ahlen</a:t>
                      </a:r>
                      <a:endParaRPr lang="de-DE" sz="14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017" marR="52017" marT="0" marB="0"/>
                </a:tc>
                <a:extLst>
                  <a:ext uri="{0D108BD9-81ED-4DB2-BD59-A6C34878D82A}">
                    <a16:rowId xmlns:a16="http://schemas.microsoft.com/office/drawing/2014/main" val="773571142"/>
                  </a:ext>
                </a:extLst>
              </a:tr>
              <a:tr h="25293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de-DE" sz="1400" dirty="0">
                          <a:solidFill>
                            <a:schemeClr val="tx1"/>
                          </a:solidFill>
                          <a:effectLst/>
                        </a:rPr>
                        <a:t>13_ Mariengymnasium WAF</a:t>
                      </a:r>
                      <a:endParaRPr lang="de-DE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017" marR="52017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de-DE" sz="1400" b="1">
                          <a:effectLst/>
                        </a:rPr>
                        <a:t>14_ Gymnasium St. Michael Ahlen</a:t>
                      </a:r>
                      <a:endParaRPr lang="de-DE" sz="14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017" marR="52017" marT="0" marB="0"/>
                </a:tc>
                <a:extLst>
                  <a:ext uri="{0D108BD9-81ED-4DB2-BD59-A6C34878D82A}">
                    <a16:rowId xmlns:a16="http://schemas.microsoft.com/office/drawing/2014/main" val="2306897062"/>
                  </a:ext>
                </a:extLst>
              </a:tr>
              <a:tr h="25293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de-DE" sz="1400" dirty="0">
                          <a:solidFill>
                            <a:schemeClr val="tx1"/>
                          </a:solidFill>
                          <a:effectLst/>
                        </a:rPr>
                        <a:t>14_ Albertus-Magnus-Gymnasium Beckum</a:t>
                      </a:r>
                      <a:endParaRPr lang="de-DE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017" marR="52017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de-DE" sz="1400" b="1">
                          <a:effectLst/>
                        </a:rPr>
                        <a:t>15_ Städtisches Gymnasium Ahlen </a:t>
                      </a:r>
                      <a:endParaRPr lang="de-DE" sz="14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017" marR="52017" marT="0" marB="0"/>
                </a:tc>
                <a:extLst>
                  <a:ext uri="{0D108BD9-81ED-4DB2-BD59-A6C34878D82A}">
                    <a16:rowId xmlns:a16="http://schemas.microsoft.com/office/drawing/2014/main" val="2254694897"/>
                  </a:ext>
                </a:extLst>
              </a:tr>
              <a:tr h="25293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de-DE" sz="1400" dirty="0">
                          <a:solidFill>
                            <a:schemeClr val="tx1"/>
                          </a:solidFill>
                          <a:effectLst/>
                        </a:rPr>
                        <a:t>15_ Gesamtschule Warendorf</a:t>
                      </a:r>
                      <a:endParaRPr lang="de-DE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017" marR="52017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de-DE" sz="1400" b="1">
                          <a:effectLst/>
                        </a:rPr>
                        <a:t>16_ Kopernikus-Gymnasium Neubeckum</a:t>
                      </a:r>
                      <a:endParaRPr lang="de-DE" sz="14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017" marR="52017" marT="0" marB="0"/>
                </a:tc>
                <a:extLst>
                  <a:ext uri="{0D108BD9-81ED-4DB2-BD59-A6C34878D82A}">
                    <a16:rowId xmlns:a16="http://schemas.microsoft.com/office/drawing/2014/main" val="2019186619"/>
                  </a:ext>
                </a:extLst>
              </a:tr>
              <a:tr h="23800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de-DE" sz="1400" dirty="0">
                          <a:solidFill>
                            <a:schemeClr val="tx1"/>
                          </a:solidFill>
                          <a:effectLst/>
                        </a:rPr>
                        <a:t>16_ Montessori-Gesamtschule Sendenhorst</a:t>
                      </a:r>
                      <a:endParaRPr lang="de-DE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017" marR="52017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de-DE" sz="1400" b="1" dirty="0">
                          <a:effectLst/>
                        </a:rPr>
                        <a:t>17_ Gesamtschule Ennigerloh-Neubeckum</a:t>
                      </a:r>
                      <a:endParaRPr lang="de-DE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017" marR="52017" marT="0" marB="0"/>
                </a:tc>
                <a:extLst>
                  <a:ext uri="{0D108BD9-81ED-4DB2-BD59-A6C34878D82A}">
                    <a16:rowId xmlns:a16="http://schemas.microsoft.com/office/drawing/2014/main" val="4255808681"/>
                  </a:ext>
                </a:extLst>
              </a:tr>
              <a:tr h="201289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de-DE" sz="1100" dirty="0">
                          <a:effectLst/>
                        </a:rPr>
                        <a:t> </a:t>
                      </a:r>
                      <a:endParaRPr lang="de-DE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017" marR="52017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de-DE" sz="1400" b="1" dirty="0">
                          <a:effectLst/>
                        </a:rPr>
                        <a:t>18_Gesamtschule Oelde</a:t>
                      </a:r>
                      <a:endParaRPr lang="de-DE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017" marR="52017" marT="0" marB="0"/>
                </a:tc>
                <a:extLst>
                  <a:ext uri="{0D108BD9-81ED-4DB2-BD59-A6C34878D82A}">
                    <a16:rowId xmlns:a16="http://schemas.microsoft.com/office/drawing/2014/main" val="80417328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4266076"/>
      </p:ext>
    </p:extLst>
  </p:cSld>
  <p:clrMapOvr>
    <a:masterClrMapping/>
  </p:clrMapOvr>
  <p:transition spd="slow">
    <p:fade/>
  </p:transition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FEC2DA3-D2E0-4EAF-A454-E963EA2DF5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20688"/>
          </a:xfrm>
        </p:spPr>
        <p:txBody>
          <a:bodyPr>
            <a:normAutofit/>
          </a:bodyPr>
          <a:lstStyle/>
          <a:p>
            <a:r>
              <a:rPr lang="de-DE" sz="3200" b="1" dirty="0">
                <a:solidFill>
                  <a:srgbClr val="0070C0"/>
                </a:solidFill>
              </a:rPr>
              <a:t>Fortsetzung: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54F66058-CC3D-48F8-B8DC-84AF8C23E1D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620688"/>
            <a:ext cx="9144000" cy="6237312"/>
          </a:xfrm>
        </p:spPr>
        <p:txBody>
          <a:bodyPr>
            <a:normAutofit/>
          </a:bodyPr>
          <a:lstStyle/>
          <a:p>
            <a:r>
              <a:rPr lang="de-DE" sz="2800" b="1" dirty="0"/>
              <a:t>„Unterrichtsvorhaben, die im Rahmen des Praxissemesters durchgeführt werden, [umfassen] eine Folge von </a:t>
            </a:r>
            <a:r>
              <a:rPr lang="de-DE" sz="2800" b="1" dirty="0">
                <a:solidFill>
                  <a:srgbClr val="0070C0"/>
                </a:solidFill>
              </a:rPr>
              <a:t>Stunden, an denen die Studierenden mit einem hohen Eigenanteil bei der Planung und Durchführung beteiligt sind </a:t>
            </a:r>
            <a:r>
              <a:rPr lang="de-DE" sz="2800" b="1" dirty="0"/>
              <a:t>und diese gemeinsam mit den begleitenden Lehrkräften und den Fachleitungen der Seminare auswerten.“</a:t>
            </a:r>
          </a:p>
          <a:p>
            <a:endParaRPr lang="de-DE" sz="2800" b="1" dirty="0"/>
          </a:p>
          <a:p>
            <a:r>
              <a:rPr lang="de-DE" sz="2800" b="1" dirty="0"/>
              <a:t>„Die konkrete Begleitung liegt in der Verantwortung der begleitenden Lehrkräfte. </a:t>
            </a:r>
            <a:r>
              <a:rPr lang="de-DE" sz="2800" b="1" dirty="0">
                <a:solidFill>
                  <a:srgbClr val="0070C0"/>
                </a:solidFill>
              </a:rPr>
              <a:t>Die Fragestellungen der Praxissemesterstudierenden </a:t>
            </a:r>
            <a:r>
              <a:rPr lang="de-DE" sz="2800" b="1" dirty="0"/>
              <a:t>in Bezug auf die Umsetzung der Unterrichtsvorhaben sowie der Studienprojekte stehen dabei im Mittelpunkt.“</a:t>
            </a:r>
          </a:p>
          <a:p>
            <a:endParaRPr lang="de-DE" sz="2600" b="1" dirty="0"/>
          </a:p>
          <a:p>
            <a:pPr marL="0" indent="0">
              <a:buNone/>
            </a:pPr>
            <a:endParaRPr lang="de-DE" sz="2400" b="1" dirty="0"/>
          </a:p>
          <a:p>
            <a:pPr marL="0" indent="0">
              <a:buNone/>
            </a:pPr>
            <a:endParaRPr lang="de-DE" sz="2400" b="1" dirty="0"/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43107696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7D85378-EA6B-4062-A4DF-CE5A5ABA10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476672"/>
          </a:xfrm>
        </p:spPr>
        <p:txBody>
          <a:bodyPr>
            <a:normAutofit fontScale="90000"/>
          </a:bodyPr>
          <a:lstStyle/>
          <a:p>
            <a:r>
              <a:rPr lang="de-DE" sz="3200" b="1" dirty="0">
                <a:solidFill>
                  <a:srgbClr val="0070C0"/>
                </a:solidFill>
              </a:rPr>
              <a:t>Fortsetzung: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1DB284BD-59BA-407B-89BC-CDD560C0E38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476672"/>
            <a:ext cx="9144000" cy="6381328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r>
              <a:rPr lang="de-DE" sz="11200" b="1" dirty="0"/>
              <a:t>Darüber hinaus: </a:t>
            </a:r>
          </a:p>
          <a:p>
            <a:pPr marL="0" indent="0">
              <a:buNone/>
            </a:pPr>
            <a:endParaRPr lang="de-DE" sz="4000" b="1" dirty="0"/>
          </a:p>
          <a:p>
            <a:r>
              <a:rPr lang="de-DE" sz="11200" b="1" dirty="0"/>
              <a:t>In den Unterrichtsvorhaben konkretisieren sich </a:t>
            </a:r>
            <a:r>
              <a:rPr lang="de-DE" sz="11200" b="1" dirty="0">
                <a:solidFill>
                  <a:srgbClr val="0070C0"/>
                </a:solidFill>
              </a:rPr>
              <a:t>Gütekriterien für guten (Fach)</a:t>
            </a:r>
            <a:r>
              <a:rPr lang="de-DE" sz="11200" b="1" dirty="0" err="1">
                <a:solidFill>
                  <a:srgbClr val="0070C0"/>
                </a:solidFill>
              </a:rPr>
              <a:t>unterricht</a:t>
            </a:r>
            <a:r>
              <a:rPr lang="de-DE" sz="11200" b="1" dirty="0"/>
              <a:t>. </a:t>
            </a:r>
          </a:p>
          <a:p>
            <a:pPr marL="0" indent="0">
              <a:buNone/>
            </a:pPr>
            <a:endParaRPr lang="de-DE" sz="4000" b="1" dirty="0"/>
          </a:p>
          <a:p>
            <a:r>
              <a:rPr lang="de-DE" sz="11200" b="1" dirty="0">
                <a:solidFill>
                  <a:srgbClr val="0070C0"/>
                </a:solidFill>
              </a:rPr>
              <a:t>Beratung</a:t>
            </a:r>
            <a:r>
              <a:rPr lang="de-DE" sz="11200" b="1" dirty="0"/>
              <a:t> bezogen auf die Unterrichtvorhaben erfolgt durch die schulischen Lehrkräfte (Mentor*innen) und die fachlichen bzw. überfachlichen Begleitkräfte des ZfsL. </a:t>
            </a:r>
          </a:p>
          <a:p>
            <a:endParaRPr lang="de-DE" sz="4000" b="1" dirty="0"/>
          </a:p>
          <a:p>
            <a:r>
              <a:rPr lang="de-DE" sz="11200" b="1" dirty="0"/>
              <a:t>Ihre fachlichen ZfsL-Begleitkräfte hospitieren Ihren Unterricht, der im Kontext eines Ihrer Unterrichtsvorhaben steht, je Fach einmal (nach individueller Terminabsprache). Für diese </a:t>
            </a:r>
            <a:r>
              <a:rPr lang="de-DE" sz="11200" b="1" dirty="0">
                <a:solidFill>
                  <a:srgbClr val="0070C0"/>
                </a:solidFill>
              </a:rPr>
              <a:t>fachlichen</a:t>
            </a:r>
            <a:r>
              <a:rPr lang="de-DE" sz="11200" b="1" dirty="0"/>
              <a:t> </a:t>
            </a:r>
            <a:r>
              <a:rPr lang="de-DE" sz="11200" b="1" dirty="0">
                <a:solidFill>
                  <a:srgbClr val="0070C0"/>
                </a:solidFill>
              </a:rPr>
              <a:t>Praxisbegleitungen</a:t>
            </a:r>
            <a:r>
              <a:rPr lang="de-DE" sz="11200" b="1" dirty="0"/>
              <a:t> gilt:</a:t>
            </a:r>
          </a:p>
          <a:p>
            <a:pPr marL="0" indent="0">
              <a:buNone/>
            </a:pPr>
            <a:r>
              <a:rPr lang="de-DE" sz="11200" b="1" dirty="0"/>
              <a:t>    - Hospitiert wird </a:t>
            </a:r>
            <a:r>
              <a:rPr lang="de-DE" sz="11200" b="1" dirty="0">
                <a:solidFill>
                  <a:srgbClr val="0070C0"/>
                </a:solidFill>
              </a:rPr>
              <a:t>nur Ihr Unterricht</a:t>
            </a:r>
            <a:r>
              <a:rPr lang="de-DE" sz="11200" b="1" dirty="0"/>
              <a:t>/ werden nur Ihre</a:t>
            </a:r>
          </a:p>
          <a:p>
            <a:pPr marL="0" indent="0">
              <a:buNone/>
            </a:pPr>
            <a:r>
              <a:rPr lang="de-DE" sz="11200" b="1" dirty="0"/>
              <a:t>      Unterrichtsanteile.</a:t>
            </a:r>
          </a:p>
          <a:p>
            <a:pPr marL="0" indent="0">
              <a:buNone/>
            </a:pPr>
            <a:r>
              <a:rPr lang="de-DE" sz="11200" b="1" dirty="0"/>
              <a:t>    - Eine </a:t>
            </a:r>
            <a:r>
              <a:rPr lang="de-DE" sz="11200" b="1" dirty="0">
                <a:solidFill>
                  <a:srgbClr val="0070C0"/>
                </a:solidFill>
              </a:rPr>
              <a:t>Praxisbegleitung ist kein Unterrichtsbesuch </a:t>
            </a:r>
            <a:r>
              <a:rPr lang="de-DE" sz="11200" b="1" dirty="0"/>
              <a:t>(UB) wie</a:t>
            </a:r>
          </a:p>
          <a:p>
            <a:pPr marL="0" indent="0">
              <a:buNone/>
            </a:pPr>
            <a:r>
              <a:rPr lang="de-DE" sz="11200" b="1" dirty="0"/>
              <a:t>      im Vorbereitungsdienst (VD)!</a:t>
            </a:r>
          </a:p>
          <a:p>
            <a:pPr marL="0" indent="0">
              <a:buNone/>
            </a:pPr>
            <a:endParaRPr lang="de-DE" sz="3200" b="1" dirty="0"/>
          </a:p>
          <a:p>
            <a:endParaRPr lang="de-DE" sz="3200" b="1" dirty="0"/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73610591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B29049D-87B5-49F1-9816-91973A1921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17638"/>
          </a:xfrm>
        </p:spPr>
        <p:txBody>
          <a:bodyPr>
            <a:normAutofit fontScale="90000"/>
          </a:bodyPr>
          <a:lstStyle/>
          <a:p>
            <a:br>
              <a:rPr lang="de-DE" sz="3600" b="1" dirty="0">
                <a:solidFill>
                  <a:srgbClr val="0070C0"/>
                </a:solidFill>
              </a:rPr>
            </a:br>
            <a:r>
              <a:rPr lang="de-DE" sz="3600" b="1" dirty="0">
                <a:solidFill>
                  <a:srgbClr val="0070C0"/>
                </a:solidFill>
              </a:rPr>
              <a:t>Studienprojekte - Was muss ich beachten in Bezug auf die Durchführung an meiner Schule? </a:t>
            </a:r>
            <a:br>
              <a:rPr lang="de-DE" sz="4400" b="1" dirty="0">
                <a:solidFill>
                  <a:srgbClr val="0070C0"/>
                </a:solidFill>
              </a:rPr>
            </a:br>
            <a:endParaRPr lang="de-DE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9EBEBD24-D212-486A-A449-96D186893A5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417638"/>
            <a:ext cx="9144000" cy="5440362"/>
          </a:xfrm>
        </p:spPr>
        <p:txBody>
          <a:bodyPr>
            <a:normAutofit fontScale="77500" lnSpcReduction="20000"/>
          </a:bodyPr>
          <a:lstStyle/>
          <a:p>
            <a:r>
              <a:rPr lang="de-DE" sz="3600" b="1" dirty="0"/>
              <a:t>Ihre Studienprojekte werden federführend seitens der </a:t>
            </a:r>
            <a:r>
              <a:rPr lang="de-DE" sz="3600" b="1" dirty="0">
                <a:solidFill>
                  <a:srgbClr val="0070C0"/>
                </a:solidFill>
              </a:rPr>
              <a:t>Hochschule </a:t>
            </a:r>
            <a:r>
              <a:rPr lang="de-DE" sz="3600" b="1" dirty="0"/>
              <a:t>vorbereitet, begleitet und ggf. bewertet. </a:t>
            </a:r>
          </a:p>
          <a:p>
            <a:endParaRPr lang="de-DE" sz="3600" b="1" dirty="0"/>
          </a:p>
          <a:p>
            <a:r>
              <a:rPr lang="de-DE" sz="3600" b="1" dirty="0"/>
              <a:t>Die Sie begleitenden </a:t>
            </a:r>
            <a:r>
              <a:rPr lang="de-DE" sz="3600" b="1" dirty="0">
                <a:solidFill>
                  <a:srgbClr val="0070C0"/>
                </a:solidFill>
              </a:rPr>
              <a:t>Akteure in ZfsL und Schule unterstützen </a:t>
            </a:r>
            <a:r>
              <a:rPr lang="de-DE" sz="3600" b="1" dirty="0"/>
              <a:t>Sie jedoch </a:t>
            </a:r>
            <a:r>
              <a:rPr lang="de-DE" sz="3600" b="1"/>
              <a:t>bei Bedarf in </a:t>
            </a:r>
            <a:r>
              <a:rPr lang="de-DE" sz="3600" b="1" dirty="0"/>
              <a:t>praktisch-organisatorischen und ggf. auch inhaltlichen Fragen bei der Durchführung Ihrer Projekte am Lernort Schule.</a:t>
            </a:r>
          </a:p>
          <a:p>
            <a:endParaRPr lang="de-DE" sz="3600" b="1" dirty="0"/>
          </a:p>
          <a:p>
            <a:r>
              <a:rPr lang="de-DE" sz="3600" b="1" dirty="0">
                <a:solidFill>
                  <a:srgbClr val="0070C0"/>
                </a:solidFill>
              </a:rPr>
              <a:t>Beachten</a:t>
            </a:r>
            <a:r>
              <a:rPr lang="de-DE" sz="3600" b="1" dirty="0"/>
              <a:t> Sie bei der Planung Ihrer Projekte unbedingt </a:t>
            </a:r>
            <a:r>
              <a:rPr lang="de-DE" sz="3600" b="1" dirty="0">
                <a:solidFill>
                  <a:srgbClr val="0070C0"/>
                </a:solidFill>
              </a:rPr>
              <a:t>schulische Gegebenheiten</a:t>
            </a:r>
            <a:r>
              <a:rPr lang="de-DE" sz="3600" b="1" dirty="0"/>
              <a:t>!  Ihre Schulleitung hat ein Veto-Recht, wenn aus ihrer Sicht eine Projektidee an der Praktikumsschule nicht umzusetzen ist (was sich meistens auf Datenerhebung bezieht).</a:t>
            </a:r>
          </a:p>
          <a:p>
            <a:endParaRPr lang="de-DE" sz="3300" b="1" dirty="0"/>
          </a:p>
          <a:p>
            <a:endParaRPr lang="de-DE" sz="2800" b="1" dirty="0">
              <a:solidFill>
                <a:srgbClr val="0070C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de-DE" sz="2800" b="1" dirty="0">
              <a:solidFill>
                <a:srgbClr val="0070C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de-DE" sz="2800" b="1" dirty="0">
              <a:cs typeface="Calibri" panose="020F0502020204030204" pitchFamily="34" charset="0"/>
            </a:endParaRPr>
          </a:p>
          <a:p>
            <a:endParaRPr lang="de-DE" sz="28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77488421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D5D0B57-006E-4102-9598-36AC04226E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/>
          <a:p>
            <a:r>
              <a:rPr lang="de-DE" sz="3200" b="1" dirty="0">
                <a:solidFill>
                  <a:srgbClr val="0070C0"/>
                </a:solidFill>
              </a:rPr>
              <a:t>Fortsetzung: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B8FA17C5-0B6F-41F1-BB12-2F0F850DE27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908720"/>
            <a:ext cx="9144000" cy="5949280"/>
          </a:xfrm>
        </p:spPr>
        <p:txBody>
          <a:bodyPr>
            <a:normAutofit/>
          </a:bodyPr>
          <a:lstStyle/>
          <a:p>
            <a:r>
              <a:rPr lang="de-DE" sz="2800" b="1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Reflektieren </a:t>
            </a:r>
            <a:r>
              <a:rPr lang="de-DE" sz="2800" b="1" dirty="0">
                <a:latin typeface="Calibri" panose="020F0502020204030204" pitchFamily="34" charset="0"/>
                <a:cs typeface="Calibri" panose="020F0502020204030204" pitchFamily="34" charset="0"/>
              </a:rPr>
              <a:t>Sie in der </a:t>
            </a:r>
            <a:r>
              <a:rPr lang="de-DE" sz="2800" b="1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Entscheidungsphase</a:t>
            </a:r>
            <a:r>
              <a:rPr lang="de-DE" sz="2800" b="1" dirty="0">
                <a:latin typeface="Calibri" panose="020F0502020204030204" pitchFamily="34" charset="0"/>
                <a:cs typeface="Calibri" panose="020F0502020204030204" pitchFamily="34" charset="0"/>
              </a:rPr>
              <a:t> für ein Studienprojekt: Handelt es sich bei meinen Studienprojektideen um meine eigenen Fragestellungen im Sinne des „Forschenden Lernens“ und meiner eigenen professionellen Selbsterkundung?</a:t>
            </a:r>
          </a:p>
          <a:p>
            <a:r>
              <a:rPr lang="de-DE" sz="2800" b="1" dirty="0">
                <a:solidFill>
                  <a:srgbClr val="0070C0"/>
                </a:solidFill>
              </a:rPr>
              <a:t>Prüfen</a:t>
            </a:r>
            <a:r>
              <a:rPr lang="de-DE" sz="2800" b="1" dirty="0"/>
              <a:t> Sie, ob sich (für Sie entlastende!) </a:t>
            </a:r>
            <a:r>
              <a:rPr lang="de-DE" sz="2800" b="1" dirty="0">
                <a:solidFill>
                  <a:srgbClr val="0070C0"/>
                </a:solidFill>
              </a:rPr>
              <a:t>Schnittmengen</a:t>
            </a:r>
            <a:r>
              <a:rPr lang="de-DE" sz="2800" b="1" dirty="0"/>
              <a:t> ergeben zwischen einem Ihrer Studienprojekte und einem Ihrer Unterrichtsvorhaben. </a:t>
            </a:r>
          </a:p>
          <a:p>
            <a:endParaRPr lang="de-DE" dirty="0"/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6A63AE8F-E869-447D-96E3-A2029163280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4077072"/>
            <a:ext cx="3635896" cy="27809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1478228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6D7181D-0C8C-499A-85F5-40212E4041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772816"/>
          </a:xfrm>
        </p:spPr>
        <p:txBody>
          <a:bodyPr>
            <a:normAutofit/>
          </a:bodyPr>
          <a:lstStyle/>
          <a:p>
            <a:r>
              <a:rPr lang="de-DE" sz="3200" b="1" dirty="0">
                <a:solidFill>
                  <a:srgbClr val="0070C0"/>
                </a:solidFill>
              </a:rPr>
              <a:t>9. Wie kann ich im Praxissemester meine im Studium begonnene Portfolio-Arbeit weiterführen?</a:t>
            </a:r>
          </a:p>
        </p:txBody>
      </p:sp>
      <p:pic>
        <p:nvPicPr>
          <p:cNvPr id="2050" name="Picture 2" descr="PePe-Workshop zum Modellierungsbereich">
            <a:extLst>
              <a:ext uri="{FF2B5EF4-FFF2-40B4-BE49-F238E27FC236}">
                <a16:creationId xmlns:a16="http://schemas.microsoft.com/office/drawing/2014/main" id="{646756E5-EDD8-425E-B38D-30B7AB501840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1916832"/>
            <a:ext cx="4104456" cy="4176464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86852464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A08A21E-2E0C-4D3C-9935-18C888473D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05840"/>
          </a:xfrm>
        </p:spPr>
        <p:txBody>
          <a:bodyPr>
            <a:normAutofit/>
          </a:bodyPr>
          <a:lstStyle/>
          <a:p>
            <a:r>
              <a:rPr lang="de-DE" sz="3600" b="1" dirty="0">
                <a:solidFill>
                  <a:srgbClr val="0070C0"/>
                </a:solidFill>
                <a:latin typeface="+mn-lt"/>
              </a:rPr>
              <a:t>Portfolioführung im Praxissemester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E84FFA75-3791-4013-A052-2C9CCC4E453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005840"/>
            <a:ext cx="9144000" cy="5852160"/>
          </a:xfrm>
        </p:spPr>
        <p:txBody>
          <a:bodyPr>
            <a:normAutofit fontScale="92500" lnSpcReduction="10000"/>
          </a:bodyPr>
          <a:lstStyle/>
          <a:p>
            <a:r>
              <a:rPr lang="de-DE" sz="3000" b="1" dirty="0"/>
              <a:t>Das Führen eines ausbildungsbegleitenden</a:t>
            </a:r>
            <a:r>
              <a:rPr lang="de-DE" sz="3000" b="1" dirty="0">
                <a:solidFill>
                  <a:srgbClr val="0070C0"/>
                </a:solidFill>
              </a:rPr>
              <a:t> Praxisphasen-Portfolios</a:t>
            </a:r>
            <a:r>
              <a:rPr lang="de-DE" sz="3000" b="1" dirty="0"/>
              <a:t> (z.B. </a:t>
            </a:r>
            <a:r>
              <a:rPr lang="de-DE" sz="3000" b="1" dirty="0" err="1"/>
              <a:t>PePe</a:t>
            </a:r>
            <a:r>
              <a:rPr lang="de-DE" sz="3000" b="1" dirty="0"/>
              <a:t>-Portfolio) ist </a:t>
            </a:r>
            <a:r>
              <a:rPr lang="de-DE" sz="3000" b="1" dirty="0">
                <a:solidFill>
                  <a:srgbClr val="0070C0"/>
                </a:solidFill>
              </a:rPr>
              <a:t>obligatorisch</a:t>
            </a:r>
            <a:r>
              <a:rPr lang="de-DE" sz="3000" b="1" dirty="0"/>
              <a:t> (LABG 2009), dies gilt demnach auch für das Praxissemester. </a:t>
            </a:r>
          </a:p>
          <a:p>
            <a:r>
              <a:rPr lang="de-DE" sz="3000" b="1" dirty="0"/>
              <a:t>Das Portfolio ist eine </a:t>
            </a:r>
            <a:r>
              <a:rPr lang="de-DE" sz="3000" b="1" dirty="0">
                <a:solidFill>
                  <a:srgbClr val="0070C0"/>
                </a:solidFill>
              </a:rPr>
              <a:t>zielgerichtete und systematische Sammlung </a:t>
            </a:r>
            <a:r>
              <a:rPr lang="de-DE" sz="3000" b="1" dirty="0"/>
              <a:t>aller Darstellungen und Reflexionen Ihres individuellen Lernprozesses/ Ihrer Studienleistungen.</a:t>
            </a:r>
          </a:p>
          <a:p>
            <a:r>
              <a:rPr lang="de-DE" sz="3000" b="1" dirty="0"/>
              <a:t>Es enthält die</a:t>
            </a:r>
            <a:r>
              <a:rPr lang="de-DE" sz="3000" b="1" dirty="0">
                <a:solidFill>
                  <a:srgbClr val="0070C0"/>
                </a:solidFill>
              </a:rPr>
              <a:t> Dokumentation </a:t>
            </a:r>
            <a:r>
              <a:rPr lang="de-DE" sz="3000" b="1" dirty="0"/>
              <a:t>von zwei </a:t>
            </a:r>
            <a:r>
              <a:rPr lang="de-DE" sz="3000" b="1" dirty="0">
                <a:solidFill>
                  <a:srgbClr val="0070C0"/>
                </a:solidFill>
              </a:rPr>
              <a:t>Studienprojekten</a:t>
            </a:r>
            <a:r>
              <a:rPr lang="de-DE" sz="3000" b="1" dirty="0"/>
              <a:t> als prüfungsrelevante Leistungen, ebenso die</a:t>
            </a:r>
            <a:r>
              <a:rPr lang="de-DE" sz="3000" dirty="0"/>
              <a:t> </a:t>
            </a:r>
            <a:r>
              <a:rPr lang="de-DE" sz="3000" b="1" dirty="0"/>
              <a:t>Dokumentation der Reflexion Ihrer </a:t>
            </a:r>
            <a:r>
              <a:rPr lang="de-DE" sz="3000" b="1" dirty="0">
                <a:solidFill>
                  <a:srgbClr val="0070C0"/>
                </a:solidFill>
              </a:rPr>
              <a:t>Unterrichtsvorhaben</a:t>
            </a:r>
            <a:r>
              <a:rPr lang="de-DE" sz="3000" b="1" dirty="0"/>
              <a:t> sowie weiterer reflektierten Erfahrungen (Anregungen dazu erhalten Sie im Rahmen der ZfsL-Begleitveranstaltungen).</a:t>
            </a:r>
          </a:p>
          <a:p>
            <a:r>
              <a:rPr lang="de-DE" sz="3000" b="1" dirty="0"/>
              <a:t>Die </a:t>
            </a:r>
            <a:r>
              <a:rPr lang="de-DE" sz="3000" b="1" dirty="0">
                <a:solidFill>
                  <a:srgbClr val="0070C0"/>
                </a:solidFill>
              </a:rPr>
              <a:t>Reflexionsteile Ihres Portfolios </a:t>
            </a:r>
            <a:r>
              <a:rPr lang="de-DE" sz="3000" b="1" dirty="0"/>
              <a:t>müssen Sie nicht öffentlich machen. </a:t>
            </a:r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40711272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9F2AA7F-A065-4C9F-BF8B-3DE5DEAD2E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600200"/>
          </a:xfrm>
        </p:spPr>
        <p:txBody>
          <a:bodyPr>
            <a:normAutofit fontScale="90000"/>
          </a:bodyPr>
          <a:lstStyle/>
          <a:p>
            <a:br>
              <a:rPr lang="de-DE" sz="3600" b="1" dirty="0">
                <a:solidFill>
                  <a:schemeClr val="tx2"/>
                </a:solidFill>
              </a:rPr>
            </a:br>
            <a:r>
              <a:rPr lang="de-DE" sz="3600" b="1" dirty="0">
                <a:solidFill>
                  <a:srgbClr val="0070C0"/>
                </a:solidFill>
              </a:rPr>
              <a:t>Wie kann ich mein Portfolio in meiner schulpraktischen Phase für die Lernorte ZfsL und Schule nutzen?  </a:t>
            </a:r>
            <a:br>
              <a:rPr lang="de-DE" b="1" dirty="0">
                <a:solidFill>
                  <a:schemeClr val="tx2"/>
                </a:solidFill>
              </a:rPr>
            </a:br>
            <a:endParaRPr lang="de-DE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70ABFDC6-4220-4328-B1ED-B231144CD73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5257800"/>
          </a:xfrm>
        </p:spPr>
        <p:txBody>
          <a:bodyPr>
            <a:normAutofit fontScale="92500"/>
          </a:bodyPr>
          <a:lstStyle/>
          <a:p>
            <a:r>
              <a:rPr lang="de-DE" sz="2600" b="1" dirty="0"/>
              <a:t>als </a:t>
            </a:r>
            <a:r>
              <a:rPr lang="de-DE" sz="2600" b="1" dirty="0">
                <a:solidFill>
                  <a:srgbClr val="0070C0"/>
                </a:solidFill>
              </a:rPr>
              <a:t>Dokumentations- und Präsentationsinstrument</a:t>
            </a:r>
            <a:r>
              <a:rPr lang="de-DE" sz="2600" b="1" dirty="0"/>
              <a:t>,</a:t>
            </a:r>
          </a:p>
          <a:p>
            <a:r>
              <a:rPr lang="de-DE" sz="2600" b="1" dirty="0"/>
              <a:t>als</a:t>
            </a:r>
            <a:r>
              <a:rPr lang="de-DE" sz="2600" b="1" dirty="0">
                <a:solidFill>
                  <a:srgbClr val="0070C0"/>
                </a:solidFill>
              </a:rPr>
              <a:t> Praxissemestertagebuch </a:t>
            </a:r>
            <a:r>
              <a:rPr lang="de-DE" sz="2600" b="1" dirty="0"/>
              <a:t>(Fixierung der für Sie wichtigen Fragestellungen, Reflexionen, Planungsschritte, Beobachtungen…),</a:t>
            </a:r>
          </a:p>
          <a:p>
            <a:r>
              <a:rPr lang="de-DE" sz="2600" b="1" dirty="0"/>
              <a:t>zur Weiterentwicklung Ihres </a:t>
            </a:r>
            <a:r>
              <a:rPr lang="de-DE" sz="2600" b="1" dirty="0">
                <a:solidFill>
                  <a:srgbClr val="0070C0"/>
                </a:solidFill>
              </a:rPr>
              <a:t>professionsorientierten Rollenverständnisses/ Ihres Kompetenzstands,</a:t>
            </a:r>
          </a:p>
          <a:p>
            <a:r>
              <a:rPr lang="de-DE" sz="2600" b="1" dirty="0"/>
              <a:t>zum Abgleich </a:t>
            </a:r>
            <a:r>
              <a:rPr lang="de-DE" sz="2600" b="1" dirty="0">
                <a:solidFill>
                  <a:srgbClr val="0070C0"/>
                </a:solidFill>
              </a:rPr>
              <a:t>Ihres Lehrerbildes/ </a:t>
            </a:r>
          </a:p>
          <a:p>
            <a:pPr marL="0" indent="0">
              <a:buNone/>
            </a:pPr>
            <a:r>
              <a:rPr lang="de-DE" sz="2600" b="1" dirty="0">
                <a:solidFill>
                  <a:srgbClr val="0070C0"/>
                </a:solidFill>
              </a:rPr>
              <a:t>     Kompetenzstandes </a:t>
            </a:r>
            <a:r>
              <a:rPr lang="de-DE" sz="2600" b="1" dirty="0"/>
              <a:t>mit Erwartungen </a:t>
            </a:r>
          </a:p>
          <a:p>
            <a:pPr marL="0" indent="0">
              <a:buNone/>
            </a:pPr>
            <a:r>
              <a:rPr lang="de-DE" sz="2600" b="1" dirty="0"/>
              <a:t>     und Anforderungen anderer, </a:t>
            </a:r>
          </a:p>
          <a:p>
            <a:r>
              <a:rPr lang="de-DE" sz="2600" b="1" dirty="0"/>
              <a:t>zur Vorbereitung/ Durchführung</a:t>
            </a:r>
          </a:p>
          <a:p>
            <a:pPr marL="0" indent="0">
              <a:buNone/>
            </a:pPr>
            <a:r>
              <a:rPr lang="de-DE" sz="2600" b="1" dirty="0"/>
              <a:t>    </a:t>
            </a:r>
            <a:r>
              <a:rPr lang="de-DE" sz="2600" b="1" dirty="0">
                <a:solidFill>
                  <a:srgbClr val="0070C0"/>
                </a:solidFill>
              </a:rPr>
              <a:t>Ihres BPG,</a:t>
            </a:r>
          </a:p>
          <a:p>
            <a:r>
              <a:rPr lang="de-DE" sz="2600" b="1" dirty="0"/>
              <a:t>zur Vergewisserung Ihrer </a:t>
            </a:r>
            <a:r>
              <a:rPr lang="de-DE" sz="2600" b="1" dirty="0">
                <a:solidFill>
                  <a:srgbClr val="0070C0"/>
                </a:solidFill>
              </a:rPr>
              <a:t>Berufs- </a:t>
            </a:r>
          </a:p>
          <a:p>
            <a:pPr marL="0" indent="0">
              <a:buNone/>
            </a:pPr>
            <a:r>
              <a:rPr lang="de-DE" sz="2600" b="1" dirty="0">
                <a:solidFill>
                  <a:srgbClr val="0070C0"/>
                </a:solidFill>
              </a:rPr>
              <a:t>     </a:t>
            </a:r>
            <a:r>
              <a:rPr lang="de-DE" sz="2600" b="1" dirty="0" err="1">
                <a:solidFill>
                  <a:srgbClr val="0070C0"/>
                </a:solidFill>
              </a:rPr>
              <a:t>wahlentscheidung</a:t>
            </a:r>
            <a:r>
              <a:rPr lang="de-DE" sz="2600" b="1" dirty="0">
                <a:solidFill>
                  <a:srgbClr val="0070C0"/>
                </a:solidFill>
              </a:rPr>
              <a:t>.</a:t>
            </a:r>
          </a:p>
          <a:p>
            <a:endParaRPr lang="de-DE" dirty="0"/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C80CA01D-1B5A-47C8-9D12-AE9BCFF22AC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astelsSmooth/>
                    </a14:imgEffect>
                    <a14:imgEffect>
                      <a14:colorTemperature colorTemp="88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0072" y="3789040"/>
            <a:ext cx="3923928" cy="3068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7217989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978234D-5EB3-4C85-947D-E5419727BF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340768"/>
          </a:xfrm>
        </p:spPr>
        <p:txBody>
          <a:bodyPr>
            <a:normAutofit/>
          </a:bodyPr>
          <a:lstStyle/>
          <a:p>
            <a:r>
              <a:rPr lang="de-DE" sz="3200" b="1" dirty="0">
                <a:solidFill>
                  <a:srgbClr val="0070C0"/>
                </a:solidFill>
              </a:rPr>
              <a:t>10. Angesichts der aktuellen Covid-19-Pandemie – Welche Regelungen und Hinweise gelten für mich?</a:t>
            </a:r>
            <a:endParaRPr lang="de-DE" sz="3200" dirty="0"/>
          </a:p>
        </p:txBody>
      </p:sp>
      <p:pic>
        <p:nvPicPr>
          <p:cNvPr id="3074" name="Picture 2" descr="67) Coronavirus-Update: Der lange Schatten des Virus | NDR.de - Nachrichten  - NDR Info">
            <a:extLst>
              <a:ext uri="{FF2B5EF4-FFF2-40B4-BE49-F238E27FC236}">
                <a16:creationId xmlns:a16="http://schemas.microsoft.com/office/drawing/2014/main" id="{D55EA042-5C46-4128-8FDB-250EBAEF2438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1988840"/>
            <a:ext cx="5688632" cy="3384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6961997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51A9CEE-88A3-4B96-A9BD-B6F1AF5C07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64704"/>
          </a:xfrm>
        </p:spPr>
        <p:txBody>
          <a:bodyPr>
            <a:normAutofit fontScale="90000"/>
          </a:bodyPr>
          <a:lstStyle/>
          <a:p>
            <a:r>
              <a:rPr lang="de-DE" sz="3200" b="1" dirty="0">
                <a:solidFill>
                  <a:srgbClr val="0070C0"/>
                </a:solidFill>
              </a:rPr>
              <a:t>Findet mein Praxissemester in Präsenz oder Distanz statt?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7A087635-81EA-4E31-B680-0C54E9B5C58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764704"/>
            <a:ext cx="9144000" cy="6093296"/>
          </a:xfrm>
        </p:spPr>
        <p:txBody>
          <a:bodyPr>
            <a:noAutofit/>
          </a:bodyPr>
          <a:lstStyle/>
          <a:p>
            <a:r>
              <a:rPr lang="de-DE" sz="2400" b="1" dirty="0"/>
              <a:t>Der schulpraktische Teil Ihres Praxissemesters findet </a:t>
            </a:r>
            <a:r>
              <a:rPr lang="de-DE" sz="2400" b="1" dirty="0">
                <a:solidFill>
                  <a:srgbClr val="0070C0"/>
                </a:solidFill>
              </a:rPr>
              <a:t>grundsätzlich in Präsenzformaten </a:t>
            </a:r>
            <a:r>
              <a:rPr lang="de-DE" sz="2400" b="1" dirty="0"/>
              <a:t>statt (am ZfsL, in der Schule), sofern es keine </a:t>
            </a:r>
            <a:r>
              <a:rPr lang="de-DE" sz="2400" b="1" dirty="0">
                <a:solidFill>
                  <a:srgbClr val="0070C0"/>
                </a:solidFill>
              </a:rPr>
              <a:t>anderslautenden Vorgaben angesichts der Pandemielage </a:t>
            </a:r>
            <a:r>
              <a:rPr lang="de-DE" sz="2400" b="1" dirty="0"/>
              <a:t>gibt. Derzeit gibt es solche.</a:t>
            </a:r>
          </a:p>
          <a:p>
            <a:r>
              <a:rPr lang="de-DE" sz="2400" b="1" dirty="0"/>
              <a:t>Am ZfsL und in der Schule arbeiten das gesamte dort tätige Personal sowie alle Auszubildenden </a:t>
            </a:r>
            <a:r>
              <a:rPr lang="de-DE" sz="2400" b="1" dirty="0">
                <a:solidFill>
                  <a:srgbClr val="0070C0"/>
                </a:solidFill>
              </a:rPr>
              <a:t>stets gemäß jeweils gültiger Vorgaben </a:t>
            </a:r>
            <a:r>
              <a:rPr lang="de-DE" sz="2400" b="1" dirty="0"/>
              <a:t>(nicht etwa aufgrund individueller Befindlichkeiten).</a:t>
            </a:r>
          </a:p>
          <a:p>
            <a:r>
              <a:rPr lang="de-DE" sz="2400" b="1" dirty="0"/>
              <a:t>Im </a:t>
            </a:r>
            <a:r>
              <a:rPr lang="de-DE" sz="2400" b="1" dirty="0">
                <a:solidFill>
                  <a:srgbClr val="0070C0"/>
                </a:solidFill>
              </a:rPr>
              <a:t>Runderlass Praxiselemente vom 19.07.2020 </a:t>
            </a:r>
            <a:r>
              <a:rPr lang="de-DE" sz="2400" b="1" dirty="0"/>
              <a:t>ist geregelt, dass Sie als Praxissemesterstudierende in Bezug auf die </a:t>
            </a:r>
            <a:r>
              <a:rPr lang="de-DE" sz="2400" b="1" dirty="0" err="1"/>
              <a:t>coronabedingten</a:t>
            </a:r>
            <a:r>
              <a:rPr lang="de-DE" sz="2400" b="1" dirty="0"/>
              <a:t> Regelungen </a:t>
            </a:r>
            <a:r>
              <a:rPr lang="de-DE" sz="2400" b="1" dirty="0">
                <a:solidFill>
                  <a:srgbClr val="0070C0"/>
                </a:solidFill>
              </a:rPr>
              <a:t>den Lehrkräften gleichgestellt </a:t>
            </a:r>
            <a:r>
              <a:rPr lang="de-DE" sz="2400" b="1" dirty="0"/>
              <a:t>sind (also die gleichen Rechte und Pflichten haben):  </a:t>
            </a:r>
            <a:r>
              <a:rPr lang="de-DE" sz="2400" b="1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„Die im Zusammenhang der Pandemie bestehenden besonderen Regelungen zum Einsatz von Lehrerinnen und Lehrern gelten in ihrer jeweiligen Fassung weiterhin entsprechend auch für Praktikantinnen und Praktikanten an Schulen.“ </a:t>
            </a:r>
            <a:endParaRPr lang="de-DE" sz="2400" b="1" dirty="0"/>
          </a:p>
        </p:txBody>
      </p:sp>
    </p:spTree>
    <p:extLst>
      <p:ext uri="{BB962C8B-B14F-4D97-AF65-F5344CB8AC3E}">
        <p14:creationId xmlns:p14="http://schemas.microsoft.com/office/powerpoint/2010/main" val="657914770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470D431-3C2B-418A-927B-EA90ECE74E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"/>
            <a:ext cx="9144000" cy="404664"/>
          </a:xfrm>
        </p:spPr>
        <p:txBody>
          <a:bodyPr>
            <a:normAutofit fontScale="90000"/>
          </a:bodyPr>
          <a:lstStyle/>
          <a:p>
            <a:r>
              <a:rPr lang="de-DE" sz="3200" b="1" dirty="0">
                <a:solidFill>
                  <a:srgbClr val="0070C0"/>
                </a:solidFill>
              </a:rPr>
              <a:t>Fortsetzung: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F228C2D3-396B-42E8-9D16-A722D847CA7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548680"/>
            <a:ext cx="9144000" cy="6309320"/>
          </a:xfrm>
        </p:spPr>
        <p:txBody>
          <a:bodyPr>
            <a:normAutofit fontScale="85000" lnSpcReduction="10000"/>
          </a:bodyPr>
          <a:lstStyle/>
          <a:p>
            <a:r>
              <a:rPr lang="de-DE" sz="2800" b="1" dirty="0"/>
              <a:t>Für den </a:t>
            </a:r>
            <a:r>
              <a:rPr lang="de-DE" sz="2800" b="1" dirty="0">
                <a:solidFill>
                  <a:srgbClr val="0070C0"/>
                </a:solidFill>
              </a:rPr>
              <a:t>Ausbildungsbetrieb am ZfsL </a:t>
            </a:r>
            <a:r>
              <a:rPr lang="de-DE" sz="2800" b="1" dirty="0"/>
              <a:t>gibt es fortlaufend aktualisierte Regelungen, die auf der Homepage des ZfsL veröffentlicht sind (Öffentlicher Bereich </a:t>
            </a:r>
            <a:r>
              <a:rPr lang="de-DE" sz="2800" b="1" dirty="0">
                <a:sym typeface="Wingdings" panose="05000000000000000000" pitchFamily="2" charset="2"/>
              </a:rPr>
              <a:t> Aktuelles  </a:t>
            </a:r>
            <a:r>
              <a:rPr lang="de-DE" sz="2800" b="1" dirty="0" err="1">
                <a:sym typeface="Wingdings" panose="05000000000000000000" pitchFamily="2" charset="2"/>
              </a:rPr>
              <a:t>Padlet</a:t>
            </a:r>
            <a:r>
              <a:rPr lang="de-DE" sz="2800" b="1" dirty="0">
                <a:sym typeface="Wingdings" panose="05000000000000000000" pitchFamily="2" charset="2"/>
              </a:rPr>
              <a:t> mit </a:t>
            </a:r>
            <a:r>
              <a:rPr lang="de-DE" sz="2800" b="1" dirty="0">
                <a:solidFill>
                  <a:srgbClr val="0070C0"/>
                </a:solidFill>
                <a:sym typeface="Wingdings" panose="05000000000000000000" pitchFamily="2" charset="2"/>
              </a:rPr>
              <a:t>aktuellen Hinweisen zur Seminarausbildung</a:t>
            </a:r>
            <a:r>
              <a:rPr lang="de-DE" sz="2800" b="1" dirty="0">
                <a:sym typeface="Wingdings" panose="05000000000000000000" pitchFamily="2" charset="2"/>
              </a:rPr>
              <a:t>). Auch Ihre </a:t>
            </a:r>
            <a:r>
              <a:rPr lang="de-DE" sz="2800" b="1" dirty="0" err="1">
                <a:sym typeface="Wingdings" panose="05000000000000000000" pitchFamily="2" charset="2"/>
              </a:rPr>
              <a:t>Prabas</a:t>
            </a:r>
            <a:r>
              <a:rPr lang="de-DE" sz="2800" b="1" dirty="0">
                <a:sym typeface="Wingdings" panose="05000000000000000000" pitchFamily="2" charset="2"/>
              </a:rPr>
              <a:t> informieren Sie regelmäßig über aktualisierte Vorgaben. </a:t>
            </a:r>
          </a:p>
          <a:p>
            <a:pPr marL="0" indent="0">
              <a:buNone/>
            </a:pPr>
            <a:endParaRPr lang="de-DE" sz="2800" b="1" dirty="0">
              <a:sym typeface="Wingdings" panose="05000000000000000000" pitchFamily="2" charset="2"/>
            </a:endParaRPr>
          </a:p>
          <a:p>
            <a:r>
              <a:rPr lang="de-DE" sz="2800" b="1" dirty="0">
                <a:sym typeface="Wingdings" panose="05000000000000000000" pitchFamily="2" charset="2"/>
              </a:rPr>
              <a:t>Für den </a:t>
            </a:r>
            <a:r>
              <a:rPr lang="de-DE" sz="2800" b="1" dirty="0">
                <a:solidFill>
                  <a:srgbClr val="0070C0"/>
                </a:solidFill>
                <a:sym typeface="Wingdings" panose="05000000000000000000" pitchFamily="2" charset="2"/>
              </a:rPr>
              <a:t>Betrieb an den Schulen </a:t>
            </a:r>
            <a:r>
              <a:rPr lang="de-DE" sz="2800" b="1" dirty="0">
                <a:sym typeface="Wingdings" panose="05000000000000000000" pitchFamily="2" charset="2"/>
              </a:rPr>
              <a:t>gibt es ebenfalls fortlaufend aktualisierte Regelungen in Form von </a:t>
            </a:r>
            <a:r>
              <a:rPr lang="de-DE" sz="2800" b="1" dirty="0">
                <a:solidFill>
                  <a:srgbClr val="0070C0"/>
                </a:solidFill>
                <a:sym typeface="Wingdings" panose="05000000000000000000" pitchFamily="2" charset="2"/>
              </a:rPr>
              <a:t>Schulmails</a:t>
            </a:r>
            <a:r>
              <a:rPr lang="de-DE" sz="2800" b="1" dirty="0">
                <a:sym typeface="Wingdings" panose="05000000000000000000" pitchFamily="2" charset="2"/>
              </a:rPr>
              <a:t>, die auf der Homepage des Schulministeriums NRW veröffentlicht sind </a:t>
            </a:r>
            <a:r>
              <a:rPr lang="de-DE" sz="2400" b="1" dirty="0">
                <a:sym typeface="Wingdings" panose="05000000000000000000" pitchFamily="2" charset="2"/>
              </a:rPr>
              <a:t>[https://www.schulministerium.nrw.de/ministerium/schulverwaltung/schulmail-archiv] </a:t>
            </a:r>
            <a:r>
              <a:rPr lang="de-DE" sz="2800" b="1" dirty="0">
                <a:sym typeface="Wingdings" panose="05000000000000000000" pitchFamily="2" charset="2"/>
              </a:rPr>
              <a:t>bzw. den Schulen vermittelt werden. Ihre Praktikumsschule informiert Sie entsprechend.</a:t>
            </a:r>
          </a:p>
          <a:p>
            <a:pPr marL="0" indent="0">
              <a:buNone/>
            </a:pPr>
            <a:endParaRPr lang="de-DE" sz="2800" b="1" dirty="0">
              <a:sym typeface="Wingdings" panose="05000000000000000000" pitchFamily="2" charset="2"/>
            </a:endParaRPr>
          </a:p>
          <a:p>
            <a:r>
              <a:rPr lang="de-DE" sz="2800" b="1" dirty="0">
                <a:sym typeface="Wingdings" panose="05000000000000000000" pitchFamily="2" charset="2"/>
              </a:rPr>
              <a:t>Da Sie als Praxissemesterstudierende </a:t>
            </a:r>
            <a:r>
              <a:rPr lang="de-DE" sz="2800" b="1" dirty="0">
                <a:solidFill>
                  <a:srgbClr val="0070C0"/>
                </a:solidFill>
                <a:sym typeface="Wingdings" panose="05000000000000000000" pitchFamily="2" charset="2"/>
              </a:rPr>
              <a:t>auf dem Weg zum Lehrberuf an Schulen </a:t>
            </a:r>
            <a:r>
              <a:rPr lang="de-DE" sz="2800" b="1" dirty="0">
                <a:sym typeface="Wingdings" panose="05000000000000000000" pitchFamily="2" charset="2"/>
              </a:rPr>
              <a:t>sind, gilt für Sie, sich bei Ihren Tätigkeiten an den Lernorten ZfsL und Schule an die dortigen Verfahrensweisen anzupassen, auch wenn für Ihre Tätigkeit an der Hochschule ggf. andere Regelungen gelten. </a:t>
            </a:r>
            <a:endParaRPr lang="de-DE" sz="2800" b="1" dirty="0"/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0500907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3003ECD-BB09-4F42-BD01-D999520F43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88640"/>
            <a:ext cx="9144000" cy="1228998"/>
          </a:xfrm>
        </p:spPr>
        <p:txBody>
          <a:bodyPr>
            <a:normAutofit/>
          </a:bodyPr>
          <a:lstStyle/>
          <a:p>
            <a:r>
              <a:rPr lang="de-DE" sz="3200" b="1" dirty="0">
                <a:solidFill>
                  <a:srgbClr val="0070C0"/>
                </a:solidFill>
              </a:rPr>
              <a:t>2. Welche Zielsetzungen verfolgt das</a:t>
            </a:r>
            <a:br>
              <a:rPr lang="de-DE" sz="3200" b="1" dirty="0">
                <a:solidFill>
                  <a:srgbClr val="0070C0"/>
                </a:solidFill>
              </a:rPr>
            </a:br>
            <a:r>
              <a:rPr lang="de-DE" sz="3200" b="1" dirty="0">
                <a:solidFill>
                  <a:srgbClr val="0070C0"/>
                </a:solidFill>
              </a:rPr>
              <a:t>     Praxissemester? </a:t>
            </a:r>
            <a:endParaRPr lang="de-DE" sz="3200" dirty="0"/>
          </a:p>
        </p:txBody>
      </p:sp>
      <p:pic>
        <p:nvPicPr>
          <p:cNvPr id="1026" name="Picture 2" descr="Der Weg zum smarten Ziel">
            <a:extLst>
              <a:ext uri="{FF2B5EF4-FFF2-40B4-BE49-F238E27FC236}">
                <a16:creationId xmlns:a16="http://schemas.microsoft.com/office/drawing/2014/main" id="{917E5EC2-39F7-49EF-8799-4253499BCFE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628800"/>
            <a:ext cx="7128792" cy="43204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29298117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CCBCB05-FDFB-4C2D-AA64-19D66ED990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68760"/>
          </a:xfrm>
        </p:spPr>
        <p:txBody>
          <a:bodyPr>
            <a:noAutofit/>
          </a:bodyPr>
          <a:lstStyle/>
          <a:p>
            <a:r>
              <a:rPr lang="de-DE" sz="3200" b="1" dirty="0">
                <a:solidFill>
                  <a:srgbClr val="0070C0"/>
                </a:solidFill>
              </a:rPr>
              <a:t>Wie erfahre ich, ob eine ZfsL-Begleitveranstaltung in Präsenz oder in Distanz stattfinden wird?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8CC5D855-5EBA-4C7A-A441-69465857FA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772816"/>
            <a:ext cx="9144000" cy="5085184"/>
          </a:xfrm>
        </p:spPr>
        <p:txBody>
          <a:bodyPr>
            <a:normAutofit fontScale="92500" lnSpcReduction="20000"/>
          </a:bodyPr>
          <a:lstStyle/>
          <a:p>
            <a:r>
              <a:rPr lang="de-DE" sz="2800" b="1" dirty="0"/>
              <a:t>Immer dann, wenn ein </a:t>
            </a:r>
            <a:r>
              <a:rPr lang="de-DE" sz="2800" b="1" dirty="0">
                <a:solidFill>
                  <a:srgbClr val="0070C0"/>
                </a:solidFill>
              </a:rPr>
              <a:t>Begleitformat des ZfsL nicht im regelhaften Präsenzformat stattfinden kann, sondern als digital unterstützte Distanzveranstaltung oder als Hybrid </a:t>
            </a:r>
            <a:r>
              <a:rPr lang="de-DE" sz="2800" b="1" dirty="0"/>
              <a:t>durchgeführt werden muss, informieren Sie Ihre verantwortlichen ZfsL-Begleitkräfte vorab über konkrete Modalitäten zum Format sowie Besonderheiten, die eventuell mit der Formatumstellung einhergehen. Warten Sie bitte ab, bis Sie Informationen erhalten.</a:t>
            </a:r>
          </a:p>
          <a:p>
            <a:r>
              <a:rPr lang="de-DE" sz="2800" b="1" dirty="0"/>
              <a:t>Prinzipiell kann </a:t>
            </a:r>
            <a:r>
              <a:rPr lang="de-DE" sz="2800" b="1" dirty="0">
                <a:solidFill>
                  <a:srgbClr val="0070C0"/>
                </a:solidFill>
              </a:rPr>
              <a:t>jedes Begleitformat des ZfsL (auch das BPG) auf ein entsprechendes Distanzformat </a:t>
            </a:r>
            <a:r>
              <a:rPr lang="de-DE" sz="2800" b="1" dirty="0"/>
              <a:t>umgestellt werden.</a:t>
            </a:r>
          </a:p>
          <a:p>
            <a:r>
              <a:rPr lang="de-DE" sz="2800" b="1" dirty="0"/>
              <a:t>Ihr </a:t>
            </a:r>
            <a:r>
              <a:rPr lang="de-DE" sz="2800" b="1" dirty="0">
                <a:solidFill>
                  <a:srgbClr val="0070C0"/>
                </a:solidFill>
              </a:rPr>
              <a:t>Praxissemester 02-2021 beginnt am ZfsL „digital“ in Distanz</a:t>
            </a:r>
            <a:r>
              <a:rPr lang="de-DE" sz="2800" b="1" dirty="0"/>
              <a:t>, je nach Pandemielage wird es im Laufe Ihrer schulpraktischen Phase Ihres Praxissemesters ggf. auf  Präsenzbetrieb als Regelfall umgestellt (was sehr wünschens-wert wäre). </a:t>
            </a:r>
          </a:p>
        </p:txBody>
      </p:sp>
    </p:spTree>
    <p:extLst>
      <p:ext uri="{BB962C8B-B14F-4D97-AF65-F5344CB8AC3E}">
        <p14:creationId xmlns:p14="http://schemas.microsoft.com/office/powerpoint/2010/main" val="2176713413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8D3550D-ABA3-4600-BAA7-850B5C3BBE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52736"/>
          </a:xfrm>
        </p:spPr>
        <p:txBody>
          <a:bodyPr>
            <a:noAutofit/>
          </a:bodyPr>
          <a:lstStyle/>
          <a:p>
            <a:r>
              <a:rPr lang="de-DE" sz="3200" b="1" dirty="0">
                <a:solidFill>
                  <a:srgbClr val="0070C0"/>
                </a:solidFill>
              </a:rPr>
              <a:t>Habe ich Anspruch darauf, an schulischen Corona-Testungen teilzunehmen?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BB18FE12-249D-4CE2-822C-87FD8666A4E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052736"/>
            <a:ext cx="9144000" cy="5805264"/>
          </a:xfrm>
        </p:spPr>
        <p:txBody>
          <a:bodyPr>
            <a:normAutofit lnSpcReduction="10000"/>
          </a:bodyPr>
          <a:lstStyle/>
          <a:p>
            <a:r>
              <a:rPr lang="de-DE" sz="2800" b="1" dirty="0">
                <a:ea typeface="Times New Roman" panose="02020603050405020304" pitchFamily="18" charset="0"/>
              </a:rPr>
              <a:t>Als Praxissemesterstudierende gehören Sie gemäß Schreiben des Ministeriums für Schule und Bildung NRW (MSB) vom 28.12.2020 </a:t>
            </a:r>
            <a:r>
              <a:rPr lang="de-DE" sz="2800" b="1" dirty="0">
                <a:effectLst/>
                <a:ea typeface="Times New Roman" panose="02020603050405020304" pitchFamily="18" charset="0"/>
              </a:rPr>
              <a:t>zum berechtigten Personenkreis für </a:t>
            </a:r>
            <a:r>
              <a:rPr lang="de-DE" sz="2800" b="1" dirty="0">
                <a:solidFill>
                  <a:srgbClr val="0070C0"/>
                </a:solidFill>
                <a:effectLst/>
                <a:ea typeface="Times New Roman" panose="02020603050405020304" pitchFamily="18" charset="0"/>
              </a:rPr>
              <a:t>freiwillige, anlasslose und kostenfreie Corona-Tests </a:t>
            </a:r>
            <a:r>
              <a:rPr lang="de-DE" sz="2800" b="1" dirty="0">
                <a:effectLst/>
                <a:ea typeface="Times New Roman" panose="02020603050405020304" pitchFamily="18" charset="0"/>
              </a:rPr>
              <a:t>(vorerst bis Ostern 2021)</a:t>
            </a:r>
            <a:r>
              <a:rPr lang="de-DE" sz="2800" b="1" dirty="0">
                <a:ea typeface="Times New Roman" panose="02020603050405020304" pitchFamily="18" charset="0"/>
              </a:rPr>
              <a:t>. Ihre Praktikumsschule informiert Sie über die möglichen Vorgehensweisen und stellt das </a:t>
            </a:r>
            <a:r>
              <a:rPr lang="de-DE" sz="2800" b="1" dirty="0">
                <a:solidFill>
                  <a:srgbClr val="0070C0"/>
                </a:solidFill>
                <a:ea typeface="Times New Roman" panose="02020603050405020304" pitchFamily="18" charset="0"/>
              </a:rPr>
              <a:t>entsprechend benötigte Formular</a:t>
            </a:r>
            <a:r>
              <a:rPr lang="de-DE" sz="2800" b="1" dirty="0">
                <a:ea typeface="Times New Roman" panose="02020603050405020304" pitchFamily="18" charset="0"/>
              </a:rPr>
              <a:t> für Sie aus. </a:t>
            </a:r>
          </a:p>
          <a:p>
            <a:pPr marL="0" indent="0">
              <a:buNone/>
            </a:pPr>
            <a:endParaRPr lang="de-DE" sz="2800" b="1" dirty="0">
              <a:ea typeface="Times New Roman" panose="02020603050405020304" pitchFamily="18" charset="0"/>
            </a:endParaRPr>
          </a:p>
          <a:p>
            <a:r>
              <a:rPr lang="de-DE" sz="2800" b="1" dirty="0">
                <a:ea typeface="Times New Roman" panose="02020603050405020304" pitchFamily="18" charset="0"/>
              </a:rPr>
              <a:t>Genauso wie Lehrkräfte haben Sie als Praxissemester-studierende aktuell einen Anspruch auf Aushändigung von </a:t>
            </a:r>
            <a:r>
              <a:rPr lang="de-DE" sz="2800" b="1" dirty="0">
                <a:solidFill>
                  <a:srgbClr val="0070C0"/>
                </a:solidFill>
                <a:ea typeface="Times New Roman" panose="02020603050405020304" pitchFamily="18" charset="0"/>
              </a:rPr>
              <a:t>FFP2-Masken </a:t>
            </a:r>
            <a:r>
              <a:rPr lang="de-DE" sz="2800" b="1" dirty="0">
                <a:ea typeface="Times New Roman" panose="02020603050405020304" pitchFamily="18" charset="0"/>
              </a:rPr>
              <a:t>durch Ihre Schule (sofern Sie dort im Präsenzbetrieb tätig sind). Bitte erkundigen Sie sich bei Ihrer/</a:t>
            </a:r>
            <a:r>
              <a:rPr lang="de-DE" sz="2800" b="1">
                <a:ea typeface="Times New Roman" panose="02020603050405020304" pitchFamily="18" charset="0"/>
              </a:rPr>
              <a:t>Ihrem Abba </a:t>
            </a:r>
            <a:r>
              <a:rPr lang="de-DE" sz="2800" b="1" dirty="0">
                <a:ea typeface="Times New Roman" panose="02020603050405020304" pitchFamily="18" charset="0"/>
              </a:rPr>
              <a:t>danach. </a:t>
            </a:r>
          </a:p>
          <a:p>
            <a:pPr marL="0" indent="0">
              <a:buNone/>
            </a:pP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40375278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3CE5CCB-CCB8-42D7-9781-8915F0EA3F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340768"/>
          </a:xfrm>
        </p:spPr>
        <p:txBody>
          <a:bodyPr>
            <a:normAutofit fontScale="90000"/>
          </a:bodyPr>
          <a:lstStyle/>
          <a:p>
            <a:r>
              <a:rPr lang="de-DE" sz="3000" b="1" dirty="0">
                <a:solidFill>
                  <a:srgbClr val="0070C0"/>
                </a:solidFill>
                <a:latin typeface="+mn-lt"/>
              </a:rPr>
              <a:t>Wenn kein Präsenzbetrieb möglich ist, kann ich dann meine </a:t>
            </a:r>
            <a:r>
              <a:rPr lang="de-DE" sz="3000" b="1" dirty="0" err="1">
                <a:solidFill>
                  <a:srgbClr val="0070C0"/>
                </a:solidFill>
                <a:latin typeface="+mn-lt"/>
              </a:rPr>
              <a:t>Anwesenheitsobligatorik</a:t>
            </a:r>
            <a:r>
              <a:rPr lang="de-DE" sz="3000" b="1" dirty="0">
                <a:solidFill>
                  <a:srgbClr val="0070C0"/>
                </a:solidFill>
                <a:latin typeface="+mn-lt"/>
              </a:rPr>
              <a:t> am ZfsL und an der Schule dennoch erfüllen?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ED367AC6-A943-431D-97D8-D95F1309B89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628800"/>
            <a:ext cx="9144000" cy="5229200"/>
          </a:xfrm>
        </p:spPr>
        <p:txBody>
          <a:bodyPr>
            <a:normAutofit lnSpcReduction="10000"/>
          </a:bodyPr>
          <a:lstStyle/>
          <a:p>
            <a:pPr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de-DE" sz="2800" b="1" dirty="0">
                <a:solidFill>
                  <a:srgbClr val="000000"/>
                </a:solidFill>
                <a:effectLst/>
                <a:ea typeface="Calibri" panose="020F0502020204030204" pitchFamily="34" charset="0"/>
                <a:cs typeface="Arial" panose="020B0604020202020204" pitchFamily="34" charset="0"/>
              </a:rPr>
              <a:t>Die </a:t>
            </a:r>
            <a:r>
              <a:rPr lang="de-DE" sz="2800" b="1" dirty="0">
                <a:solidFill>
                  <a:srgbClr val="0070C0"/>
                </a:solidFill>
                <a:effectLst/>
                <a:ea typeface="Calibri" panose="020F0502020204030204" pitchFamily="34" charset="0"/>
                <a:cs typeface="Arial" panose="020B0604020202020204" pitchFamily="34" charset="0"/>
              </a:rPr>
              <a:t>ZfsL-</a:t>
            </a:r>
            <a:r>
              <a:rPr lang="de-DE" sz="2800" b="1" dirty="0" err="1">
                <a:solidFill>
                  <a:srgbClr val="0070C0"/>
                </a:solidFill>
                <a:effectLst/>
                <a:ea typeface="Calibri" panose="020F0502020204030204" pitchFamily="34" charset="0"/>
                <a:cs typeface="Arial" panose="020B0604020202020204" pitchFamily="34" charset="0"/>
              </a:rPr>
              <a:t>Anwesenheitsobligatorik</a:t>
            </a:r>
            <a:r>
              <a:rPr lang="de-DE" sz="2800" b="1" dirty="0">
                <a:solidFill>
                  <a:srgbClr val="000000"/>
                </a:solidFill>
                <a:effectLst/>
                <a:ea typeface="Calibri" panose="020F0502020204030204" pitchFamily="34" charset="0"/>
                <a:cs typeface="Arial" panose="020B0604020202020204" pitchFamily="34" charset="0"/>
              </a:rPr>
              <a:t> ist unabhängig vom Format gleichbleibend, da prinzipiell jedes Begleitformat auf ein Distanzformat umgestellt werden kann.</a:t>
            </a:r>
          </a:p>
          <a:p>
            <a:pPr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de-DE" sz="2800" b="1" dirty="0">
                <a:solidFill>
                  <a:srgbClr val="000000"/>
                </a:solidFill>
                <a:ea typeface="Calibri" panose="020F0502020204030204" pitchFamily="34" charset="0"/>
                <a:cs typeface="Arial" panose="020B0604020202020204" pitchFamily="34" charset="0"/>
              </a:rPr>
              <a:t>In Bezug aus die </a:t>
            </a:r>
            <a:r>
              <a:rPr lang="de-DE" sz="2800" b="1" dirty="0">
                <a:solidFill>
                  <a:srgbClr val="000000"/>
                </a:solidFill>
                <a:effectLst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de-DE" sz="2800" b="1" dirty="0">
                <a:solidFill>
                  <a:srgbClr val="0070C0"/>
                </a:solidFill>
                <a:effectLst/>
                <a:ea typeface="Calibri" panose="020F0502020204030204" pitchFamily="34" charset="0"/>
                <a:cs typeface="Arial" panose="020B0604020202020204" pitchFamily="34" charset="0"/>
              </a:rPr>
              <a:t>schulbezogene </a:t>
            </a:r>
            <a:r>
              <a:rPr lang="de-DE" sz="2800" b="1" dirty="0" err="1">
                <a:solidFill>
                  <a:srgbClr val="0070C0"/>
                </a:solidFill>
                <a:effectLst/>
                <a:ea typeface="Calibri" panose="020F0502020204030204" pitchFamily="34" charset="0"/>
                <a:cs typeface="Arial" panose="020B0604020202020204" pitchFamily="34" charset="0"/>
              </a:rPr>
              <a:t>Anwesenheitsobligatorik</a:t>
            </a:r>
            <a:r>
              <a:rPr lang="de-DE" sz="2800" b="1" dirty="0">
                <a:solidFill>
                  <a:srgbClr val="0070C0"/>
                </a:solidFill>
                <a:effectLst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de-DE" sz="2800" b="1" dirty="0">
                <a:solidFill>
                  <a:srgbClr val="000000"/>
                </a:solidFill>
                <a:ea typeface="Calibri" panose="020F0502020204030204" pitchFamily="34" charset="0"/>
                <a:cs typeface="Arial" panose="020B0604020202020204" pitchFamily="34" charset="0"/>
              </a:rPr>
              <a:t>gelten besondere Regelungen. </a:t>
            </a:r>
            <a:r>
              <a:rPr lang="de-DE" sz="2800" b="1" dirty="0">
                <a:solidFill>
                  <a:srgbClr val="000000"/>
                </a:solidFill>
                <a:effectLst/>
                <a:ea typeface="Calibri" panose="020F0502020204030204" pitchFamily="34" charset="0"/>
                <a:cs typeface="Arial" panose="020B0604020202020204" pitchFamily="34" charset="0"/>
              </a:rPr>
              <a:t>Im </a:t>
            </a:r>
            <a:r>
              <a:rPr lang="de-DE" sz="2800" b="1" dirty="0"/>
              <a:t>Runderlass Praxiselemente vom 19.07.2020 heißt es u.a.: </a:t>
            </a:r>
          </a:p>
          <a:p>
            <a:pPr marL="0" indent="0">
              <a:lnSpc>
                <a:spcPct val="107000"/>
              </a:lnSpc>
              <a:buNone/>
            </a:pPr>
            <a:r>
              <a:rPr lang="de-DE" sz="2800" b="1" dirty="0"/>
              <a:t>     </a:t>
            </a:r>
            <a:r>
              <a:rPr lang="de-DE" sz="2600" b="1" dirty="0"/>
              <a:t>- </a:t>
            </a:r>
            <a:r>
              <a:rPr lang="de-DE" sz="2600" b="1" dirty="0">
                <a:solidFill>
                  <a:srgbClr val="000000"/>
                </a:solidFill>
                <a:effectLst/>
                <a:ea typeface="Calibri" panose="020F0502020204030204" pitchFamily="34" charset="0"/>
                <a:cs typeface="Arial" panose="020B0604020202020204" pitchFamily="34" charset="0"/>
              </a:rPr>
              <a:t>„Es wird davon ausgegangen, dass die </a:t>
            </a:r>
            <a:r>
              <a:rPr lang="de-DE" sz="2600" b="1" dirty="0">
                <a:solidFill>
                  <a:srgbClr val="0070C0"/>
                </a:solidFill>
                <a:effectLst/>
                <a:ea typeface="Calibri" panose="020F0502020204030204" pitchFamily="34" charset="0"/>
                <a:cs typeface="Arial" panose="020B0604020202020204" pitchFamily="34" charset="0"/>
              </a:rPr>
              <a:t>vorgesehene</a:t>
            </a:r>
          </a:p>
          <a:p>
            <a:pPr marL="0" indent="0">
              <a:lnSpc>
                <a:spcPct val="107000"/>
              </a:lnSpc>
              <a:buNone/>
            </a:pPr>
            <a:r>
              <a:rPr lang="de-DE" sz="2600" b="1" dirty="0">
                <a:solidFill>
                  <a:srgbClr val="0070C0"/>
                </a:solidFill>
                <a:ea typeface="Calibri" panose="020F0502020204030204" pitchFamily="34" charset="0"/>
                <a:cs typeface="Arial" panose="020B0604020202020204" pitchFamily="34" charset="0"/>
              </a:rPr>
              <a:t>     </a:t>
            </a:r>
            <a:r>
              <a:rPr lang="de-DE" sz="2600" b="1" dirty="0">
                <a:solidFill>
                  <a:srgbClr val="0070C0"/>
                </a:solidFill>
                <a:effectLst/>
                <a:ea typeface="Calibri" panose="020F0502020204030204" pitchFamily="34" charset="0"/>
                <a:cs typeface="Arial" panose="020B0604020202020204" pitchFamily="34" charset="0"/>
              </a:rPr>
              <a:t>   Ausbildungszeit </a:t>
            </a:r>
            <a:r>
              <a:rPr lang="de-DE" sz="2600" b="1" dirty="0">
                <a:solidFill>
                  <a:srgbClr val="000000"/>
                </a:solidFill>
                <a:effectLst/>
                <a:ea typeface="Calibri" panose="020F0502020204030204" pitchFamily="34" charset="0"/>
                <a:cs typeface="Arial" panose="020B0604020202020204" pitchFamily="34" charset="0"/>
              </a:rPr>
              <a:t>im Bereich des Lernorts Schule (§ 8 LZV)</a:t>
            </a:r>
          </a:p>
          <a:p>
            <a:pPr marL="0" indent="0">
              <a:lnSpc>
                <a:spcPct val="107000"/>
              </a:lnSpc>
              <a:buNone/>
            </a:pPr>
            <a:r>
              <a:rPr lang="de-DE" sz="2600" b="1" dirty="0">
                <a:solidFill>
                  <a:srgbClr val="000000"/>
                </a:solidFill>
                <a:ea typeface="Calibri" panose="020F0502020204030204" pitchFamily="34" charset="0"/>
                <a:cs typeface="Arial" panose="020B0604020202020204" pitchFamily="34" charset="0"/>
              </a:rPr>
              <a:t>     </a:t>
            </a:r>
            <a:r>
              <a:rPr lang="de-DE" sz="2600" b="1" dirty="0">
                <a:solidFill>
                  <a:srgbClr val="000000"/>
                </a:solidFill>
                <a:effectLst/>
                <a:ea typeface="Calibri" panose="020F0502020204030204" pitchFamily="34" charset="0"/>
                <a:cs typeface="Arial" panose="020B0604020202020204" pitchFamily="34" charset="0"/>
              </a:rPr>
              <a:t>   in der Regel erreicht</a:t>
            </a:r>
            <a:r>
              <a:rPr lang="de-DE" sz="2600" b="1" dirty="0">
                <a:solidFill>
                  <a:srgbClr val="000000"/>
                </a:solidFill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de-DE" sz="2600" b="1" dirty="0">
                <a:solidFill>
                  <a:srgbClr val="000000"/>
                </a:solidFill>
                <a:effectLst/>
                <a:ea typeface="Calibri" panose="020F0502020204030204" pitchFamily="34" charset="0"/>
                <a:cs typeface="Arial" panose="020B0604020202020204" pitchFamily="34" charset="0"/>
              </a:rPr>
              <a:t>werden  kann; dabei sind auch</a:t>
            </a:r>
          </a:p>
          <a:p>
            <a:pPr marL="0" indent="0">
              <a:lnSpc>
                <a:spcPct val="107000"/>
              </a:lnSpc>
              <a:buNone/>
            </a:pPr>
            <a:r>
              <a:rPr lang="de-DE" sz="2600" b="1" dirty="0">
                <a:solidFill>
                  <a:srgbClr val="0070C0"/>
                </a:solidFill>
                <a:ea typeface="Calibri" panose="020F0502020204030204" pitchFamily="34" charset="0"/>
                <a:cs typeface="Arial" panose="020B0604020202020204" pitchFamily="34" charset="0"/>
              </a:rPr>
              <a:t>     </a:t>
            </a:r>
            <a:r>
              <a:rPr lang="de-DE" sz="2600" b="1" dirty="0">
                <a:solidFill>
                  <a:srgbClr val="0070C0"/>
                </a:solidFill>
                <a:effectLst/>
                <a:ea typeface="Calibri" panose="020F0502020204030204" pitchFamily="34" charset="0"/>
                <a:cs typeface="Arial" panose="020B0604020202020204" pitchFamily="34" charset="0"/>
              </a:rPr>
              <a:t>   Beteiligungen </a:t>
            </a:r>
            <a:r>
              <a:rPr lang="de-DE" sz="2600" b="1" dirty="0">
                <a:solidFill>
                  <a:srgbClr val="000000"/>
                </a:solidFill>
                <a:effectLst/>
                <a:ea typeface="Calibri" panose="020F0502020204030204" pitchFamily="34" charset="0"/>
                <a:cs typeface="Arial" panose="020B0604020202020204" pitchFamily="34" charset="0"/>
              </a:rPr>
              <a:t>von Praxissemesterstudierenden an</a:t>
            </a:r>
          </a:p>
          <a:p>
            <a:pPr marL="0" indent="0">
              <a:lnSpc>
                <a:spcPct val="107000"/>
              </a:lnSpc>
              <a:buNone/>
            </a:pPr>
            <a:r>
              <a:rPr lang="de-DE" sz="2600" b="1" dirty="0">
                <a:solidFill>
                  <a:srgbClr val="000000"/>
                </a:solidFill>
                <a:ea typeface="Calibri" panose="020F0502020204030204" pitchFamily="34" charset="0"/>
                <a:cs typeface="Arial" panose="020B0604020202020204" pitchFamily="34" charset="0"/>
              </a:rPr>
              <a:t>     </a:t>
            </a:r>
            <a:r>
              <a:rPr lang="de-DE" sz="2600" b="1" dirty="0">
                <a:solidFill>
                  <a:srgbClr val="000000"/>
                </a:solidFill>
                <a:effectLst/>
                <a:ea typeface="Calibri" panose="020F0502020204030204" pitchFamily="34" charset="0"/>
                <a:cs typeface="Arial" panose="020B0604020202020204" pitchFamily="34" charset="0"/>
              </a:rPr>
              <a:t>   Formen des Unterrichts auf Distanz einzubeziehen.“ </a:t>
            </a:r>
            <a:endParaRPr lang="de-DE" sz="2600" b="1" dirty="0"/>
          </a:p>
        </p:txBody>
      </p:sp>
    </p:spTree>
    <p:extLst>
      <p:ext uri="{BB962C8B-B14F-4D97-AF65-F5344CB8AC3E}">
        <p14:creationId xmlns:p14="http://schemas.microsoft.com/office/powerpoint/2010/main" val="3752822460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CD91535-EA67-400B-8F64-8B787D738F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/>
          <a:p>
            <a:r>
              <a:rPr lang="de-DE" sz="3200" b="1" dirty="0">
                <a:solidFill>
                  <a:srgbClr val="0070C0"/>
                </a:solidFill>
              </a:rPr>
              <a:t>Fortsetzung: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930F4386-9FE8-443D-9F83-23F7BC588D3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196752"/>
            <a:ext cx="9144000" cy="5661248"/>
          </a:xfrm>
        </p:spPr>
        <p:txBody>
          <a:bodyPr>
            <a:normAutofit/>
          </a:bodyPr>
          <a:lstStyle/>
          <a:p>
            <a:pPr marL="571500" indent="-457200">
              <a:lnSpc>
                <a:spcPct val="107000"/>
              </a:lnSpc>
              <a:buFontTx/>
              <a:buChar char="-"/>
            </a:pPr>
            <a:r>
              <a:rPr lang="de-DE" sz="2600" b="1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Schulen können bei </a:t>
            </a:r>
            <a:r>
              <a:rPr lang="de-DE" sz="2600" b="1" dirty="0">
                <a:solidFill>
                  <a:srgbClr val="0070C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fehlenden (</a:t>
            </a:r>
            <a:r>
              <a:rPr lang="de-DE" sz="2600" b="1" dirty="0">
                <a:solidFill>
                  <a:srgbClr val="0070C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C</a:t>
            </a:r>
            <a:r>
              <a:rPr lang="de-DE" sz="2600" b="1" dirty="0">
                <a:solidFill>
                  <a:srgbClr val="0070C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orona-bedingten) Möglichkeiten zur Erfüllung der Anwesenheitspflicht </a:t>
            </a:r>
            <a:r>
              <a:rPr lang="de-DE" sz="2600" b="1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durch die PSS von den Erlass-Vorgaben „im Benehmen mit dem ZfsL“ (d.h. durch Information des ZfsL) abweichen.</a:t>
            </a:r>
            <a:r>
              <a:rPr lang="de-DE" sz="2600" b="1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</a:p>
          <a:p>
            <a:pPr marL="114300" indent="0">
              <a:lnSpc>
                <a:spcPct val="107000"/>
              </a:lnSpc>
              <a:buNone/>
            </a:pPr>
            <a:endParaRPr lang="de-DE" sz="2600" b="1" dirty="0">
              <a:effectLst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571500" indent="-457200">
              <a:lnSpc>
                <a:spcPct val="107000"/>
              </a:lnSpc>
              <a:buFontTx/>
              <a:buChar char="-"/>
            </a:pPr>
            <a:r>
              <a:rPr lang="de-DE" sz="2600" b="1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„Die Anforderungen an Umfang und Gestaltung von </a:t>
            </a:r>
            <a:r>
              <a:rPr lang="de-DE" sz="2600" b="1" dirty="0">
                <a:solidFill>
                  <a:srgbClr val="0070C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Unterricht unter Begleitung und Unterrichtsvorhaben </a:t>
            </a:r>
            <a:r>
              <a:rPr lang="de-DE" sz="2600" b="1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(…) können an allen Schulen an die jeweiligen schulischen und unterrichtlichen Möglichkeiten angepasst werden.“</a:t>
            </a:r>
            <a:endParaRPr lang="de-DE" sz="2600" b="1" dirty="0"/>
          </a:p>
        </p:txBody>
      </p:sp>
    </p:spTree>
    <p:extLst>
      <p:ext uri="{BB962C8B-B14F-4D97-AF65-F5344CB8AC3E}">
        <p14:creationId xmlns:p14="http://schemas.microsoft.com/office/powerpoint/2010/main" val="2877332620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0FDFE4E-3822-4F41-9ADE-0322A45B3F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17638"/>
          </a:xfrm>
        </p:spPr>
        <p:txBody>
          <a:bodyPr>
            <a:normAutofit/>
          </a:bodyPr>
          <a:lstStyle/>
          <a:p>
            <a:r>
              <a:rPr lang="de-DE" sz="3200" b="1" dirty="0">
                <a:solidFill>
                  <a:srgbClr val="0070C0"/>
                </a:solidFill>
              </a:rPr>
              <a:t>Was muss ich beachten, wenn meine ZfsL-Begleitkraft an meine Schule kommt? 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B4369C34-E374-4D5F-931C-A3CF09EAEA1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417638"/>
            <a:ext cx="9144000" cy="5440362"/>
          </a:xfrm>
        </p:spPr>
        <p:txBody>
          <a:bodyPr>
            <a:normAutofit/>
          </a:bodyPr>
          <a:lstStyle/>
          <a:p>
            <a:r>
              <a:rPr lang="de-DE" sz="2800" b="1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Trotz aller Vorgaben haben Schulen </a:t>
            </a:r>
            <a:r>
              <a:rPr lang="de-DE" sz="2800" b="1" dirty="0">
                <a:solidFill>
                  <a:srgbClr val="000000"/>
                </a:solidFill>
                <a:ea typeface="Times New Roman" panose="02020603050405020304" pitchFamily="18" charset="0"/>
              </a:rPr>
              <a:t>Spielräume bei der Ausgestaltung  ihres </a:t>
            </a:r>
            <a:r>
              <a:rPr lang="de-DE" sz="2800" b="1" dirty="0">
                <a:solidFill>
                  <a:srgbClr val="0070C0"/>
                </a:solidFill>
                <a:ea typeface="Times New Roman" panose="02020603050405020304" pitchFamily="18" charset="0"/>
              </a:rPr>
              <a:t>schulischen Hygienekonzepts</a:t>
            </a:r>
            <a:r>
              <a:rPr lang="de-DE" sz="2800" b="1" dirty="0">
                <a:solidFill>
                  <a:srgbClr val="000000"/>
                </a:solidFill>
                <a:ea typeface="Times New Roman" panose="02020603050405020304" pitchFamily="18" charset="0"/>
              </a:rPr>
              <a:t>, um standortspezifischen Gegebenheiten gerecht zu werden. Was an Ihrer Praktikumsschule gilt, gilt demnach nicht unbedingt für andere Schulen gleichermaßen</a:t>
            </a:r>
          </a:p>
          <a:p>
            <a:r>
              <a:rPr lang="de-DE" sz="2800" b="1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Bitte </a:t>
            </a:r>
            <a:r>
              <a:rPr lang="de-DE" sz="2800" b="1" dirty="0">
                <a:solidFill>
                  <a:srgbClr val="0070C0"/>
                </a:solidFill>
                <a:effectLst/>
                <a:ea typeface="Times New Roman" panose="02020603050405020304" pitchFamily="18" charset="0"/>
              </a:rPr>
              <a:t>informieren Sie Ihre ZfsL-Begleitkraft </a:t>
            </a:r>
            <a:r>
              <a:rPr lang="de-DE" sz="2800" b="1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(und ggf. weitere Studierende) vor einer Praxisbegleitung </a:t>
            </a:r>
            <a:r>
              <a:rPr lang="de-DE" sz="2800" b="1" dirty="0">
                <a:solidFill>
                  <a:srgbClr val="0070C0"/>
                </a:solidFill>
                <a:effectLst/>
                <a:ea typeface="Times New Roman" panose="02020603050405020304" pitchFamily="18" charset="0"/>
              </a:rPr>
              <a:t>über relevante Inhalte des schulischen Hygienekonzeptes Ihrer Schule </a:t>
            </a:r>
            <a:r>
              <a:rPr lang="de-DE" sz="2800" b="1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(Wahl des Eingangs in die Schule, Eintragung in Anwesenheitsliste bei Betreten der Schule, Anmeldung im Sekretariat, schulinterne Maskenschutz-Regelungen etc.).</a:t>
            </a:r>
            <a:endParaRPr lang="de-DE" sz="2800" b="1" dirty="0"/>
          </a:p>
        </p:txBody>
      </p:sp>
    </p:spTree>
    <p:extLst>
      <p:ext uri="{BB962C8B-B14F-4D97-AF65-F5344CB8AC3E}">
        <p14:creationId xmlns:p14="http://schemas.microsoft.com/office/powerpoint/2010/main" val="1076153702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F3D90FB-2775-453B-AABA-D8338F2AEE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sz="3200" b="1" dirty="0">
                <a:solidFill>
                  <a:srgbClr val="0070C0"/>
                </a:solidFill>
              </a:rPr>
              <a:t>Wie kann ich meine Tätigkeit am Lernort Schule ausüben, wenn </a:t>
            </a:r>
            <a:r>
              <a:rPr lang="de-DE" sz="3200" b="1" dirty="0" err="1">
                <a:solidFill>
                  <a:srgbClr val="0070C0"/>
                </a:solidFill>
              </a:rPr>
              <a:t>coronabedingt</a:t>
            </a:r>
            <a:r>
              <a:rPr lang="de-DE" sz="3200" b="1" dirty="0">
                <a:solidFill>
                  <a:srgbClr val="0070C0"/>
                </a:solidFill>
              </a:rPr>
              <a:t> kein Präsenzunterricht möglich sein sollte? 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57634CDA-5B9F-4B67-ABC8-195480AEC39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772816"/>
            <a:ext cx="9144000" cy="4968552"/>
          </a:xfrm>
        </p:spPr>
        <p:txBody>
          <a:bodyPr>
            <a:noAutofit/>
          </a:bodyPr>
          <a:lstStyle/>
          <a:p>
            <a:r>
              <a:rPr lang="de-DE" sz="2800" b="1" dirty="0">
                <a:solidFill>
                  <a:srgbClr val="000000"/>
                </a:solidFill>
                <a:ea typeface="Times New Roman" panose="02020603050405020304" pitchFamily="18" charset="0"/>
                <a:cs typeface="Arial" panose="020B0604020202020204" pitchFamily="34" charset="0"/>
              </a:rPr>
              <a:t>Bitten Sie frühzeitig (z.B. bei Ihrem Schulantritt) und eigeninitiativ um </a:t>
            </a:r>
            <a:r>
              <a:rPr lang="de-DE" sz="2800" b="1" dirty="0">
                <a:solidFill>
                  <a:srgbClr val="0070C0"/>
                </a:solidFill>
                <a:ea typeface="Times New Roman" panose="02020603050405020304" pitchFamily="18" charset="0"/>
                <a:cs typeface="Arial" panose="020B0604020202020204" pitchFamily="34" charset="0"/>
              </a:rPr>
              <a:t>Aufnahme als Teilnehmer*in  in die von Ihrer Schule genutzte schulinterne digitale Arbeitsplattform</a:t>
            </a:r>
            <a:r>
              <a:rPr lang="de-DE" sz="2800" b="1" dirty="0">
                <a:solidFill>
                  <a:srgbClr val="000000"/>
                </a:solidFill>
                <a:ea typeface="Times New Roman" panose="02020603050405020304" pitchFamily="18" charset="0"/>
                <a:cs typeface="Arial" panose="020B0604020202020204" pitchFamily="34" charset="0"/>
              </a:rPr>
              <a:t>, damit Sie während eines möglichen Distanzunterrichts entsprechende Zugriffs- und Teilnahmemöglichkeiten haben.</a:t>
            </a:r>
          </a:p>
          <a:p>
            <a:r>
              <a:rPr lang="de-DE" sz="2800" b="1" dirty="0">
                <a:solidFill>
                  <a:srgbClr val="000000"/>
                </a:solidFill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Damit Ihre Beteiligung  auch während eines möglichen Distanzunterrichts möglich ist, erfragen Sie proaktiv die </a:t>
            </a:r>
            <a:r>
              <a:rPr lang="de-DE" sz="2800" b="1" dirty="0">
                <a:solidFill>
                  <a:srgbClr val="0070C0"/>
                </a:solidFill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Kontaktdaten der für Sie zuständigen Mentor*innen sowie Ihrer/Ihres Abba</a:t>
            </a:r>
            <a:r>
              <a:rPr lang="de-DE" sz="2800" b="1" dirty="0">
                <a:solidFill>
                  <a:srgbClr val="000000"/>
                </a:solidFill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, um gege</a:t>
            </a:r>
            <a:r>
              <a:rPr lang="de-DE" sz="2800" b="1" dirty="0">
                <a:solidFill>
                  <a:srgbClr val="000000"/>
                </a:solidFill>
                <a:ea typeface="Times New Roman" panose="02020603050405020304" pitchFamily="18" charset="0"/>
                <a:cs typeface="Arial" panose="020B0604020202020204" pitchFamily="34" charset="0"/>
              </a:rPr>
              <a:t>benenfalls </a:t>
            </a:r>
            <a:r>
              <a:rPr lang="de-DE" sz="2800" b="1" dirty="0">
                <a:solidFill>
                  <a:srgbClr val="000000"/>
                </a:solidFill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selbstständig Kontakt zu diesen aufnehmen zu </a:t>
            </a:r>
            <a:r>
              <a:rPr lang="de-DE" sz="2800" b="1" dirty="0">
                <a:solidFill>
                  <a:srgbClr val="000000"/>
                </a:solidFill>
                <a:ea typeface="Times New Roman" panose="02020603050405020304" pitchFamily="18" charset="0"/>
                <a:cs typeface="Arial" panose="020B0604020202020204" pitchFamily="34" charset="0"/>
              </a:rPr>
              <a:t>k</a:t>
            </a:r>
            <a:r>
              <a:rPr lang="de-DE" sz="2800" b="1" dirty="0">
                <a:solidFill>
                  <a:srgbClr val="000000"/>
                </a:solidFill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önnen</a:t>
            </a:r>
            <a:r>
              <a:rPr lang="de-DE" sz="2800" b="1" dirty="0">
                <a:solidFill>
                  <a:srgbClr val="000000"/>
                </a:solidFill>
                <a:ea typeface="Times New Roman" panose="02020603050405020304" pitchFamily="18" charset="0"/>
                <a:cs typeface="Arial" panose="020B0604020202020204" pitchFamily="34" charset="0"/>
              </a:rPr>
              <a:t>. </a:t>
            </a:r>
          </a:p>
          <a:p>
            <a:pPr marL="0" indent="0">
              <a:buNone/>
            </a:pPr>
            <a:endParaRPr lang="de-DE" sz="2400" dirty="0">
              <a:solidFill>
                <a:srgbClr val="000000"/>
              </a:solidFill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0" indent="0" algn="just">
              <a:buNone/>
            </a:pPr>
            <a:endParaRPr lang="de-DE" sz="2400" dirty="0">
              <a:solidFill>
                <a:srgbClr val="000000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0" indent="0" algn="just">
              <a:buNone/>
            </a:pPr>
            <a:r>
              <a:rPr lang="de-DE" sz="2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	</a:t>
            </a:r>
            <a:endParaRPr lang="de-DE" sz="2400" dirty="0"/>
          </a:p>
        </p:txBody>
      </p:sp>
    </p:spTree>
    <p:extLst>
      <p:ext uri="{BB962C8B-B14F-4D97-AF65-F5344CB8AC3E}">
        <p14:creationId xmlns:p14="http://schemas.microsoft.com/office/powerpoint/2010/main" val="3658206672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775DEBF-DB60-4601-9560-6E9214BAA0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/>
          <a:p>
            <a:r>
              <a:rPr lang="de-DE" sz="3200" b="1" dirty="0">
                <a:solidFill>
                  <a:srgbClr val="0070C0"/>
                </a:solidFill>
              </a:rPr>
              <a:t>Fortsetzung: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0CAF2897-BBE1-46B5-8256-B9DA9220F6E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731837"/>
            <a:ext cx="9144000" cy="6126163"/>
          </a:xfrm>
        </p:spPr>
        <p:txBody>
          <a:bodyPr>
            <a:normAutofit fontScale="92500" lnSpcReduction="20000"/>
          </a:bodyPr>
          <a:lstStyle/>
          <a:p>
            <a:r>
              <a:rPr lang="de-DE" sz="2800" b="1" dirty="0"/>
              <a:t>Nutzen Sie in Absprache mit Ihren Mentor*innen vielfältige Möglichkeiten, um am Distanzunterricht aktiv </a:t>
            </a:r>
            <a:r>
              <a:rPr lang="de-DE" sz="2800" b="1" dirty="0">
                <a:solidFill>
                  <a:srgbClr val="0070C0"/>
                </a:solidFill>
              </a:rPr>
              <a:t>mitzuwirken</a:t>
            </a:r>
            <a:r>
              <a:rPr lang="de-DE" sz="2800" b="1" dirty="0"/>
              <a:t>. </a:t>
            </a:r>
          </a:p>
          <a:p>
            <a:pPr marL="0" indent="0">
              <a:buNone/>
            </a:pPr>
            <a:endParaRPr lang="de-DE" sz="2800" b="1" dirty="0"/>
          </a:p>
          <a:p>
            <a:r>
              <a:rPr lang="de-DE" sz="2800" b="1" dirty="0"/>
              <a:t>Eine Reihe von praxisbezogenen Anregungen dazu gibt die im August 2020 veröffentlichte so genannte </a:t>
            </a:r>
            <a:r>
              <a:rPr lang="de-DE" sz="2800" b="1" dirty="0">
                <a:solidFill>
                  <a:srgbClr val="0070C0"/>
                </a:solidFill>
              </a:rPr>
              <a:t>„Handreichung zur lernförderlichen Verknüpfung von Präsenz- und Distanzunterricht“ </a:t>
            </a:r>
            <a:r>
              <a:rPr lang="de-DE" sz="2800" b="1" dirty="0">
                <a:solidFill>
                  <a:srgbClr val="000000"/>
                </a:solidFill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des Ministeriums (MSB NRW, S. 10): </a:t>
            </a:r>
          </a:p>
          <a:p>
            <a:pPr marL="0" indent="0">
              <a:buNone/>
            </a:pPr>
            <a:endParaRPr lang="de-DE" sz="2800" b="1" dirty="0">
              <a:solidFill>
                <a:srgbClr val="000000"/>
              </a:solidFill>
              <a:effectLst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>
              <a:buFontTx/>
              <a:buChar char="-"/>
            </a:pPr>
            <a:r>
              <a:rPr lang="de-DE" sz="2600" b="1" dirty="0">
                <a:solidFill>
                  <a:srgbClr val="0070C0"/>
                </a:solidFill>
              </a:rPr>
              <a:t>Tandemlösungen</a:t>
            </a:r>
            <a:r>
              <a:rPr lang="de-DE" sz="2600" b="1" dirty="0"/>
              <a:t> von Lehrkräften und PS-Studierenden bei Videokonferenzen </a:t>
            </a:r>
          </a:p>
          <a:p>
            <a:pPr>
              <a:buFontTx/>
              <a:buChar char="-"/>
            </a:pPr>
            <a:r>
              <a:rPr lang="de-DE" sz="2600" b="1" dirty="0">
                <a:solidFill>
                  <a:srgbClr val="0070C0"/>
                </a:solidFill>
              </a:rPr>
              <a:t>Gemeinsame Konzeption </a:t>
            </a:r>
            <a:r>
              <a:rPr lang="de-DE" sz="2600" b="1" dirty="0"/>
              <a:t>von Aufgaben für den Videounterricht</a:t>
            </a:r>
          </a:p>
          <a:p>
            <a:pPr>
              <a:buFontTx/>
              <a:buChar char="-"/>
            </a:pPr>
            <a:r>
              <a:rPr lang="de-DE" sz="2600" b="1" dirty="0"/>
              <a:t>Unterstützung bei der </a:t>
            </a:r>
            <a:r>
              <a:rPr lang="de-DE" sz="2600" b="1" dirty="0">
                <a:solidFill>
                  <a:srgbClr val="0070C0"/>
                </a:solidFill>
              </a:rPr>
              <a:t>Zusammenstellung digitaler Tools </a:t>
            </a:r>
            <a:r>
              <a:rPr lang="de-DE" sz="2600" b="1" dirty="0"/>
              <a:t>bei der Unterrichtsplanung</a:t>
            </a:r>
          </a:p>
          <a:p>
            <a:pPr>
              <a:buFontTx/>
              <a:buChar char="-"/>
            </a:pPr>
            <a:r>
              <a:rPr lang="de-DE" sz="2600" b="1" dirty="0">
                <a:solidFill>
                  <a:srgbClr val="0070C0"/>
                </a:solidFill>
              </a:rPr>
              <a:t>Produktion von Online-Material </a:t>
            </a:r>
            <a:r>
              <a:rPr lang="de-DE" sz="2600" b="1" dirty="0"/>
              <a:t>(Videos, Podcasts etc.)</a:t>
            </a:r>
          </a:p>
          <a:p>
            <a:pPr>
              <a:buFontTx/>
              <a:buChar char="-"/>
            </a:pPr>
            <a:r>
              <a:rPr lang="de-DE" sz="2600" b="1" dirty="0"/>
              <a:t>Unterstützung bei der </a:t>
            </a:r>
            <a:r>
              <a:rPr lang="de-DE" sz="2600" b="1" dirty="0">
                <a:solidFill>
                  <a:srgbClr val="0070C0"/>
                </a:solidFill>
              </a:rPr>
              <a:t>Korrektur digital gestellter Aufgaben</a:t>
            </a:r>
          </a:p>
          <a:p>
            <a:pPr>
              <a:buFontTx/>
              <a:buChar char="-"/>
            </a:pPr>
            <a:r>
              <a:rPr lang="de-DE" sz="2600" b="1" dirty="0"/>
              <a:t>…</a:t>
            </a:r>
          </a:p>
          <a:p>
            <a:pPr marL="0" indent="0">
              <a:buNone/>
            </a:pPr>
            <a:endParaRPr lang="de-DE" sz="2800" dirty="0"/>
          </a:p>
          <a:p>
            <a:pPr marL="0" indent="0">
              <a:buNone/>
            </a:pPr>
            <a:endParaRPr lang="de-DE" sz="2800" b="1" dirty="0">
              <a:solidFill>
                <a:srgbClr val="000000"/>
              </a:solidFill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de-DE" sz="2800" b="1" dirty="0"/>
          </a:p>
        </p:txBody>
      </p:sp>
    </p:spTree>
    <p:extLst>
      <p:ext uri="{BB962C8B-B14F-4D97-AF65-F5344CB8AC3E}">
        <p14:creationId xmlns:p14="http://schemas.microsoft.com/office/powerpoint/2010/main" val="1899632888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D5B3A30-F1C4-4C8A-AC95-DD52FAEFF8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08504" cy="1340768"/>
          </a:xfrm>
        </p:spPr>
        <p:txBody>
          <a:bodyPr>
            <a:normAutofit/>
          </a:bodyPr>
          <a:lstStyle/>
          <a:p>
            <a:r>
              <a:rPr lang="de-DE" sz="3200" b="1" dirty="0">
                <a:solidFill>
                  <a:srgbClr val="0070C0"/>
                </a:solidFill>
              </a:rPr>
              <a:t>Was kann ich tun, wenn ich selbst zu einer Corona-Risikogruppe gehöre</a:t>
            </a:r>
            <a:r>
              <a:rPr lang="de-DE" sz="3200" b="1">
                <a:solidFill>
                  <a:srgbClr val="0070C0"/>
                </a:solidFill>
              </a:rPr>
              <a:t>? </a:t>
            </a:r>
            <a:endParaRPr lang="de-DE" sz="3200" b="1" dirty="0">
              <a:solidFill>
                <a:srgbClr val="0070C0"/>
              </a:solidFill>
            </a:endParaRP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BB5A4642-A3D5-49C6-B374-FA854B18BB1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496" y="1124744"/>
            <a:ext cx="9108504" cy="5733256"/>
          </a:xfrm>
        </p:spPr>
        <p:txBody>
          <a:bodyPr>
            <a:noAutofit/>
          </a:bodyPr>
          <a:lstStyle/>
          <a:p>
            <a:r>
              <a:rPr lang="de-DE" sz="2600" b="1" dirty="0"/>
              <a:t>Im Falle einer Risikogruppenzugehörigkeit legen Sie Ihrer Schulleitung sowie den ZfsL-Praxissemesterbeauftragten bitte ein </a:t>
            </a:r>
            <a:r>
              <a:rPr lang="de-DE" sz="2600" b="1" dirty="0">
                <a:solidFill>
                  <a:srgbClr val="0070C0"/>
                </a:solidFill>
              </a:rPr>
              <a:t>Attest</a:t>
            </a:r>
            <a:r>
              <a:rPr lang="de-DE" sz="2600" b="1" dirty="0"/>
              <a:t> vor, aus dem hervorgeht, dass bei einer Covid-19-Infektion die Gefahr eines schweren Krankheitsverlaufs besteht (der Grund für die erhöhte Gefährdung muss nicht genannt sein).</a:t>
            </a:r>
          </a:p>
          <a:p>
            <a:pPr marL="0" indent="0">
              <a:buNone/>
            </a:pPr>
            <a:endParaRPr lang="de-DE" sz="1000" b="1" dirty="0"/>
          </a:p>
          <a:p>
            <a:r>
              <a:rPr lang="de-DE" sz="2600" b="1" dirty="0"/>
              <a:t>Schule und ZfsL entwickeln einen </a:t>
            </a:r>
            <a:r>
              <a:rPr lang="de-DE" sz="2600" b="1" dirty="0">
                <a:solidFill>
                  <a:srgbClr val="0070C0"/>
                </a:solidFill>
              </a:rPr>
              <a:t>Organisations- und Kommunikations-Plan </a:t>
            </a:r>
            <a:r>
              <a:rPr lang="de-DE" sz="2600" b="1" dirty="0"/>
              <a:t>für Ihre möglichst umfangreiche Einbindung in Anlehnung an die Hinweise des MSB (Handreichung vom 06.08.2020), damit die </a:t>
            </a:r>
            <a:r>
              <a:rPr lang="de-DE" sz="2600" b="1" dirty="0" err="1"/>
              <a:t>Obligatorik</a:t>
            </a:r>
            <a:r>
              <a:rPr lang="de-DE" sz="2600" b="1" dirty="0"/>
              <a:t> erfüllt und das erfolgreiche Absolvieren des schulseitigen Teils des PS trotz (gänzlich oder teilweise) fehlender Präsenz abschließend bescheinigt werden kann.</a:t>
            </a:r>
          </a:p>
        </p:txBody>
      </p:sp>
    </p:spTree>
    <p:extLst>
      <p:ext uri="{BB962C8B-B14F-4D97-AF65-F5344CB8AC3E}">
        <p14:creationId xmlns:p14="http://schemas.microsoft.com/office/powerpoint/2010/main" val="3662468869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7240643-0C60-4A31-8A2E-D2C14907EE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/>
          <a:p>
            <a:r>
              <a:rPr lang="de-DE" sz="3200" b="1" dirty="0">
                <a:solidFill>
                  <a:srgbClr val="0070C0"/>
                </a:solidFill>
              </a:rPr>
              <a:t>Fortsetzung: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26D023B0-8FC8-4A82-85BC-88FDCF37DF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908720"/>
            <a:ext cx="9144000" cy="5949280"/>
          </a:xfrm>
        </p:spPr>
        <p:txBody>
          <a:bodyPr/>
          <a:lstStyle/>
          <a:p>
            <a:endParaRPr lang="de-DE" sz="3200" b="1" dirty="0"/>
          </a:p>
          <a:p>
            <a:r>
              <a:rPr lang="de-DE" sz="2800" b="1" dirty="0"/>
              <a:t>Als Risikopatient*in können Sie am </a:t>
            </a:r>
            <a:r>
              <a:rPr lang="de-DE" sz="2800" b="1" dirty="0" err="1"/>
              <a:t>ZfL</a:t>
            </a:r>
            <a:r>
              <a:rPr lang="de-DE" sz="2800" b="1" dirty="0"/>
              <a:t> der WWU einen </a:t>
            </a:r>
            <a:r>
              <a:rPr lang="de-DE" sz="2800" b="1" dirty="0">
                <a:solidFill>
                  <a:srgbClr val="0070C0"/>
                </a:solidFill>
              </a:rPr>
              <a:t>Härtefallantrag auf einen Antrag auf vollständige Distanzteilnahme </a:t>
            </a:r>
            <a:r>
              <a:rPr lang="de-DE" sz="2800" b="1" dirty="0"/>
              <a:t>an der schulpraktischen Phase Ihres Praxissemesters 02/2021 stellen. </a:t>
            </a:r>
          </a:p>
          <a:p>
            <a:endParaRPr lang="de-DE" sz="2800" b="1" dirty="0"/>
          </a:p>
          <a:p>
            <a:r>
              <a:rPr lang="de-DE" sz="2800" b="1" dirty="0"/>
              <a:t>Bitte nehmen Sie vor einer solchen Antragstellung zunächst </a:t>
            </a:r>
            <a:r>
              <a:rPr lang="de-DE" sz="2800" b="1" dirty="0">
                <a:solidFill>
                  <a:srgbClr val="0070C0"/>
                </a:solidFill>
              </a:rPr>
              <a:t>Kontakt zu den Praxissemesterbeauftragten </a:t>
            </a:r>
            <a:r>
              <a:rPr lang="de-DE" sz="2800" b="1" dirty="0"/>
              <a:t>auf für eine </a:t>
            </a:r>
            <a:r>
              <a:rPr lang="de-DE" sz="2800" b="1" dirty="0">
                <a:solidFill>
                  <a:srgbClr val="0070C0"/>
                </a:solidFill>
              </a:rPr>
              <a:t>kurze Beratung</a:t>
            </a:r>
            <a:r>
              <a:rPr lang="de-DE" sz="2800" b="1" dirty="0"/>
              <a:t>. </a:t>
            </a:r>
          </a:p>
          <a:p>
            <a:pPr marL="0" indent="0">
              <a:buNone/>
            </a:pPr>
            <a:endParaRPr lang="de-DE" b="1" dirty="0">
              <a:solidFill>
                <a:srgbClr val="00B050"/>
              </a:solidFill>
            </a:endParaRPr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132473520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1F2BA0A-5D34-4771-8190-F9A37F18FC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42585"/>
            <a:ext cx="8229600" cy="1514207"/>
          </a:xfrm>
        </p:spPr>
        <p:txBody>
          <a:bodyPr>
            <a:noAutofit/>
          </a:bodyPr>
          <a:lstStyle/>
          <a:p>
            <a:r>
              <a:rPr lang="de-DE" sz="3200" b="1" dirty="0">
                <a:solidFill>
                  <a:srgbClr val="0070C0"/>
                </a:solidFill>
              </a:rPr>
              <a:t>Kurz vor Schluss: </a:t>
            </a:r>
            <a:br>
              <a:rPr lang="de-DE" sz="3200" b="1" dirty="0">
                <a:solidFill>
                  <a:srgbClr val="0070C0"/>
                </a:solidFill>
              </a:rPr>
            </a:br>
            <a:r>
              <a:rPr lang="de-DE" sz="3200" b="1" dirty="0">
                <a:solidFill>
                  <a:srgbClr val="0070C0"/>
                </a:solidFill>
              </a:rPr>
              <a:t>Wir freuen uns über ein kurzes Feedback von Ihnen!</a:t>
            </a: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355C3E62-FE77-4092-934F-08F81CE6A732}"/>
              </a:ext>
            </a:extLst>
          </p:cNvPr>
          <p:cNvSpPr txBox="1"/>
          <p:nvPr/>
        </p:nvSpPr>
        <p:spPr>
          <a:xfrm flipH="1">
            <a:off x="4572000" y="1844824"/>
            <a:ext cx="4572000" cy="49705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/>
              <a:t>Bitte geben Sie Ihr Feedback über </a:t>
            </a:r>
            <a:r>
              <a:rPr lang="de-DE" sz="2400" b="1" dirty="0" err="1"/>
              <a:t>Edkimo</a:t>
            </a:r>
            <a:r>
              <a:rPr lang="de-DE" sz="2400" b="1" dirty="0"/>
              <a:t>. </a:t>
            </a:r>
          </a:p>
          <a:p>
            <a:endParaRPr lang="de-DE" sz="2400" b="1" dirty="0"/>
          </a:p>
          <a:p>
            <a:r>
              <a:rPr lang="de-DE" sz="2400" b="1" u="sng" dirty="0"/>
              <a:t>Teilnahmemöglichkeiten: </a:t>
            </a:r>
          </a:p>
          <a:p>
            <a:endParaRPr lang="de-DE" sz="2400" b="1" u="sng" dirty="0"/>
          </a:p>
          <a:p>
            <a:pPr marL="514350" indent="-514350">
              <a:buAutoNum type="arabicPeriod"/>
            </a:pPr>
            <a:r>
              <a:rPr lang="de-DE" sz="2400" b="1" dirty="0"/>
              <a:t>QR-Code</a:t>
            </a:r>
          </a:p>
          <a:p>
            <a:pPr marL="514350" indent="-514350">
              <a:buAutoNum type="arabicPeriod"/>
            </a:pPr>
            <a:r>
              <a:rPr lang="de-DE" sz="2400" b="1" dirty="0" err="1"/>
              <a:t>Edkimo</a:t>
            </a:r>
            <a:r>
              <a:rPr lang="de-DE" sz="2400" b="1" dirty="0"/>
              <a:t>-App (edkimo.com), dann bitte den Feedback-Code </a:t>
            </a:r>
            <a:r>
              <a:rPr lang="de-DE" sz="2400" b="1" dirty="0" err="1">
                <a:effectLst/>
                <a:highlight>
                  <a:srgbClr val="FFFF00"/>
                </a:highlight>
                <a:ea typeface="Times New Roman" panose="02020603050405020304" pitchFamily="18" charset="0"/>
              </a:rPr>
              <a:t>tomtiper</a:t>
            </a:r>
            <a:r>
              <a:rPr lang="de-DE" sz="2400" b="1" dirty="0">
                <a:effectLst/>
                <a:ea typeface="Times New Roman" panose="02020603050405020304" pitchFamily="18" charset="0"/>
              </a:rPr>
              <a:t> eingeben</a:t>
            </a:r>
            <a:endParaRPr lang="de-DE" sz="2400" b="1" dirty="0">
              <a:effectLst/>
              <a:ea typeface="Calibri" panose="020F0502020204030204" pitchFamily="34" charset="0"/>
            </a:endParaRPr>
          </a:p>
          <a:p>
            <a:pPr marL="514350" indent="-514350">
              <a:buAutoNum type="arabicPeriod"/>
            </a:pPr>
            <a:r>
              <a:rPr lang="de-DE" sz="2400" b="1" dirty="0"/>
              <a:t>Befragungs-Direktlink (im Zoom-Chat).  </a:t>
            </a:r>
          </a:p>
          <a:p>
            <a:endParaRPr lang="de-DE" sz="2000" b="1" dirty="0"/>
          </a:p>
          <a:p>
            <a:r>
              <a:rPr lang="de-DE" sz="3200" b="1" dirty="0">
                <a:solidFill>
                  <a:srgbClr val="0070C0"/>
                </a:solidFill>
              </a:rPr>
              <a:t>           Vielen Dank!</a:t>
            </a:r>
          </a:p>
        </p:txBody>
      </p:sp>
      <p:pic>
        <p:nvPicPr>
          <p:cNvPr id="4" name="Picture 1">
            <a:extLst>
              <a:ext uri="{FF2B5EF4-FFF2-40B4-BE49-F238E27FC236}">
                <a16:creationId xmlns:a16="http://schemas.microsoft.com/office/drawing/2014/main" id="{6C03D789-6612-4B60-9CCD-8DEA6D0AEDD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r:link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876816"/>
            <a:ext cx="4055059" cy="41559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6462070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9E369AF2-0902-4D1C-AB17-BCE29B19E2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92696"/>
          </a:xfrm>
        </p:spPr>
        <p:txBody>
          <a:bodyPr>
            <a:normAutofit/>
          </a:bodyPr>
          <a:lstStyle/>
          <a:p>
            <a:r>
              <a:rPr lang="de-DE" sz="3600" b="1" dirty="0">
                <a:solidFill>
                  <a:srgbClr val="0070C0"/>
                </a:solidFill>
              </a:rPr>
              <a:t>Zielsetzungen im Praxissemester gemäß LZV</a:t>
            </a:r>
            <a:endParaRPr lang="de-DE" sz="1800" dirty="0"/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D588701E-E342-49C0-9B70-5911D31AF9DC}"/>
              </a:ext>
            </a:extLst>
          </p:cNvPr>
          <p:cNvSpPr txBox="1"/>
          <p:nvPr/>
        </p:nvSpPr>
        <p:spPr>
          <a:xfrm>
            <a:off x="0" y="797511"/>
            <a:ext cx="9144000" cy="584775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500" b="1" dirty="0"/>
              <a:t>„Konstituierend  (…) ist (…) eine </a:t>
            </a:r>
            <a:r>
              <a:rPr lang="de-DE" sz="2500" b="1" dirty="0">
                <a:solidFill>
                  <a:srgbClr val="0070C0"/>
                </a:solidFill>
              </a:rPr>
              <a:t>professionsorientierte</a:t>
            </a:r>
            <a:r>
              <a:rPr lang="de-DE" sz="2500" b="1" dirty="0"/>
              <a:t> </a:t>
            </a:r>
            <a:r>
              <a:rPr lang="de-DE" sz="2500" b="1" dirty="0">
                <a:solidFill>
                  <a:srgbClr val="0070C0"/>
                </a:solidFill>
              </a:rPr>
              <a:t>Kompetenzentwicklung. </a:t>
            </a:r>
            <a:r>
              <a:rPr lang="de-DE" sz="2500" b="1" dirty="0"/>
              <a:t>Dabei umfassen die angestrebten Fähigkeiten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500" b="1" dirty="0"/>
              <a:t>„</a:t>
            </a:r>
            <a:r>
              <a:rPr lang="de-DE" sz="2500" b="1" dirty="0">
                <a:solidFill>
                  <a:srgbClr val="0070C0"/>
                </a:solidFill>
              </a:rPr>
              <a:t>grundlegende Elemente schulischen Lehrens und Lernens </a:t>
            </a:r>
            <a:r>
              <a:rPr lang="de-DE" sz="2500" b="1" dirty="0"/>
              <a:t>(...) zu </a:t>
            </a:r>
            <a:r>
              <a:rPr lang="de-DE" sz="2500" b="1" dirty="0">
                <a:solidFill>
                  <a:srgbClr val="0070C0"/>
                </a:solidFill>
              </a:rPr>
              <a:t>planen, durchzuführen und zu reflektieren,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500" b="1" dirty="0"/>
              <a:t>Konzepte und Verfahren von </a:t>
            </a:r>
            <a:r>
              <a:rPr lang="de-DE" sz="2500" b="1" dirty="0">
                <a:solidFill>
                  <a:srgbClr val="0070C0"/>
                </a:solidFill>
              </a:rPr>
              <a:t>Leistungsbeurteilung,</a:t>
            </a:r>
            <a:r>
              <a:rPr lang="de-DE" sz="2500" b="1" dirty="0"/>
              <a:t> pädagogischer </a:t>
            </a:r>
            <a:r>
              <a:rPr lang="de-DE" sz="2500" b="1" dirty="0">
                <a:solidFill>
                  <a:srgbClr val="0070C0"/>
                </a:solidFill>
              </a:rPr>
              <a:t>Diagnostik und individueller Förderung </a:t>
            </a:r>
            <a:r>
              <a:rPr lang="de-DE" sz="2500" b="1" dirty="0"/>
              <a:t>anzuwenden und zu reflektieren,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500" b="1" dirty="0"/>
              <a:t>den </a:t>
            </a:r>
            <a:r>
              <a:rPr lang="de-DE" sz="2500" b="1" dirty="0">
                <a:solidFill>
                  <a:srgbClr val="0070C0"/>
                </a:solidFill>
              </a:rPr>
              <a:t>Erziehungsauftrag </a:t>
            </a:r>
            <a:r>
              <a:rPr lang="de-DE" sz="2500" b="1" dirty="0"/>
              <a:t>der Schule wahrzunehmen und sich an der Umsetzung zu beteiligen,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500" b="1" dirty="0">
                <a:solidFill>
                  <a:srgbClr val="0070C0"/>
                </a:solidFill>
              </a:rPr>
              <a:t>theoriegeleitete Erkundungen im Handlungsfeld Schule zu planen, durchzuführen und auszuwerten </a:t>
            </a:r>
            <a:r>
              <a:rPr lang="de-DE" sz="2500" b="1" dirty="0"/>
              <a:t>sowie aus Erfahrungen in der Praxis Fragestellungen an Theorien zu entwickeln und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500" b="1" dirty="0"/>
              <a:t>ein </a:t>
            </a:r>
            <a:r>
              <a:rPr lang="de-DE" sz="2500" b="1" dirty="0">
                <a:solidFill>
                  <a:srgbClr val="0070C0"/>
                </a:solidFill>
              </a:rPr>
              <a:t>eigenes professionelles Selbstkonzept zu entwickeln</a:t>
            </a:r>
            <a:r>
              <a:rPr lang="de-DE" sz="2500" b="1" dirty="0"/>
              <a:t>.“ </a:t>
            </a:r>
          </a:p>
          <a:p>
            <a:pPr marL="0" indent="0">
              <a:buNone/>
            </a:pPr>
            <a:r>
              <a:rPr lang="de-DE" sz="1200" dirty="0"/>
              <a:t>                                                                                               [aus:  </a:t>
            </a:r>
            <a:r>
              <a:rPr lang="de-DE" sz="1200" b="1" dirty="0"/>
              <a:t>Verordnung über den Zugang zum nordrhein-westfälischen Vorbereitungsdienst</a:t>
            </a:r>
          </a:p>
          <a:p>
            <a:pPr marL="0" indent="0">
              <a:buNone/>
            </a:pPr>
            <a:r>
              <a:rPr lang="de-DE" sz="1200" b="1" dirty="0"/>
              <a:t>                                                                                                          für Lehrämter an Schulen (LZV) </a:t>
            </a:r>
            <a:r>
              <a:rPr lang="de-DE" sz="1200" dirty="0"/>
              <a:t>vom  18.06.2009, §8 </a:t>
            </a:r>
            <a:r>
              <a:rPr lang="de-DE" sz="1200" b="1" i="1" dirty="0"/>
              <a:t>(Praxissemester)</a:t>
            </a:r>
            <a:r>
              <a:rPr lang="de-DE" sz="1200" dirty="0"/>
              <a:t>]</a:t>
            </a:r>
          </a:p>
        </p:txBody>
      </p:sp>
    </p:spTree>
    <p:extLst>
      <p:ext uri="{BB962C8B-B14F-4D97-AF65-F5344CB8AC3E}">
        <p14:creationId xmlns:p14="http://schemas.microsoft.com/office/powerpoint/2010/main" val="830620311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7E93BDB-CEE1-453F-A4CC-B53AF6CEBB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36712"/>
          </a:xfrm>
          <a:solidFill>
            <a:schemeClr val="bg2"/>
          </a:solidFill>
        </p:spPr>
        <p:txBody>
          <a:bodyPr>
            <a:normAutofit/>
          </a:bodyPr>
          <a:lstStyle/>
          <a:p>
            <a:r>
              <a:rPr lang="de-DE" sz="3200" b="1" dirty="0">
                <a:solidFill>
                  <a:srgbClr val="0070C0"/>
                </a:solidFill>
              </a:rPr>
              <a:t>   11. Zu guter Letzt:</a:t>
            </a:r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775630DC-82DB-4160-BD11-E64A989A30DA}"/>
              </a:ext>
            </a:extLst>
          </p:cNvPr>
          <p:cNvSpPr txBox="1"/>
          <p:nvPr/>
        </p:nvSpPr>
        <p:spPr>
          <a:xfrm>
            <a:off x="0" y="836712"/>
            <a:ext cx="9144000" cy="61247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600" b="1" dirty="0"/>
              <a:t>Lesen Sie sich bitte weiter ein in die Informationen des  ZfsL-</a:t>
            </a:r>
            <a:r>
              <a:rPr lang="de-DE" sz="2600" b="1" dirty="0" err="1"/>
              <a:t>Moodle</a:t>
            </a:r>
            <a:r>
              <a:rPr lang="de-DE" sz="2600" b="1" dirty="0"/>
              <a:t>-Kurses </a:t>
            </a:r>
            <a:r>
              <a:rPr lang="de-DE" sz="2600" b="1" dirty="0">
                <a:solidFill>
                  <a:srgbClr val="0070C0"/>
                </a:solidFill>
              </a:rPr>
              <a:t>„Informationsportal Praxissemester-Studierende“.</a:t>
            </a:r>
            <a:endParaRPr lang="de-DE" sz="1000" b="1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600" b="1" dirty="0"/>
              <a:t>Notieren Sie gern alle</a:t>
            </a:r>
            <a:r>
              <a:rPr lang="de-DE" sz="2600" b="1" dirty="0">
                <a:solidFill>
                  <a:srgbClr val="0070C0"/>
                </a:solidFill>
              </a:rPr>
              <a:t> Fragen</a:t>
            </a:r>
            <a:r>
              <a:rPr lang="de-DE" sz="2600" b="1" dirty="0"/>
              <a:t>, die für Sie noch offen geblieben sind und/oder zu denen Sie sich weitere Konkretisierungen wünschen.</a:t>
            </a:r>
          </a:p>
          <a:p>
            <a:endParaRPr lang="de-DE" sz="1000" b="1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600" b="1" dirty="0"/>
              <a:t>Im Rahmen unserer </a:t>
            </a:r>
            <a:r>
              <a:rPr lang="de-DE" sz="2600" b="1" dirty="0" err="1">
                <a:solidFill>
                  <a:srgbClr val="0070C0"/>
                </a:solidFill>
              </a:rPr>
              <a:t>Einführungsveran</a:t>
            </a:r>
            <a:r>
              <a:rPr lang="de-DE" sz="2600" b="1" dirty="0">
                <a:solidFill>
                  <a:srgbClr val="0070C0"/>
                </a:solidFill>
              </a:rPr>
              <a:t>-</a:t>
            </a:r>
          </a:p>
          <a:p>
            <a:r>
              <a:rPr lang="de-DE" sz="2600" b="1" dirty="0">
                <a:solidFill>
                  <a:srgbClr val="0070C0"/>
                </a:solidFill>
              </a:rPr>
              <a:t>     </a:t>
            </a:r>
            <a:r>
              <a:rPr lang="de-DE" sz="2600" b="1" dirty="0" err="1">
                <a:solidFill>
                  <a:srgbClr val="0070C0"/>
                </a:solidFill>
              </a:rPr>
              <a:t>staltung</a:t>
            </a:r>
            <a:r>
              <a:rPr lang="de-DE" sz="2600" b="1" dirty="0"/>
              <a:t> wird Gelegenheit sein, Ihre</a:t>
            </a:r>
          </a:p>
          <a:p>
            <a:r>
              <a:rPr lang="de-DE" sz="2600" b="1" dirty="0"/>
              <a:t>     Fragen </a:t>
            </a:r>
            <a:r>
              <a:rPr lang="de-DE" sz="2800" b="1" dirty="0"/>
              <a:t>zu klären. </a:t>
            </a:r>
          </a:p>
          <a:p>
            <a:endParaRPr lang="de-DE" sz="2400" b="1" dirty="0"/>
          </a:p>
          <a:p>
            <a:pPr algn="ctr"/>
            <a:endParaRPr lang="de-DE" sz="1000" b="1" dirty="0">
              <a:solidFill>
                <a:srgbClr val="0070C0"/>
              </a:solidFill>
            </a:endParaRPr>
          </a:p>
          <a:p>
            <a:pPr algn="ctr"/>
            <a:endParaRPr lang="de-DE" sz="3200" b="1" dirty="0">
              <a:solidFill>
                <a:srgbClr val="0070C0"/>
              </a:solidFill>
            </a:endParaRPr>
          </a:p>
          <a:p>
            <a:pPr algn="ctr"/>
            <a:r>
              <a:rPr lang="de-DE" sz="3200" b="1" dirty="0">
                <a:solidFill>
                  <a:srgbClr val="0070C0"/>
                </a:solidFill>
              </a:rPr>
              <a:t>Wir sehen uns am ZfsL und freuen uns auf Sie!</a:t>
            </a:r>
          </a:p>
          <a:p>
            <a:pPr algn="ctr"/>
            <a:r>
              <a:rPr lang="de-DE" sz="2400" b="1" dirty="0"/>
              <a:t>Udo Nesselbosch und Sabine Badde </a:t>
            </a:r>
          </a:p>
          <a:p>
            <a:pPr algn="ctr"/>
            <a:r>
              <a:rPr lang="de-DE" sz="2400" b="1" dirty="0"/>
              <a:t>(Praba-Team ZfsL MS GyGe)</a:t>
            </a:r>
          </a:p>
        </p:txBody>
      </p:sp>
      <p:pic>
        <p:nvPicPr>
          <p:cNvPr id="7" name="Picture 2" descr="Bildergebnis für fragezeichen">
            <a:extLst>
              <a:ext uri="{FF2B5EF4-FFF2-40B4-BE49-F238E27FC236}">
                <a16:creationId xmlns:a16="http://schemas.microsoft.com/office/drawing/2014/main" id="{C751CAC1-5FFF-446A-9273-4D05BF89543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6" y="3068960"/>
            <a:ext cx="2987824" cy="2520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0170741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490043" y="188641"/>
            <a:ext cx="3008313" cy="1686344"/>
          </a:xfrm>
          <a:solidFill>
            <a:schemeClr val="tx2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de-DE" sz="3200" u="sng" dirty="0">
                <a:solidFill>
                  <a:srgbClr val="0070C0"/>
                </a:solidFill>
              </a:rPr>
              <a:t>CHANCEN</a:t>
            </a:r>
            <a:r>
              <a:rPr lang="de-DE" sz="3200" dirty="0">
                <a:solidFill>
                  <a:srgbClr val="0070C0"/>
                </a:solidFill>
              </a:rPr>
              <a:t> des Praxissemesters für Sie sind…</a:t>
            </a:r>
            <a:endParaRPr lang="de-DE" sz="3200" dirty="0"/>
          </a:p>
        </p:txBody>
      </p:sp>
      <p:sp>
        <p:nvSpPr>
          <p:cNvPr id="5" name="Inhaltsplatzhalter 4"/>
          <p:cNvSpPr>
            <a:spLocks noGrp="1"/>
          </p:cNvSpPr>
          <p:nvPr>
            <p:ph idx="1"/>
          </p:nvPr>
        </p:nvSpPr>
        <p:spPr>
          <a:xfrm>
            <a:off x="3596578" y="188641"/>
            <a:ext cx="5151886" cy="6669359"/>
          </a:xfrm>
        </p:spPr>
        <p:txBody>
          <a:bodyPr>
            <a:noAutofit/>
          </a:bodyPr>
          <a:lstStyle/>
          <a:p>
            <a:r>
              <a:rPr lang="de-DE" sz="2600" b="1" dirty="0"/>
              <a:t>Ihr durch die eigene Schulzeit gewonnenes</a:t>
            </a:r>
            <a:r>
              <a:rPr lang="de-DE" sz="2600" b="1" dirty="0">
                <a:solidFill>
                  <a:schemeClr val="accent1"/>
                </a:solidFill>
              </a:rPr>
              <a:t> </a:t>
            </a:r>
            <a:r>
              <a:rPr lang="de-DE" sz="2600" b="1" dirty="0">
                <a:solidFill>
                  <a:srgbClr val="0070C0"/>
                </a:solidFill>
              </a:rPr>
              <a:t>Bild vom Lehrberuf und dem System Schule zu überprüfen,</a:t>
            </a:r>
          </a:p>
          <a:p>
            <a:r>
              <a:rPr lang="de-DE" sz="2600" b="1" dirty="0"/>
              <a:t>Ihre an der</a:t>
            </a:r>
            <a:r>
              <a:rPr lang="de-DE" sz="2600" b="1" dirty="0">
                <a:solidFill>
                  <a:srgbClr val="0070C0"/>
                </a:solidFill>
              </a:rPr>
              <a:t> Universität gewonnenen Kenntnisse anzuwenden </a:t>
            </a:r>
            <a:r>
              <a:rPr lang="de-DE" sz="2600" b="1" dirty="0"/>
              <a:t>und zu planen, woran Sie noch arbeiten wollen,</a:t>
            </a:r>
          </a:p>
          <a:p>
            <a:r>
              <a:rPr lang="de-DE" sz="2600" b="1" dirty="0">
                <a:solidFill>
                  <a:srgbClr val="0070C0"/>
                </a:solidFill>
              </a:rPr>
              <a:t>Ihre eigenen Fähigkeiten und Ressourcen für den Lehrberuf</a:t>
            </a:r>
            <a:r>
              <a:rPr lang="de-DE" sz="2600" b="1" dirty="0">
                <a:solidFill>
                  <a:schemeClr val="accent1"/>
                </a:solidFill>
              </a:rPr>
              <a:t> </a:t>
            </a:r>
            <a:r>
              <a:rPr lang="de-DE" sz="2600" b="1" dirty="0"/>
              <a:t>noch vor Beginn des 18monatigen Vorbereitungsdienstes (VD/Referendariat)  </a:t>
            </a:r>
            <a:r>
              <a:rPr lang="de-DE" sz="2600" b="1" dirty="0">
                <a:solidFill>
                  <a:srgbClr val="0070C0"/>
                </a:solidFill>
              </a:rPr>
              <a:t>genauer kennenzulernen, zu erweitern und zu reflektieren. </a:t>
            </a:r>
          </a:p>
        </p:txBody>
      </p:sp>
      <p:sp>
        <p:nvSpPr>
          <p:cNvPr id="6" name="Textplatzhalter 5"/>
          <p:cNvSpPr>
            <a:spLocks noGrp="1"/>
          </p:cNvSpPr>
          <p:nvPr>
            <p:ph type="body" sz="half" idx="2"/>
          </p:nvPr>
        </p:nvSpPr>
        <p:spPr>
          <a:xfrm>
            <a:off x="457200" y="2132857"/>
            <a:ext cx="3008313" cy="3672407"/>
          </a:xfrm>
        </p:spPr>
        <p:txBody>
          <a:bodyPr/>
          <a:lstStyle/>
          <a:p>
            <a:endParaRPr lang="de-DE" dirty="0"/>
          </a:p>
        </p:txBody>
      </p:sp>
      <p:pic>
        <p:nvPicPr>
          <p:cNvPr id="3" name="Grafik 2" descr="Ein Bild, das Objekt, Kleiderbügel enthält.&#10;&#10;Automatisch generierte Beschreibung">
            <a:extLst>
              <a:ext uri="{FF2B5EF4-FFF2-40B4-BE49-F238E27FC236}">
                <a16:creationId xmlns:a16="http://schemas.microsoft.com/office/drawing/2014/main" id="{DD65FA08-EA14-4D32-BF66-BE8D275F681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2132857"/>
            <a:ext cx="3139378" cy="41044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5139097"/>
      </p:ext>
    </p:extLst>
  </p:cSld>
  <p:clrMapOvr>
    <a:masterClrMapping/>
  </p:clrMapOvr>
  <p:transition spd="slow"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865B02A-6B51-40E4-B876-D1CC62FF73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858218"/>
          </a:xfrm>
        </p:spPr>
        <p:txBody>
          <a:bodyPr>
            <a:normAutofit/>
          </a:bodyPr>
          <a:lstStyle/>
          <a:p>
            <a:r>
              <a:rPr lang="de-DE" sz="3200" b="1" dirty="0">
                <a:solidFill>
                  <a:srgbClr val="0070C0"/>
                </a:solidFill>
              </a:rPr>
              <a:t>Ein PS = Zwei schulseitige Lernorte </a:t>
            </a:r>
            <a:br>
              <a:rPr lang="de-DE" sz="3200" b="1" dirty="0">
                <a:solidFill>
                  <a:srgbClr val="0070C0"/>
                </a:solidFill>
              </a:rPr>
            </a:br>
            <a:r>
              <a:rPr lang="de-DE" sz="2400" b="1" dirty="0">
                <a:solidFill>
                  <a:srgbClr val="0070C0"/>
                </a:solidFill>
              </a:rPr>
              <a:t>Eine Art duale Ausbildung                                                                        (vgl. Vorbereitungsdienst /Referendariat)</a:t>
            </a:r>
            <a:endParaRPr lang="de-DE" sz="2400" b="1" dirty="0"/>
          </a:p>
        </p:txBody>
      </p:sp>
      <p:graphicFrame>
        <p:nvGraphicFramePr>
          <p:cNvPr id="4" name="Inhaltsplatzhalter 3">
            <a:extLst>
              <a:ext uri="{FF2B5EF4-FFF2-40B4-BE49-F238E27FC236}">
                <a16:creationId xmlns:a16="http://schemas.microsoft.com/office/drawing/2014/main" id="{E406FA8E-FDA4-4B32-9DCC-B85511D99A6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90893047"/>
              </p:ext>
            </p:extLst>
          </p:nvPr>
        </p:nvGraphicFramePr>
        <p:xfrm>
          <a:off x="457200" y="1988840"/>
          <a:ext cx="8229600" cy="413732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31150522"/>
      </p:ext>
    </p:extLst>
  </p:cSld>
  <p:clrMapOvr>
    <a:masterClrMapping/>
  </p:clrMapOvr>
</p:sld>
</file>

<file path=ppt/theme/theme1.xml><?xml version="1.0" encoding="utf-8"?>
<a:theme xmlns:a="http://schemas.openxmlformats.org/drawingml/2006/main" name="Larissa">
  <a:themeElements>
    <a:clrScheme name="Executive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5369</Words>
  <Application>Microsoft Office PowerPoint</Application>
  <PresentationFormat>Bildschirmpräsentation (4:3)</PresentationFormat>
  <Paragraphs>628</Paragraphs>
  <Slides>70</Slides>
  <Notes>31</Notes>
  <HiddenSlides>0</HiddenSlides>
  <MMClips>0</MMClips>
  <ScaleCrop>false</ScaleCrop>
  <HeadingPairs>
    <vt:vector size="8" baseType="variant">
      <vt:variant>
        <vt:lpstr>Verwendete Schriftarten</vt:lpstr>
      </vt:variant>
      <vt:variant>
        <vt:i4>6</vt:i4>
      </vt:variant>
      <vt:variant>
        <vt:lpstr>Design</vt:lpstr>
      </vt:variant>
      <vt:variant>
        <vt:i4>1</vt:i4>
      </vt:variant>
      <vt:variant>
        <vt:lpstr>Eingebettete OLE-Server</vt:lpstr>
      </vt:variant>
      <vt:variant>
        <vt:i4>1</vt:i4>
      </vt:variant>
      <vt:variant>
        <vt:lpstr>Folientitel</vt:lpstr>
      </vt:variant>
      <vt:variant>
        <vt:i4>70</vt:i4>
      </vt:variant>
    </vt:vector>
  </HeadingPairs>
  <TitlesOfParts>
    <vt:vector size="78" baseType="lpstr">
      <vt:lpstr>-apple-system</vt:lpstr>
      <vt:lpstr>Arial</vt:lpstr>
      <vt:lpstr>Calibri</vt:lpstr>
      <vt:lpstr>Cambria</vt:lpstr>
      <vt:lpstr>Courier New</vt:lpstr>
      <vt:lpstr>Symbol</vt:lpstr>
      <vt:lpstr>Larissa</vt:lpstr>
      <vt:lpstr>Dokument</vt:lpstr>
      <vt:lpstr>PowerPoint-Präsentation</vt:lpstr>
      <vt:lpstr>Anwesenheitsliste Zentrale Einführungsveranstaltung  24.02.2021</vt:lpstr>
      <vt:lpstr>  Welche Informationen enthält diese Info-PDF? </vt:lpstr>
      <vt:lpstr>  1. Wie erreiche ich die      Praxissemesterbeauftragten (Prabas)?  </vt:lpstr>
      <vt:lpstr>    Welche/r Praba ist für mich/meine Schule zuständig und damit meine erste Ansprechperson? </vt:lpstr>
      <vt:lpstr>2. Welche Zielsetzungen verfolgt das      Praxissemester? </vt:lpstr>
      <vt:lpstr>Zielsetzungen im Praxissemester gemäß LZV</vt:lpstr>
      <vt:lpstr>CHANCEN des Praxissemesters für Sie sind…</vt:lpstr>
      <vt:lpstr>Ein PS = Zwei schulseitige Lernorte  Eine Art duale Ausbildung                                                                        (vgl. Vorbereitungsdienst /Referendariat)</vt:lpstr>
      <vt:lpstr>Leitidee der Begleitung im PS an Schule und ZfsL (Orientierungsrahmen Ausbildungsregion MS, gültig seit PS 2/19)</vt:lpstr>
      <vt:lpstr>Konsequenzen  aus der Leitidee des PS  für die inhaltliche Gestaltung der ZfsL-Begleitveranstaltungen (BVs)                                                                      Einerseits… Nähe zum VD (Referendariat)</vt:lpstr>
      <vt:lpstr>Konsequenzen  aus der Leitidee des PS für die inhaltliche Gestaltung der ZfsL-Begleitveranstaltungen (BVs)                Andererseits… Abgrenzung vom VD (Referendariat)</vt:lpstr>
      <vt:lpstr>3. Wie differenziert sich die schulseitige Obligatorik?</vt:lpstr>
      <vt:lpstr>4. Was muss ich wissen zum Lernort ZfsL?</vt:lpstr>
      <vt:lpstr>Mit welchen Personen habe ich am Lernort ZfsL näher zu tun?</vt:lpstr>
      <vt:lpstr>Wo sind für mich wichtige Informationen/ Dokumente hinterlegt? </vt:lpstr>
      <vt:lpstr>Fortsetzung:</vt:lpstr>
      <vt:lpstr>An welchen Tagen liegen meine ZfsL-Begleitveranstaltungen? </vt:lpstr>
      <vt:lpstr>Fortsetzung:</vt:lpstr>
      <vt:lpstr>  Welche Begleitformate absolviere ich am ZfsL?</vt:lpstr>
      <vt:lpstr>Fortsetzung:</vt:lpstr>
      <vt:lpstr> Wie wird meine Anwesenheit bei den ZfsL-Begleitformaten dokumentiert? –  Der ZfsL-Dokumentationsbogen </vt:lpstr>
      <vt:lpstr>Fortsetzung:</vt:lpstr>
      <vt:lpstr>PowerPoint-Präsentation</vt:lpstr>
      <vt:lpstr>5. Bei welchen Begleitformaten wirken ZfsL und Schule zusammen?</vt:lpstr>
      <vt:lpstr>Begleitformate am Lernort Schule unter ZfsL-Beteiligung</vt:lpstr>
      <vt:lpstr>Welche Materialien gibt es für die Planung und Durch-führung der überfachlichen  Gruppenhospitationen und fachlichen Praxisbegleitungen? </vt:lpstr>
      <vt:lpstr>PowerPoint-Präsentation</vt:lpstr>
      <vt:lpstr>PowerPoint-Präsentation</vt:lpstr>
      <vt:lpstr>Welche Materialien gibt es für die Planung und Durchführung des Bilanz- und Perspektivgesprächs (BPG)?</vt:lpstr>
      <vt:lpstr>Fortsetzung:</vt:lpstr>
      <vt:lpstr>PowerPoint-Präsentation</vt:lpstr>
      <vt:lpstr>PowerPoint-Präsentation</vt:lpstr>
      <vt:lpstr>Wie wird der erfolgreich absolvierte schulpraktische Teil meines Praxissemesters bescheinigt? –  Die Doppelbescheinigung </vt:lpstr>
      <vt:lpstr>Schwangerschaft im Praxissemester – Was muss ich beachten?</vt:lpstr>
      <vt:lpstr>6. Was muss ich wissen zum Lernort Schule?</vt:lpstr>
      <vt:lpstr>Mit welchen Personen habe ich am Lernort Schule näher zu tun?</vt:lpstr>
      <vt:lpstr> Wann starte ich an meiner Praktikumsschule?  </vt:lpstr>
      <vt:lpstr>Welche Rolle habe ich als Praxissemesterstudierende/r an meiner Schule? </vt:lpstr>
      <vt:lpstr>Fortsetzung:</vt:lpstr>
      <vt:lpstr> </vt:lpstr>
      <vt:lpstr>PowerPoint-Präsentation</vt:lpstr>
      <vt:lpstr>PowerPoint-Präsentation</vt:lpstr>
      <vt:lpstr>7. Was ist „Unterricht unter Begleitung“?</vt:lpstr>
      <vt:lpstr>Progression als Leitgedanke </vt:lpstr>
      <vt:lpstr>Fortsetzung:</vt:lpstr>
      <vt:lpstr>Präzisierung des Umfangs des Unterrichts unter Begleitung</vt:lpstr>
      <vt:lpstr>8. Was ist ein „Unterrichtsvorhaben“?</vt:lpstr>
      <vt:lpstr> Definition des Formats Unterrichtsvorhaben  </vt:lpstr>
      <vt:lpstr>Fortsetzung:</vt:lpstr>
      <vt:lpstr>Fortsetzung:</vt:lpstr>
      <vt:lpstr> Studienprojekte - Was muss ich beachten in Bezug auf die Durchführung an meiner Schule?  </vt:lpstr>
      <vt:lpstr>Fortsetzung:</vt:lpstr>
      <vt:lpstr>9. Wie kann ich im Praxissemester meine im Studium begonnene Portfolio-Arbeit weiterführen?</vt:lpstr>
      <vt:lpstr>Portfolioführung im Praxissemester</vt:lpstr>
      <vt:lpstr> Wie kann ich mein Portfolio in meiner schulpraktischen Phase für die Lernorte ZfsL und Schule nutzen?   </vt:lpstr>
      <vt:lpstr>10. Angesichts der aktuellen Covid-19-Pandemie – Welche Regelungen und Hinweise gelten für mich?</vt:lpstr>
      <vt:lpstr>Findet mein Praxissemester in Präsenz oder Distanz statt?</vt:lpstr>
      <vt:lpstr>Fortsetzung:</vt:lpstr>
      <vt:lpstr>Wie erfahre ich, ob eine ZfsL-Begleitveranstaltung in Präsenz oder in Distanz stattfinden wird?</vt:lpstr>
      <vt:lpstr>Habe ich Anspruch darauf, an schulischen Corona-Testungen teilzunehmen?</vt:lpstr>
      <vt:lpstr>Wenn kein Präsenzbetrieb möglich ist, kann ich dann meine Anwesenheitsobligatorik am ZfsL und an der Schule dennoch erfüllen?</vt:lpstr>
      <vt:lpstr>Fortsetzung:</vt:lpstr>
      <vt:lpstr>Was muss ich beachten, wenn meine ZfsL-Begleitkraft an meine Schule kommt? </vt:lpstr>
      <vt:lpstr>Wie kann ich meine Tätigkeit am Lernort Schule ausüben, wenn coronabedingt kein Präsenzunterricht möglich sein sollte? </vt:lpstr>
      <vt:lpstr>Fortsetzung:</vt:lpstr>
      <vt:lpstr>Was kann ich tun, wenn ich selbst zu einer Corona-Risikogruppe gehöre? </vt:lpstr>
      <vt:lpstr>Fortsetzung:</vt:lpstr>
      <vt:lpstr>Kurz vor Schluss:  Wir freuen uns über ein kurzes Feedback von Ihnen!</vt:lpstr>
      <vt:lpstr>   11. Zu guter Letzt:</vt:lpstr>
    </vt:vector>
  </TitlesOfParts>
  <Company>Hewlett-Packard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Nesselbosch</dc:creator>
  <cp:lastModifiedBy>Sabine Badde</cp:lastModifiedBy>
  <cp:revision>869</cp:revision>
  <cp:lastPrinted>2018-12-11T16:35:23Z</cp:lastPrinted>
  <dcterms:created xsi:type="dcterms:W3CDTF">2018-11-21T11:12:10Z</dcterms:created>
  <dcterms:modified xsi:type="dcterms:W3CDTF">2021-02-22T21:46:52Z</dcterms:modified>
</cp:coreProperties>
</file>